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954" r:id="rId2"/>
  </p:sldMasterIdLst>
  <p:notesMasterIdLst>
    <p:notesMasterId r:id="rId105"/>
  </p:notesMasterIdLst>
  <p:sldIdLst>
    <p:sldId id="351" r:id="rId3"/>
    <p:sldId id="387" r:id="rId4"/>
    <p:sldId id="386" r:id="rId5"/>
    <p:sldId id="388" r:id="rId6"/>
    <p:sldId id="389" r:id="rId7"/>
    <p:sldId id="447" r:id="rId8"/>
    <p:sldId id="371" r:id="rId9"/>
    <p:sldId id="315" r:id="rId10"/>
    <p:sldId id="309" r:id="rId11"/>
    <p:sldId id="320" r:id="rId12"/>
    <p:sldId id="310" r:id="rId13"/>
    <p:sldId id="352" r:id="rId14"/>
    <p:sldId id="312" r:id="rId15"/>
    <p:sldId id="341" r:id="rId16"/>
    <p:sldId id="317" r:id="rId17"/>
    <p:sldId id="340" r:id="rId18"/>
    <p:sldId id="446" r:id="rId19"/>
    <p:sldId id="332" r:id="rId20"/>
    <p:sldId id="346" r:id="rId21"/>
    <p:sldId id="362" r:id="rId22"/>
    <p:sldId id="334" r:id="rId23"/>
    <p:sldId id="372" r:id="rId24"/>
    <p:sldId id="318" r:id="rId25"/>
    <p:sldId id="373" r:id="rId26"/>
    <p:sldId id="383" r:id="rId27"/>
    <p:sldId id="335" r:id="rId28"/>
    <p:sldId id="367" r:id="rId29"/>
    <p:sldId id="402" r:id="rId30"/>
    <p:sldId id="353" r:id="rId31"/>
    <p:sldId id="377" r:id="rId32"/>
    <p:sldId id="336" r:id="rId33"/>
    <p:sldId id="378" r:id="rId34"/>
    <p:sldId id="337" r:id="rId35"/>
    <p:sldId id="397" r:id="rId36"/>
    <p:sldId id="369" r:id="rId37"/>
    <p:sldId id="374" r:id="rId38"/>
    <p:sldId id="375" r:id="rId39"/>
    <p:sldId id="376" r:id="rId40"/>
    <p:sldId id="338" r:id="rId41"/>
    <p:sldId id="350" r:id="rId42"/>
    <p:sldId id="390" r:id="rId43"/>
    <p:sldId id="382" r:id="rId44"/>
    <p:sldId id="339" r:id="rId45"/>
    <p:sldId id="370" r:id="rId46"/>
    <p:sldId id="379" r:id="rId47"/>
    <p:sldId id="391" r:id="rId48"/>
    <p:sldId id="395" r:id="rId49"/>
    <p:sldId id="394" r:id="rId50"/>
    <p:sldId id="333" r:id="rId51"/>
    <p:sldId id="313" r:id="rId52"/>
    <p:sldId id="396" r:id="rId53"/>
    <p:sldId id="322" r:id="rId54"/>
    <p:sldId id="399" r:id="rId55"/>
    <p:sldId id="439" r:id="rId56"/>
    <p:sldId id="403" r:id="rId57"/>
    <p:sldId id="326" r:id="rId58"/>
    <p:sldId id="405" r:id="rId59"/>
    <p:sldId id="398" r:id="rId60"/>
    <p:sldId id="438" r:id="rId61"/>
    <p:sldId id="400" r:id="rId62"/>
    <p:sldId id="401" r:id="rId63"/>
    <p:sldId id="321" r:id="rId64"/>
    <p:sldId id="380" r:id="rId65"/>
    <p:sldId id="445" r:id="rId66"/>
    <p:sldId id="437" r:id="rId67"/>
    <p:sldId id="449" r:id="rId68"/>
    <p:sldId id="436" r:id="rId69"/>
    <p:sldId id="406" r:id="rId70"/>
    <p:sldId id="407" r:id="rId71"/>
    <p:sldId id="408" r:id="rId72"/>
    <p:sldId id="409" r:id="rId73"/>
    <p:sldId id="410" r:id="rId74"/>
    <p:sldId id="411" r:id="rId75"/>
    <p:sldId id="412" r:id="rId76"/>
    <p:sldId id="413" r:id="rId77"/>
    <p:sldId id="414" r:id="rId78"/>
    <p:sldId id="415" r:id="rId79"/>
    <p:sldId id="416" r:id="rId80"/>
    <p:sldId id="417" r:id="rId81"/>
    <p:sldId id="418" r:id="rId82"/>
    <p:sldId id="419" r:id="rId83"/>
    <p:sldId id="420" r:id="rId84"/>
    <p:sldId id="421" r:id="rId85"/>
    <p:sldId id="422" r:id="rId86"/>
    <p:sldId id="423" r:id="rId87"/>
    <p:sldId id="424" r:id="rId88"/>
    <p:sldId id="425" r:id="rId89"/>
    <p:sldId id="426" r:id="rId90"/>
    <p:sldId id="427" r:id="rId91"/>
    <p:sldId id="428" r:id="rId92"/>
    <p:sldId id="429" r:id="rId93"/>
    <p:sldId id="430" r:id="rId94"/>
    <p:sldId id="431" r:id="rId95"/>
    <p:sldId id="448" r:id="rId96"/>
    <p:sldId id="432" r:id="rId97"/>
    <p:sldId id="433" r:id="rId98"/>
    <p:sldId id="435" r:id="rId99"/>
    <p:sldId id="440" r:id="rId100"/>
    <p:sldId id="442" r:id="rId101"/>
    <p:sldId id="441" r:id="rId102"/>
    <p:sldId id="444" r:id="rId103"/>
    <p:sldId id="385" r:id="rId104"/>
  </p:sldIdLst>
  <p:sldSz cx="10058400" cy="7772400"/>
  <p:notesSz cx="9363075" cy="7077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08000" indent="-3603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017588" indent="-72072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527175" indent="-10810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036763" indent="-14430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FF"/>
    <a:srgbClr val="008000"/>
    <a:srgbClr val="EEB500"/>
    <a:srgbClr val="FFCC00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06" autoAdjust="0"/>
    <p:restoredTop sz="86454" autoAdjust="0"/>
  </p:normalViewPr>
  <p:slideViewPr>
    <p:cSldViewPr>
      <p:cViewPr>
        <p:scale>
          <a:sx n="53" d="100"/>
          <a:sy n="53" d="100"/>
        </p:scale>
        <p:origin x="1094" y="58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-135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viewProps" Target="viewProp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ableStyles" Target="tableStyle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57227" cy="35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4" tIns="46022" rIns="92044" bIns="4602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04252" y="0"/>
            <a:ext cx="4057227" cy="35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4" tIns="46022" rIns="92044" bIns="4602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65450" y="531813"/>
            <a:ext cx="3432175" cy="2652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669" y="3360971"/>
            <a:ext cx="7491737" cy="318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4" tIns="46022" rIns="92044" bIns="460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21942"/>
            <a:ext cx="4057227" cy="35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4" tIns="46022" rIns="92044" bIns="4602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04252" y="6721942"/>
            <a:ext cx="4057227" cy="35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4" tIns="46022" rIns="92044" bIns="4602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9DE089E-6E29-47B8-818A-9E0B9994C7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5718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50800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01758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52717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03676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547204" algn="l" defTabSz="1018882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6645" algn="l" defTabSz="1018882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66086" algn="l" defTabSz="1018882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75527" algn="l" defTabSz="1018882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4100" dirty="0"/>
              <a:t>Thank </a:t>
            </a:r>
          </a:p>
        </p:txBody>
      </p:sp>
    </p:spTree>
    <p:extLst>
      <p:ext uri="{BB962C8B-B14F-4D97-AF65-F5344CB8AC3E}">
        <p14:creationId xmlns:p14="http://schemas.microsoft.com/office/powerpoint/2010/main" val="1805432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803973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1774524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2549318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3378391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2653341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435853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594781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24788877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2389818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922339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25134509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3539481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39532689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4244681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11503577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37368628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14675911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353335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11429411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18480281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2471018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13996018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42090786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33551224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14768402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1472868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15971240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31978866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19537494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31735792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4688195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1669807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15499749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39393892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23926716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31191048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29267118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888981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21466839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20737855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34271155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11462677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3484675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39551524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41666779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25341466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34909903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6915972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38185884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27722782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9657373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24678551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23032737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593905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74028846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317972256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20562000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65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305197539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66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363270992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2600372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68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25611999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69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334114509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70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77261043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71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343439482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72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1259772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91710063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73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50749356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74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29488982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75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17076758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76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191371813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77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353553353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78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57103254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79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228717958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80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347619936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81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84493515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82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402133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4100" dirty="0"/>
              <a:t>Insert typical page image</a:t>
            </a:r>
          </a:p>
        </p:txBody>
      </p:sp>
    </p:spTree>
    <p:extLst>
      <p:ext uri="{BB962C8B-B14F-4D97-AF65-F5344CB8AC3E}">
        <p14:creationId xmlns:p14="http://schemas.microsoft.com/office/powerpoint/2010/main" val="46135020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83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269242453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84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422615170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85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142970906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86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335678859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87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176327442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88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311651494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89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24060284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90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231946438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91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416839383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92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865734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21702616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93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287396959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94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405620035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95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340758197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96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2750" y="527050"/>
            <a:ext cx="3406775" cy="263366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5338"/>
            <a:ext cx="7445375" cy="3160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14" dirty="0" smtClean="0"/>
          </a:p>
        </p:txBody>
      </p:sp>
    </p:spTree>
    <p:extLst>
      <p:ext uri="{BB962C8B-B14F-4D97-AF65-F5344CB8AC3E}">
        <p14:creationId xmlns:p14="http://schemas.microsoft.com/office/powerpoint/2010/main" val="240589125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239840650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304740494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327782788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93909608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180172264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853" indent="-287636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544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0761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979" indent="-230109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62519-92D9-41E2-96F2-1C217BB9429D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31813"/>
            <a:ext cx="3432175" cy="26527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267" y="3360971"/>
            <a:ext cx="7488544" cy="318500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4100" dirty="0"/>
          </a:p>
        </p:txBody>
      </p:sp>
    </p:spTree>
    <p:extLst>
      <p:ext uri="{BB962C8B-B14F-4D97-AF65-F5344CB8AC3E}">
        <p14:creationId xmlns:p14="http://schemas.microsoft.com/office/powerpoint/2010/main" val="2273605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639300" cy="6735763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8945" tIns="39472" rIns="78945" bIns="39472" anchor="ctr"/>
            <a:lstStyle/>
            <a:p>
              <a:pPr algn="ctr" defTabSz="771567" eaLnBrk="1" hangingPunct="1">
                <a:defRPr/>
              </a:pPr>
              <a:endParaRPr lang="en-US" sz="2054"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78945" tIns="39472" rIns="78945" bIns="39472" anchor="ctr"/>
              <a:lstStyle/>
              <a:p>
                <a:pPr algn="ctr" defTabSz="771567" eaLnBrk="1" hangingPunct="1">
                  <a:defRPr/>
                </a:pPr>
                <a:endParaRPr lang="en-US" sz="2054"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78945" tIns="39472" rIns="78945" bIns="39472" anchor="ctr"/>
              <a:lstStyle/>
              <a:p>
                <a:pPr algn="ctr" defTabSz="771567" eaLnBrk="1" hangingPunct="1">
                  <a:defRPr/>
                </a:pPr>
                <a:endParaRPr lang="en-US" sz="2054"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1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78945" tIns="39472" rIns="78945" bIns="39472" anchor="ctr"/>
              <a:lstStyle/>
              <a:p>
                <a:pPr algn="ctr" defTabSz="771567" eaLnBrk="1" hangingPunct="1">
                  <a:defRPr/>
                </a:pPr>
                <a:endParaRPr lang="en-US" sz="2054"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879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263140" y="1295400"/>
            <a:ext cx="7292340" cy="2504440"/>
          </a:xfrm>
        </p:spPr>
        <p:txBody>
          <a:bodyPr/>
          <a:lstStyle>
            <a:lvl1pPr>
              <a:defRPr sz="400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879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508760" y="4490720"/>
            <a:ext cx="7543800" cy="181356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04888" y="7085013"/>
            <a:ext cx="20955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689350" y="7081838"/>
            <a:ext cx="3186113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89980-1503-41BF-A8AA-6441891121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0811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BD7FE-05D7-4AA2-895F-A1BE4A144B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29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18070" y="314855"/>
            <a:ext cx="2137410" cy="66335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314855"/>
            <a:ext cx="6244590" cy="66335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8E5FD-2F09-452C-B7F2-7720959CBF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848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639300" cy="6735763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8945" tIns="39472" rIns="78945" bIns="39472" anchor="ctr"/>
            <a:lstStyle/>
            <a:p>
              <a:pPr algn="ctr" defTabSz="771567" eaLnBrk="1" hangingPunct="1">
                <a:defRPr/>
              </a:pPr>
              <a:endParaRPr lang="en-US" sz="2054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78945" tIns="39472" rIns="78945" bIns="39472" anchor="ctr"/>
              <a:lstStyle/>
              <a:p>
                <a:pPr algn="ctr" defTabSz="771567" eaLnBrk="1" hangingPunct="1">
                  <a:defRPr/>
                </a:pPr>
                <a:endParaRPr lang="en-US" sz="2054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78945" tIns="39472" rIns="78945" bIns="39472" anchor="ctr"/>
              <a:lstStyle/>
              <a:p>
                <a:pPr algn="ctr" defTabSz="771567" eaLnBrk="1" hangingPunct="1">
                  <a:defRPr/>
                </a:pPr>
                <a:endParaRPr lang="en-US" sz="2054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1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78945" tIns="39472" rIns="78945" bIns="39472" anchor="ctr"/>
              <a:lstStyle/>
              <a:p>
                <a:pPr algn="ctr" defTabSz="771567" eaLnBrk="1" hangingPunct="1">
                  <a:defRPr/>
                </a:pPr>
                <a:endParaRPr lang="en-US" sz="2054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1879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263140" y="1295400"/>
            <a:ext cx="7292340" cy="2504440"/>
          </a:xfrm>
        </p:spPr>
        <p:txBody>
          <a:bodyPr/>
          <a:lstStyle>
            <a:lvl1pPr>
              <a:defRPr sz="400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879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508760" y="4490720"/>
            <a:ext cx="7543800" cy="181356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04888" y="7085013"/>
            <a:ext cx="20955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689350" y="7081838"/>
            <a:ext cx="3186113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4DBC7-E9B0-4996-A6D2-89E0B7FCCAA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41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C06AE-6201-485B-9E34-9A67CDC41F5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1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3912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1956"/>
            </a:lvl1pPr>
            <a:lvl2pPr marL="447105" indent="0">
              <a:buNone/>
              <a:defRPr sz="1760"/>
            </a:lvl2pPr>
            <a:lvl3pPr marL="894210" indent="0">
              <a:buNone/>
              <a:defRPr sz="1565"/>
            </a:lvl3pPr>
            <a:lvl4pPr marL="1341315" indent="0">
              <a:buNone/>
              <a:defRPr sz="1369"/>
            </a:lvl4pPr>
            <a:lvl5pPr marL="1788420" indent="0">
              <a:buNone/>
              <a:defRPr sz="1369"/>
            </a:lvl5pPr>
            <a:lvl6pPr marL="2235525" indent="0">
              <a:buNone/>
              <a:defRPr sz="1369"/>
            </a:lvl6pPr>
            <a:lvl7pPr marL="2682630" indent="0">
              <a:buNone/>
              <a:defRPr sz="1369"/>
            </a:lvl7pPr>
            <a:lvl8pPr marL="3129735" indent="0">
              <a:buNone/>
              <a:defRPr sz="1369"/>
            </a:lvl8pPr>
            <a:lvl9pPr marL="3576840" indent="0">
              <a:buNone/>
              <a:defRPr sz="136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C44DE-54D7-4477-BA4E-DBA2018E382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662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813561"/>
            <a:ext cx="4191000" cy="5134822"/>
          </a:xfrm>
        </p:spPr>
        <p:txBody>
          <a:bodyPr/>
          <a:lstStyle>
            <a:lvl1pPr>
              <a:defRPr sz="2738"/>
            </a:lvl1pPr>
            <a:lvl2pPr>
              <a:defRPr sz="2347"/>
            </a:lvl2pPr>
            <a:lvl3pPr>
              <a:defRPr sz="1956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4480" y="1813561"/>
            <a:ext cx="4191000" cy="5134822"/>
          </a:xfrm>
        </p:spPr>
        <p:txBody>
          <a:bodyPr/>
          <a:lstStyle>
            <a:lvl1pPr>
              <a:defRPr sz="2738"/>
            </a:lvl1pPr>
            <a:lvl2pPr>
              <a:defRPr sz="2347"/>
            </a:lvl2pPr>
            <a:lvl3pPr>
              <a:defRPr sz="1956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765A3-3703-47CF-951D-51AB9F184A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56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7"/>
            <a:ext cx="90525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3"/>
          </a:xfrm>
        </p:spPr>
        <p:txBody>
          <a:bodyPr anchor="b"/>
          <a:lstStyle>
            <a:lvl1pPr marL="0" indent="0">
              <a:buNone/>
              <a:defRPr sz="2347" b="1"/>
            </a:lvl1pPr>
            <a:lvl2pPr marL="447105" indent="0">
              <a:buNone/>
              <a:defRPr sz="1956" b="1"/>
            </a:lvl2pPr>
            <a:lvl3pPr marL="894210" indent="0">
              <a:buNone/>
              <a:defRPr sz="1760" b="1"/>
            </a:lvl3pPr>
            <a:lvl4pPr marL="1341315" indent="0">
              <a:buNone/>
              <a:defRPr sz="1565" b="1"/>
            </a:lvl4pPr>
            <a:lvl5pPr marL="1788420" indent="0">
              <a:buNone/>
              <a:defRPr sz="1565" b="1"/>
            </a:lvl5pPr>
            <a:lvl6pPr marL="2235525" indent="0">
              <a:buNone/>
              <a:defRPr sz="1565" b="1"/>
            </a:lvl6pPr>
            <a:lvl7pPr marL="2682630" indent="0">
              <a:buNone/>
              <a:defRPr sz="1565" b="1"/>
            </a:lvl7pPr>
            <a:lvl8pPr marL="3129735" indent="0">
              <a:buNone/>
              <a:defRPr sz="1565" b="1"/>
            </a:lvl8pPr>
            <a:lvl9pPr marL="3576840" indent="0">
              <a:buNone/>
              <a:defRPr sz="156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8"/>
            <a:ext cx="4444207" cy="4478127"/>
          </a:xfrm>
        </p:spPr>
        <p:txBody>
          <a:bodyPr/>
          <a:lstStyle>
            <a:lvl1pPr>
              <a:defRPr sz="2347"/>
            </a:lvl1pPr>
            <a:lvl2pPr>
              <a:defRPr sz="1956"/>
            </a:lvl2pPr>
            <a:lvl3pPr>
              <a:defRPr sz="1760"/>
            </a:lvl3pPr>
            <a:lvl4pPr>
              <a:defRPr sz="1565"/>
            </a:lvl4pPr>
            <a:lvl5pPr>
              <a:defRPr sz="1565"/>
            </a:lvl5pPr>
            <a:lvl6pPr>
              <a:defRPr sz="1565"/>
            </a:lvl6pPr>
            <a:lvl7pPr>
              <a:defRPr sz="1565"/>
            </a:lvl7pPr>
            <a:lvl8pPr>
              <a:defRPr sz="1565"/>
            </a:lvl8pPr>
            <a:lvl9pPr>
              <a:defRPr sz="15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3"/>
          </a:xfrm>
        </p:spPr>
        <p:txBody>
          <a:bodyPr anchor="b"/>
          <a:lstStyle>
            <a:lvl1pPr marL="0" indent="0">
              <a:buNone/>
              <a:defRPr sz="2347" b="1"/>
            </a:lvl1pPr>
            <a:lvl2pPr marL="447105" indent="0">
              <a:buNone/>
              <a:defRPr sz="1956" b="1"/>
            </a:lvl2pPr>
            <a:lvl3pPr marL="894210" indent="0">
              <a:buNone/>
              <a:defRPr sz="1760" b="1"/>
            </a:lvl3pPr>
            <a:lvl4pPr marL="1341315" indent="0">
              <a:buNone/>
              <a:defRPr sz="1565" b="1"/>
            </a:lvl4pPr>
            <a:lvl5pPr marL="1788420" indent="0">
              <a:buNone/>
              <a:defRPr sz="1565" b="1"/>
            </a:lvl5pPr>
            <a:lvl6pPr marL="2235525" indent="0">
              <a:buNone/>
              <a:defRPr sz="1565" b="1"/>
            </a:lvl6pPr>
            <a:lvl7pPr marL="2682630" indent="0">
              <a:buNone/>
              <a:defRPr sz="1565" b="1"/>
            </a:lvl7pPr>
            <a:lvl8pPr marL="3129735" indent="0">
              <a:buNone/>
              <a:defRPr sz="1565" b="1"/>
            </a:lvl8pPr>
            <a:lvl9pPr marL="3576840" indent="0">
              <a:buNone/>
              <a:defRPr sz="156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8"/>
            <a:ext cx="4445953" cy="4478127"/>
          </a:xfrm>
        </p:spPr>
        <p:txBody>
          <a:bodyPr/>
          <a:lstStyle>
            <a:lvl1pPr>
              <a:defRPr sz="2347"/>
            </a:lvl1pPr>
            <a:lvl2pPr>
              <a:defRPr sz="1956"/>
            </a:lvl2pPr>
            <a:lvl3pPr>
              <a:defRPr sz="1760"/>
            </a:lvl3pPr>
            <a:lvl4pPr>
              <a:defRPr sz="1565"/>
            </a:lvl4pPr>
            <a:lvl5pPr>
              <a:defRPr sz="1565"/>
            </a:lvl5pPr>
            <a:lvl6pPr>
              <a:defRPr sz="1565"/>
            </a:lvl6pPr>
            <a:lvl7pPr>
              <a:defRPr sz="1565"/>
            </a:lvl7pPr>
            <a:lvl8pPr>
              <a:defRPr sz="1565"/>
            </a:lvl8pPr>
            <a:lvl9pPr>
              <a:defRPr sz="15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F4527-09C7-4F7D-B6E4-CE85DBF32E1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057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77395-D7ED-44E8-AF33-E6042144402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479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ED907-CDE0-4C5C-AA5E-D91531A29AA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96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195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129"/>
            </a:lvl1pPr>
            <a:lvl2pPr>
              <a:defRPr sz="2738"/>
            </a:lvl2pPr>
            <a:lvl3pPr>
              <a:defRPr sz="2347"/>
            </a:lvl3pPr>
            <a:lvl4pPr>
              <a:defRPr sz="1956"/>
            </a:lvl4pPr>
            <a:lvl5pPr>
              <a:defRPr sz="1956"/>
            </a:lvl5pPr>
            <a:lvl6pPr>
              <a:defRPr sz="1956"/>
            </a:lvl6pPr>
            <a:lvl7pPr>
              <a:defRPr sz="1956"/>
            </a:lvl7pPr>
            <a:lvl8pPr>
              <a:defRPr sz="1956"/>
            </a:lvl8pPr>
            <a:lvl9pPr>
              <a:defRPr sz="195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369"/>
            </a:lvl1pPr>
            <a:lvl2pPr marL="447105" indent="0">
              <a:buNone/>
              <a:defRPr sz="1174"/>
            </a:lvl2pPr>
            <a:lvl3pPr marL="894210" indent="0">
              <a:buNone/>
              <a:defRPr sz="978"/>
            </a:lvl3pPr>
            <a:lvl4pPr marL="1341315" indent="0">
              <a:buNone/>
              <a:defRPr sz="880"/>
            </a:lvl4pPr>
            <a:lvl5pPr marL="1788420" indent="0">
              <a:buNone/>
              <a:defRPr sz="880"/>
            </a:lvl5pPr>
            <a:lvl6pPr marL="2235525" indent="0">
              <a:buNone/>
              <a:defRPr sz="880"/>
            </a:lvl6pPr>
            <a:lvl7pPr marL="2682630" indent="0">
              <a:buNone/>
              <a:defRPr sz="880"/>
            </a:lvl7pPr>
            <a:lvl8pPr marL="3129735" indent="0">
              <a:buNone/>
              <a:defRPr sz="880"/>
            </a:lvl8pPr>
            <a:lvl9pPr marL="3576840" indent="0">
              <a:buNone/>
              <a:defRPr sz="8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09AD0-6200-48EE-AE06-0292F47B213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595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CD13B-8CE5-476B-9D0A-8A28898C66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4310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195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129"/>
            </a:lvl1pPr>
            <a:lvl2pPr marL="447105" indent="0">
              <a:buNone/>
              <a:defRPr sz="2738"/>
            </a:lvl2pPr>
            <a:lvl3pPr marL="894210" indent="0">
              <a:buNone/>
              <a:defRPr sz="2347"/>
            </a:lvl3pPr>
            <a:lvl4pPr marL="1341315" indent="0">
              <a:buNone/>
              <a:defRPr sz="1956"/>
            </a:lvl4pPr>
            <a:lvl5pPr marL="1788420" indent="0">
              <a:buNone/>
              <a:defRPr sz="1956"/>
            </a:lvl5pPr>
            <a:lvl6pPr marL="2235525" indent="0">
              <a:buNone/>
              <a:defRPr sz="1956"/>
            </a:lvl6pPr>
            <a:lvl7pPr marL="2682630" indent="0">
              <a:buNone/>
              <a:defRPr sz="1956"/>
            </a:lvl7pPr>
            <a:lvl8pPr marL="3129735" indent="0">
              <a:buNone/>
              <a:defRPr sz="1956"/>
            </a:lvl8pPr>
            <a:lvl9pPr marL="3576840" indent="0">
              <a:buNone/>
              <a:defRPr sz="1956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369"/>
            </a:lvl1pPr>
            <a:lvl2pPr marL="447105" indent="0">
              <a:buNone/>
              <a:defRPr sz="1174"/>
            </a:lvl2pPr>
            <a:lvl3pPr marL="894210" indent="0">
              <a:buNone/>
              <a:defRPr sz="978"/>
            </a:lvl3pPr>
            <a:lvl4pPr marL="1341315" indent="0">
              <a:buNone/>
              <a:defRPr sz="880"/>
            </a:lvl4pPr>
            <a:lvl5pPr marL="1788420" indent="0">
              <a:buNone/>
              <a:defRPr sz="880"/>
            </a:lvl5pPr>
            <a:lvl6pPr marL="2235525" indent="0">
              <a:buNone/>
              <a:defRPr sz="880"/>
            </a:lvl6pPr>
            <a:lvl7pPr marL="2682630" indent="0">
              <a:buNone/>
              <a:defRPr sz="880"/>
            </a:lvl7pPr>
            <a:lvl8pPr marL="3129735" indent="0">
              <a:buNone/>
              <a:defRPr sz="880"/>
            </a:lvl8pPr>
            <a:lvl9pPr marL="3576840" indent="0">
              <a:buNone/>
              <a:defRPr sz="8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02F58-E938-43DC-B4C7-92D0EC31183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802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DD215-62C4-4716-A1AE-C7D0622A4E4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80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18070" y="314855"/>
            <a:ext cx="2137410" cy="66335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314855"/>
            <a:ext cx="6244590" cy="66335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474CF-8135-4612-AF9F-D511BE43F9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90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3912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1956"/>
            </a:lvl1pPr>
            <a:lvl2pPr marL="447105" indent="0">
              <a:buNone/>
              <a:defRPr sz="1760"/>
            </a:lvl2pPr>
            <a:lvl3pPr marL="894210" indent="0">
              <a:buNone/>
              <a:defRPr sz="1565"/>
            </a:lvl3pPr>
            <a:lvl4pPr marL="1341315" indent="0">
              <a:buNone/>
              <a:defRPr sz="1369"/>
            </a:lvl4pPr>
            <a:lvl5pPr marL="1788420" indent="0">
              <a:buNone/>
              <a:defRPr sz="1369"/>
            </a:lvl5pPr>
            <a:lvl6pPr marL="2235525" indent="0">
              <a:buNone/>
              <a:defRPr sz="1369"/>
            </a:lvl6pPr>
            <a:lvl7pPr marL="2682630" indent="0">
              <a:buNone/>
              <a:defRPr sz="1369"/>
            </a:lvl7pPr>
            <a:lvl8pPr marL="3129735" indent="0">
              <a:buNone/>
              <a:defRPr sz="1369"/>
            </a:lvl8pPr>
            <a:lvl9pPr marL="3576840" indent="0">
              <a:buNone/>
              <a:defRPr sz="136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556CE-54AA-410D-91BE-8E0FC6E22B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058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813561"/>
            <a:ext cx="4191000" cy="5134822"/>
          </a:xfrm>
        </p:spPr>
        <p:txBody>
          <a:bodyPr/>
          <a:lstStyle>
            <a:lvl1pPr>
              <a:defRPr sz="2738"/>
            </a:lvl1pPr>
            <a:lvl2pPr>
              <a:defRPr sz="2347"/>
            </a:lvl2pPr>
            <a:lvl3pPr>
              <a:defRPr sz="1956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4480" y="1813561"/>
            <a:ext cx="4191000" cy="5134822"/>
          </a:xfrm>
        </p:spPr>
        <p:txBody>
          <a:bodyPr/>
          <a:lstStyle>
            <a:lvl1pPr>
              <a:defRPr sz="2738"/>
            </a:lvl1pPr>
            <a:lvl2pPr>
              <a:defRPr sz="2347"/>
            </a:lvl2pPr>
            <a:lvl3pPr>
              <a:defRPr sz="1956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AEFCF-D0B8-47A8-9A38-A2F95909A4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05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7"/>
            <a:ext cx="90525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3"/>
          </a:xfrm>
        </p:spPr>
        <p:txBody>
          <a:bodyPr anchor="b"/>
          <a:lstStyle>
            <a:lvl1pPr marL="0" indent="0">
              <a:buNone/>
              <a:defRPr sz="2347" b="1"/>
            </a:lvl1pPr>
            <a:lvl2pPr marL="447105" indent="0">
              <a:buNone/>
              <a:defRPr sz="1956" b="1"/>
            </a:lvl2pPr>
            <a:lvl3pPr marL="894210" indent="0">
              <a:buNone/>
              <a:defRPr sz="1760" b="1"/>
            </a:lvl3pPr>
            <a:lvl4pPr marL="1341315" indent="0">
              <a:buNone/>
              <a:defRPr sz="1565" b="1"/>
            </a:lvl4pPr>
            <a:lvl5pPr marL="1788420" indent="0">
              <a:buNone/>
              <a:defRPr sz="1565" b="1"/>
            </a:lvl5pPr>
            <a:lvl6pPr marL="2235525" indent="0">
              <a:buNone/>
              <a:defRPr sz="1565" b="1"/>
            </a:lvl6pPr>
            <a:lvl7pPr marL="2682630" indent="0">
              <a:buNone/>
              <a:defRPr sz="1565" b="1"/>
            </a:lvl7pPr>
            <a:lvl8pPr marL="3129735" indent="0">
              <a:buNone/>
              <a:defRPr sz="1565" b="1"/>
            </a:lvl8pPr>
            <a:lvl9pPr marL="3576840" indent="0">
              <a:buNone/>
              <a:defRPr sz="156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8"/>
            <a:ext cx="4444207" cy="4478127"/>
          </a:xfrm>
        </p:spPr>
        <p:txBody>
          <a:bodyPr/>
          <a:lstStyle>
            <a:lvl1pPr>
              <a:defRPr sz="2347"/>
            </a:lvl1pPr>
            <a:lvl2pPr>
              <a:defRPr sz="1956"/>
            </a:lvl2pPr>
            <a:lvl3pPr>
              <a:defRPr sz="1760"/>
            </a:lvl3pPr>
            <a:lvl4pPr>
              <a:defRPr sz="1565"/>
            </a:lvl4pPr>
            <a:lvl5pPr>
              <a:defRPr sz="1565"/>
            </a:lvl5pPr>
            <a:lvl6pPr>
              <a:defRPr sz="1565"/>
            </a:lvl6pPr>
            <a:lvl7pPr>
              <a:defRPr sz="1565"/>
            </a:lvl7pPr>
            <a:lvl8pPr>
              <a:defRPr sz="1565"/>
            </a:lvl8pPr>
            <a:lvl9pPr>
              <a:defRPr sz="15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3"/>
          </a:xfrm>
        </p:spPr>
        <p:txBody>
          <a:bodyPr anchor="b"/>
          <a:lstStyle>
            <a:lvl1pPr marL="0" indent="0">
              <a:buNone/>
              <a:defRPr sz="2347" b="1"/>
            </a:lvl1pPr>
            <a:lvl2pPr marL="447105" indent="0">
              <a:buNone/>
              <a:defRPr sz="1956" b="1"/>
            </a:lvl2pPr>
            <a:lvl3pPr marL="894210" indent="0">
              <a:buNone/>
              <a:defRPr sz="1760" b="1"/>
            </a:lvl3pPr>
            <a:lvl4pPr marL="1341315" indent="0">
              <a:buNone/>
              <a:defRPr sz="1565" b="1"/>
            </a:lvl4pPr>
            <a:lvl5pPr marL="1788420" indent="0">
              <a:buNone/>
              <a:defRPr sz="1565" b="1"/>
            </a:lvl5pPr>
            <a:lvl6pPr marL="2235525" indent="0">
              <a:buNone/>
              <a:defRPr sz="1565" b="1"/>
            </a:lvl6pPr>
            <a:lvl7pPr marL="2682630" indent="0">
              <a:buNone/>
              <a:defRPr sz="1565" b="1"/>
            </a:lvl7pPr>
            <a:lvl8pPr marL="3129735" indent="0">
              <a:buNone/>
              <a:defRPr sz="1565" b="1"/>
            </a:lvl8pPr>
            <a:lvl9pPr marL="3576840" indent="0">
              <a:buNone/>
              <a:defRPr sz="156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8"/>
            <a:ext cx="4445953" cy="4478127"/>
          </a:xfrm>
        </p:spPr>
        <p:txBody>
          <a:bodyPr/>
          <a:lstStyle>
            <a:lvl1pPr>
              <a:defRPr sz="2347"/>
            </a:lvl1pPr>
            <a:lvl2pPr>
              <a:defRPr sz="1956"/>
            </a:lvl2pPr>
            <a:lvl3pPr>
              <a:defRPr sz="1760"/>
            </a:lvl3pPr>
            <a:lvl4pPr>
              <a:defRPr sz="1565"/>
            </a:lvl4pPr>
            <a:lvl5pPr>
              <a:defRPr sz="1565"/>
            </a:lvl5pPr>
            <a:lvl6pPr>
              <a:defRPr sz="1565"/>
            </a:lvl6pPr>
            <a:lvl7pPr>
              <a:defRPr sz="1565"/>
            </a:lvl7pPr>
            <a:lvl8pPr>
              <a:defRPr sz="1565"/>
            </a:lvl8pPr>
            <a:lvl9pPr>
              <a:defRPr sz="15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F90FB-EE0F-4C8B-BD4F-8A8E882A3E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650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970F4-599B-410F-B602-881DB4FD6F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5312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8ABF9-24D6-47A3-886A-B68198DEF4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91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195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129"/>
            </a:lvl1pPr>
            <a:lvl2pPr>
              <a:defRPr sz="2738"/>
            </a:lvl2pPr>
            <a:lvl3pPr>
              <a:defRPr sz="2347"/>
            </a:lvl3pPr>
            <a:lvl4pPr>
              <a:defRPr sz="1956"/>
            </a:lvl4pPr>
            <a:lvl5pPr>
              <a:defRPr sz="1956"/>
            </a:lvl5pPr>
            <a:lvl6pPr>
              <a:defRPr sz="1956"/>
            </a:lvl6pPr>
            <a:lvl7pPr>
              <a:defRPr sz="1956"/>
            </a:lvl7pPr>
            <a:lvl8pPr>
              <a:defRPr sz="1956"/>
            </a:lvl8pPr>
            <a:lvl9pPr>
              <a:defRPr sz="195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369"/>
            </a:lvl1pPr>
            <a:lvl2pPr marL="447105" indent="0">
              <a:buNone/>
              <a:defRPr sz="1174"/>
            </a:lvl2pPr>
            <a:lvl3pPr marL="894210" indent="0">
              <a:buNone/>
              <a:defRPr sz="978"/>
            </a:lvl3pPr>
            <a:lvl4pPr marL="1341315" indent="0">
              <a:buNone/>
              <a:defRPr sz="880"/>
            </a:lvl4pPr>
            <a:lvl5pPr marL="1788420" indent="0">
              <a:buNone/>
              <a:defRPr sz="880"/>
            </a:lvl5pPr>
            <a:lvl6pPr marL="2235525" indent="0">
              <a:buNone/>
              <a:defRPr sz="880"/>
            </a:lvl6pPr>
            <a:lvl7pPr marL="2682630" indent="0">
              <a:buNone/>
              <a:defRPr sz="880"/>
            </a:lvl7pPr>
            <a:lvl8pPr marL="3129735" indent="0">
              <a:buNone/>
              <a:defRPr sz="880"/>
            </a:lvl8pPr>
            <a:lvl9pPr marL="3576840" indent="0">
              <a:buNone/>
              <a:defRPr sz="8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4D6B7-5C5D-4A8A-B2C6-8E86E6C80E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4873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195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129"/>
            </a:lvl1pPr>
            <a:lvl2pPr marL="447105" indent="0">
              <a:buNone/>
              <a:defRPr sz="2738"/>
            </a:lvl2pPr>
            <a:lvl3pPr marL="894210" indent="0">
              <a:buNone/>
              <a:defRPr sz="2347"/>
            </a:lvl3pPr>
            <a:lvl4pPr marL="1341315" indent="0">
              <a:buNone/>
              <a:defRPr sz="1956"/>
            </a:lvl4pPr>
            <a:lvl5pPr marL="1788420" indent="0">
              <a:buNone/>
              <a:defRPr sz="1956"/>
            </a:lvl5pPr>
            <a:lvl6pPr marL="2235525" indent="0">
              <a:buNone/>
              <a:defRPr sz="1956"/>
            </a:lvl6pPr>
            <a:lvl7pPr marL="2682630" indent="0">
              <a:buNone/>
              <a:defRPr sz="1956"/>
            </a:lvl7pPr>
            <a:lvl8pPr marL="3129735" indent="0">
              <a:buNone/>
              <a:defRPr sz="1956"/>
            </a:lvl8pPr>
            <a:lvl9pPr marL="3576840" indent="0">
              <a:buNone/>
              <a:defRPr sz="1956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369"/>
            </a:lvl1pPr>
            <a:lvl2pPr marL="447105" indent="0">
              <a:buNone/>
              <a:defRPr sz="1174"/>
            </a:lvl2pPr>
            <a:lvl3pPr marL="894210" indent="0">
              <a:buNone/>
              <a:defRPr sz="978"/>
            </a:lvl3pPr>
            <a:lvl4pPr marL="1341315" indent="0">
              <a:buNone/>
              <a:defRPr sz="880"/>
            </a:lvl4pPr>
            <a:lvl5pPr marL="1788420" indent="0">
              <a:buNone/>
              <a:defRPr sz="880"/>
            </a:lvl5pPr>
            <a:lvl6pPr marL="2235525" indent="0">
              <a:buNone/>
              <a:defRPr sz="880"/>
            </a:lvl6pPr>
            <a:lvl7pPr marL="2682630" indent="0">
              <a:buNone/>
              <a:defRPr sz="880"/>
            </a:lvl7pPr>
            <a:lvl8pPr marL="3129735" indent="0">
              <a:buNone/>
              <a:defRPr sz="880"/>
            </a:lvl8pPr>
            <a:lvl9pPr marL="3576840" indent="0">
              <a:buNone/>
              <a:defRPr sz="8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CCEF3-B014-43A8-824E-09FF4EB2BC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8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555163" cy="5526088"/>
            <a:chOff x="0" y="0"/>
            <a:chExt cx="5472" cy="3072"/>
          </a:xfrm>
        </p:grpSpPr>
        <p:sp>
          <p:nvSpPr>
            <p:cNvPr id="11776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8945" tIns="39472" rIns="78945" bIns="39472" anchor="ctr"/>
            <a:lstStyle/>
            <a:p>
              <a:pPr algn="ctr" defTabSz="771567" eaLnBrk="1" hangingPunct="1">
                <a:defRPr/>
              </a:pPr>
              <a:endParaRPr lang="en-US" sz="2054"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1776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78945" tIns="39472" rIns="78945" bIns="39472" anchor="ctr"/>
              <a:lstStyle/>
              <a:p>
                <a:pPr algn="ctr" defTabSz="771567" eaLnBrk="1" hangingPunct="1">
                  <a:defRPr/>
                </a:pPr>
                <a:endParaRPr lang="en-US" sz="2054">
                  <a:latin typeface="Times New Roman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006475" y="314325"/>
            <a:ext cx="85486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6475" y="1814513"/>
            <a:ext cx="8548688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776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06475" y="7085013"/>
            <a:ext cx="21780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945" tIns="39472" rIns="78945" bIns="3947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82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777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87763" y="7081838"/>
            <a:ext cx="32686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945" tIns="39472" rIns="78945" bIns="3947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82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77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9663" y="7081838"/>
            <a:ext cx="20955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945" tIns="39472" rIns="78945" bIns="3947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82"/>
            </a:lvl1pPr>
          </a:lstStyle>
          <a:p>
            <a:pPr>
              <a:defRPr/>
            </a:pPr>
            <a:fld id="{BC8C81AE-A4A1-489E-B4AF-D3A1BBBC1F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5526088"/>
            <a:ext cx="669925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iming>
    <p:tnLst>
      <p:par>
        <p:cTn id="1" dur="indefinite" restart="never" nodeType="tmRoot"/>
      </p:par>
    </p:tnLst>
  </p:timing>
  <p:txStyles>
    <p:titleStyle>
      <a:lvl1pPr algn="l" defTabSz="769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defTabSz="769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Times New Roman" pitchFamily="18" charset="0"/>
        </a:defRPr>
      </a:lvl2pPr>
      <a:lvl3pPr algn="l" defTabSz="769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Times New Roman" pitchFamily="18" charset="0"/>
        </a:defRPr>
      </a:lvl3pPr>
      <a:lvl4pPr algn="l" defTabSz="769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Times New Roman" pitchFamily="18" charset="0"/>
        </a:defRPr>
      </a:lvl4pPr>
      <a:lvl5pPr algn="l" defTabSz="769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Times New Roman" pitchFamily="18" charset="0"/>
        </a:defRPr>
      </a:lvl5pPr>
      <a:lvl6pPr marL="447105" algn="l" defTabSz="771567" rtl="0" fontAlgn="base">
        <a:spcBef>
          <a:spcPct val="0"/>
        </a:spcBef>
        <a:spcAft>
          <a:spcPct val="0"/>
        </a:spcAft>
        <a:defRPr sz="3521">
          <a:solidFill>
            <a:schemeClr val="tx2"/>
          </a:solidFill>
          <a:latin typeface="Times New Roman" pitchFamily="18" charset="0"/>
        </a:defRPr>
      </a:lvl6pPr>
      <a:lvl7pPr marL="894210" algn="l" defTabSz="771567" rtl="0" fontAlgn="base">
        <a:spcBef>
          <a:spcPct val="0"/>
        </a:spcBef>
        <a:spcAft>
          <a:spcPct val="0"/>
        </a:spcAft>
        <a:defRPr sz="3521">
          <a:solidFill>
            <a:schemeClr val="tx2"/>
          </a:solidFill>
          <a:latin typeface="Times New Roman" pitchFamily="18" charset="0"/>
        </a:defRPr>
      </a:lvl7pPr>
      <a:lvl8pPr marL="1341315" algn="l" defTabSz="771567" rtl="0" fontAlgn="base">
        <a:spcBef>
          <a:spcPct val="0"/>
        </a:spcBef>
        <a:spcAft>
          <a:spcPct val="0"/>
        </a:spcAft>
        <a:defRPr sz="3521">
          <a:solidFill>
            <a:schemeClr val="tx2"/>
          </a:solidFill>
          <a:latin typeface="Times New Roman" pitchFamily="18" charset="0"/>
        </a:defRPr>
      </a:lvl8pPr>
      <a:lvl9pPr marL="1788420" algn="l" defTabSz="771567" rtl="0" fontAlgn="base">
        <a:spcBef>
          <a:spcPct val="0"/>
        </a:spcBef>
        <a:spcAft>
          <a:spcPct val="0"/>
        </a:spcAft>
        <a:defRPr sz="3521">
          <a:solidFill>
            <a:schemeClr val="tx2"/>
          </a:solidFill>
          <a:latin typeface="Times New Roman" pitchFamily="18" charset="0"/>
        </a:defRPr>
      </a:lvl9pPr>
    </p:titleStyle>
    <p:bodyStyle>
      <a:lvl1pPr marL="288925" indent="-288925" algn="l" defTabSz="769938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Char char="n"/>
        <a:defRPr sz="23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41300" algn="l" defTabSz="769938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100">
          <a:solidFill>
            <a:schemeClr val="tx1"/>
          </a:solidFill>
          <a:latin typeface="+mn-lt"/>
        </a:defRPr>
      </a:lvl2pPr>
      <a:lvl3pPr marL="965200" indent="-193675" algn="l" defTabSz="769938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 sz="1900">
          <a:solidFill>
            <a:schemeClr val="tx1"/>
          </a:solidFill>
          <a:latin typeface="+mn-lt"/>
        </a:defRPr>
      </a:lvl3pPr>
      <a:lvl4pPr marL="1349375" indent="-192088" algn="l" defTabSz="769938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</a:defRPr>
      </a:lvl4pPr>
      <a:lvl5pPr marL="1736725" indent="-192088" algn="l" defTabSz="769938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84295" indent="-192504" algn="l" defTabSz="771567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62">
          <a:solidFill>
            <a:schemeClr val="tx1"/>
          </a:solidFill>
          <a:latin typeface="+mn-lt"/>
        </a:defRPr>
      </a:lvl6pPr>
      <a:lvl7pPr marL="2631400" indent="-192504" algn="l" defTabSz="771567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62">
          <a:solidFill>
            <a:schemeClr val="tx1"/>
          </a:solidFill>
          <a:latin typeface="+mn-lt"/>
        </a:defRPr>
      </a:lvl7pPr>
      <a:lvl8pPr marL="3078505" indent="-192504" algn="l" defTabSz="771567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62">
          <a:solidFill>
            <a:schemeClr val="tx1"/>
          </a:solidFill>
          <a:latin typeface="+mn-lt"/>
        </a:defRPr>
      </a:lvl8pPr>
      <a:lvl9pPr marL="3525610" indent="-192504" algn="l" defTabSz="771567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6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1pPr>
      <a:lvl2pPr marL="447105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2pPr>
      <a:lvl3pPr marL="894210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3pPr>
      <a:lvl4pPr marL="1341315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4pPr>
      <a:lvl5pPr marL="1788420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5pPr>
      <a:lvl6pPr marL="2235525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6pPr>
      <a:lvl7pPr marL="2682630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7pPr>
      <a:lvl8pPr marL="3129735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8pPr>
      <a:lvl9pPr marL="3576840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555163" cy="5526088"/>
            <a:chOff x="0" y="0"/>
            <a:chExt cx="5472" cy="3072"/>
          </a:xfrm>
        </p:grpSpPr>
        <p:sp>
          <p:nvSpPr>
            <p:cNvPr id="11776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78945" tIns="39472" rIns="78945" bIns="39472" anchor="ctr"/>
            <a:lstStyle/>
            <a:p>
              <a:pPr algn="ctr" defTabSz="771567" eaLnBrk="1" hangingPunct="1">
                <a:defRPr/>
              </a:pPr>
              <a:endParaRPr lang="en-US" sz="2054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1776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78945" tIns="39472" rIns="78945" bIns="39472" anchor="ctr"/>
              <a:lstStyle/>
              <a:p>
                <a:pPr algn="ctr" defTabSz="771567" eaLnBrk="1" hangingPunct="1">
                  <a:defRPr/>
                </a:pPr>
                <a:endParaRPr lang="en-US" sz="2054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006475" y="314325"/>
            <a:ext cx="85486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6475" y="1814513"/>
            <a:ext cx="8548688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776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06475" y="7085013"/>
            <a:ext cx="21780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945" tIns="39472" rIns="78945" bIns="3947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82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777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87763" y="7081838"/>
            <a:ext cx="32686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945" tIns="39472" rIns="78945" bIns="3947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82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77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9663" y="7081838"/>
            <a:ext cx="20955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945" tIns="39472" rIns="78945" bIns="3947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82"/>
            </a:lvl1pPr>
          </a:lstStyle>
          <a:p>
            <a:pPr>
              <a:defRPr/>
            </a:pPr>
            <a:fld id="{958F58E1-002C-49AB-A2AE-C6DA72DF39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5526088"/>
            <a:ext cx="669925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5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iming>
    <p:tnLst>
      <p:par>
        <p:cTn id="1" dur="indefinite" restart="never" nodeType="tmRoot"/>
      </p:par>
    </p:tnLst>
  </p:timing>
  <p:txStyles>
    <p:titleStyle>
      <a:lvl1pPr algn="l" defTabSz="769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defTabSz="769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Times New Roman" pitchFamily="18" charset="0"/>
        </a:defRPr>
      </a:lvl2pPr>
      <a:lvl3pPr algn="l" defTabSz="769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Times New Roman" pitchFamily="18" charset="0"/>
        </a:defRPr>
      </a:lvl3pPr>
      <a:lvl4pPr algn="l" defTabSz="769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Times New Roman" pitchFamily="18" charset="0"/>
        </a:defRPr>
      </a:lvl4pPr>
      <a:lvl5pPr algn="l" defTabSz="769938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Times New Roman" pitchFamily="18" charset="0"/>
        </a:defRPr>
      </a:lvl5pPr>
      <a:lvl6pPr marL="447105" algn="l" defTabSz="771567" rtl="0" fontAlgn="base">
        <a:spcBef>
          <a:spcPct val="0"/>
        </a:spcBef>
        <a:spcAft>
          <a:spcPct val="0"/>
        </a:spcAft>
        <a:defRPr sz="3521">
          <a:solidFill>
            <a:schemeClr val="tx2"/>
          </a:solidFill>
          <a:latin typeface="Times New Roman" pitchFamily="18" charset="0"/>
        </a:defRPr>
      </a:lvl6pPr>
      <a:lvl7pPr marL="894210" algn="l" defTabSz="771567" rtl="0" fontAlgn="base">
        <a:spcBef>
          <a:spcPct val="0"/>
        </a:spcBef>
        <a:spcAft>
          <a:spcPct val="0"/>
        </a:spcAft>
        <a:defRPr sz="3521">
          <a:solidFill>
            <a:schemeClr val="tx2"/>
          </a:solidFill>
          <a:latin typeface="Times New Roman" pitchFamily="18" charset="0"/>
        </a:defRPr>
      </a:lvl7pPr>
      <a:lvl8pPr marL="1341315" algn="l" defTabSz="771567" rtl="0" fontAlgn="base">
        <a:spcBef>
          <a:spcPct val="0"/>
        </a:spcBef>
        <a:spcAft>
          <a:spcPct val="0"/>
        </a:spcAft>
        <a:defRPr sz="3521">
          <a:solidFill>
            <a:schemeClr val="tx2"/>
          </a:solidFill>
          <a:latin typeface="Times New Roman" pitchFamily="18" charset="0"/>
        </a:defRPr>
      </a:lvl8pPr>
      <a:lvl9pPr marL="1788420" algn="l" defTabSz="771567" rtl="0" fontAlgn="base">
        <a:spcBef>
          <a:spcPct val="0"/>
        </a:spcBef>
        <a:spcAft>
          <a:spcPct val="0"/>
        </a:spcAft>
        <a:defRPr sz="3521">
          <a:solidFill>
            <a:schemeClr val="tx2"/>
          </a:solidFill>
          <a:latin typeface="Times New Roman" pitchFamily="18" charset="0"/>
        </a:defRPr>
      </a:lvl9pPr>
    </p:titleStyle>
    <p:bodyStyle>
      <a:lvl1pPr marL="288925" indent="-288925" algn="l" defTabSz="769938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Char char="n"/>
        <a:defRPr sz="23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41300" algn="l" defTabSz="769938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100">
          <a:solidFill>
            <a:schemeClr val="tx1"/>
          </a:solidFill>
          <a:latin typeface="+mn-lt"/>
        </a:defRPr>
      </a:lvl2pPr>
      <a:lvl3pPr marL="965200" indent="-193675" algn="l" defTabSz="769938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 sz="1900">
          <a:solidFill>
            <a:schemeClr val="tx1"/>
          </a:solidFill>
          <a:latin typeface="+mn-lt"/>
        </a:defRPr>
      </a:lvl3pPr>
      <a:lvl4pPr marL="1349375" indent="-192088" algn="l" defTabSz="769938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</a:defRPr>
      </a:lvl4pPr>
      <a:lvl5pPr marL="1736725" indent="-192088" algn="l" defTabSz="769938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84295" indent="-192504" algn="l" defTabSz="771567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62">
          <a:solidFill>
            <a:schemeClr val="tx1"/>
          </a:solidFill>
          <a:latin typeface="+mn-lt"/>
        </a:defRPr>
      </a:lvl6pPr>
      <a:lvl7pPr marL="2631400" indent="-192504" algn="l" defTabSz="771567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62">
          <a:solidFill>
            <a:schemeClr val="tx1"/>
          </a:solidFill>
          <a:latin typeface="+mn-lt"/>
        </a:defRPr>
      </a:lvl7pPr>
      <a:lvl8pPr marL="3078505" indent="-192504" algn="l" defTabSz="771567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62">
          <a:solidFill>
            <a:schemeClr val="tx1"/>
          </a:solidFill>
          <a:latin typeface="+mn-lt"/>
        </a:defRPr>
      </a:lvl8pPr>
      <a:lvl9pPr marL="3525610" indent="-192504" algn="l" defTabSz="771567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6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1pPr>
      <a:lvl2pPr marL="447105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2pPr>
      <a:lvl3pPr marL="894210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3pPr>
      <a:lvl4pPr marL="1341315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4pPr>
      <a:lvl5pPr marL="1788420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5pPr>
      <a:lvl6pPr marL="2235525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6pPr>
      <a:lvl7pPr marL="2682630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7pPr>
      <a:lvl8pPr marL="3129735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8pPr>
      <a:lvl9pPr marL="3576840" algn="l" defTabSz="894210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jpeg"/><Relationship Id="rId10" Type="http://schemas.openxmlformats.org/officeDocument/2006/relationships/image" Target="../media/image36.jpg"/><Relationship Id="rId4" Type="http://schemas.openxmlformats.org/officeDocument/2006/relationships/image" Target="../media/image1.png"/><Relationship Id="rId9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1.png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10" Type="http://schemas.openxmlformats.org/officeDocument/2006/relationships/image" Target="../media/image45.emf"/><Relationship Id="rId4" Type="http://schemas.openxmlformats.org/officeDocument/2006/relationships/image" Target="../media/image2.jpeg"/><Relationship Id="rId9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emf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emf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4.emf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1.pn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e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6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emf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jpe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emf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emf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0.emf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9.png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1.png"/><Relationship Id="rId7" Type="http://schemas.openxmlformats.org/officeDocument/2006/relationships/image" Target="../media/image92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4.emf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5.jpeg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jpeg"/><Relationship Id="rId18" Type="http://schemas.openxmlformats.org/officeDocument/2006/relationships/image" Target="../media/image15.jpeg"/><Relationship Id="rId26" Type="http://schemas.openxmlformats.org/officeDocument/2006/relationships/image" Target="../media/image23.jpeg"/><Relationship Id="rId3" Type="http://schemas.openxmlformats.org/officeDocument/2006/relationships/image" Target="../media/image1.png"/><Relationship Id="rId21" Type="http://schemas.openxmlformats.org/officeDocument/2006/relationships/image" Target="../media/image18.jpeg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17" Type="http://schemas.openxmlformats.org/officeDocument/2006/relationships/image" Target="../media/image14.jpeg"/><Relationship Id="rId25" Type="http://schemas.openxmlformats.org/officeDocument/2006/relationships/image" Target="../media/image22.png"/><Relationship Id="rId3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jpg"/><Relationship Id="rId20" Type="http://schemas.openxmlformats.org/officeDocument/2006/relationships/image" Target="../media/image17.jpeg"/><Relationship Id="rId29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24" Type="http://schemas.openxmlformats.org/officeDocument/2006/relationships/image" Target="../media/image21.emf"/><Relationship Id="rId32" Type="http://schemas.openxmlformats.org/officeDocument/2006/relationships/image" Target="../media/image29.jpg"/><Relationship Id="rId5" Type="http://schemas.openxmlformats.org/officeDocument/2006/relationships/hyperlink" Target="https://mail.google.com/mail/u/1/?ui=2&amp;ik=96b3141a03&amp;view=att&amp;th=15f7f07b834e5bc7&amp;attid=0.1&amp;disp=safe&amp;zw" TargetMode="External"/><Relationship Id="rId15" Type="http://schemas.openxmlformats.org/officeDocument/2006/relationships/image" Target="../media/image12.jpeg"/><Relationship Id="rId23" Type="http://schemas.openxmlformats.org/officeDocument/2006/relationships/image" Target="../media/image20.jpg"/><Relationship Id="rId28" Type="http://schemas.openxmlformats.org/officeDocument/2006/relationships/image" Target="../media/image25.jpg"/><Relationship Id="rId10" Type="http://schemas.openxmlformats.org/officeDocument/2006/relationships/image" Target="../media/image7.jpeg"/><Relationship Id="rId19" Type="http://schemas.openxmlformats.org/officeDocument/2006/relationships/image" Target="../media/image16.jpg"/><Relationship Id="rId31" Type="http://schemas.openxmlformats.org/officeDocument/2006/relationships/image" Target="../media/image28.jpg"/><Relationship Id="rId4" Type="http://schemas.openxmlformats.org/officeDocument/2006/relationships/image" Target="../media/image2.jpeg"/><Relationship Id="rId9" Type="http://schemas.openxmlformats.org/officeDocument/2006/relationships/image" Target="../media/image6.jpeg"/><Relationship Id="rId14" Type="http://schemas.openxmlformats.org/officeDocument/2006/relationships/image" Target="../media/image11.jpeg"/><Relationship Id="rId22" Type="http://schemas.openxmlformats.org/officeDocument/2006/relationships/image" Target="../media/image19.jpeg"/><Relationship Id="rId27" Type="http://schemas.openxmlformats.org/officeDocument/2006/relationships/image" Target="../media/image24.jpeg"/><Relationship Id="rId30" Type="http://schemas.openxmlformats.org/officeDocument/2006/relationships/image" Target="../media/image27.jpeg"/><Relationship Id="rId8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members.loria.fr/KTombre/contest.html" TargetMode="External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jpeg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9.jpeg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0.jpeg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1.jpeg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2.emf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3.jpeg"/><Relationship Id="rId4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4.jpg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5.jpeg"/><Relationship Id="rId4" Type="http://schemas.openxmlformats.org/officeDocument/2006/relationships/image" Target="../media/image2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3" Type="http://schemas.openxmlformats.org/officeDocument/2006/relationships/image" Target="../media/image1.png"/><Relationship Id="rId7" Type="http://schemas.openxmlformats.org/officeDocument/2006/relationships/image" Target="../media/image118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emf"/><Relationship Id="rId5" Type="http://schemas.openxmlformats.org/officeDocument/2006/relationships/image" Target="../media/image116.emf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primaresearch.org/tools/Aletheia" TargetMode="External"/><Relationship Id="rId5" Type="http://schemas.openxmlformats.org/officeDocument/2006/relationships/hyperlink" Target="https://en.wikipedia.org/wiki/OpenCV" TargetMode="External"/><Relationship Id="rId4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0.jpeg"/><Relationship Id="rId4" Type="http://schemas.openxmlformats.org/officeDocument/2006/relationships/image" Target="../media/image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1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2.jpeg"/><Relationship Id="rId4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g"/><Relationship Id="rId4" Type="http://schemas.openxmlformats.org/officeDocument/2006/relationships/image" Target="../media/image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3.jpeg"/><Relationship Id="rId4" Type="http://schemas.openxmlformats.org/officeDocument/2006/relationships/image" Target="../media/image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g"/><Relationship Id="rId4" Type="http://schemas.openxmlformats.org/officeDocument/2006/relationships/image" Target="../media/image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4.jpeg"/><Relationship Id="rId4" Type="http://schemas.openxmlformats.org/officeDocument/2006/relationships/image" Target="../media/image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emf"/><Relationship Id="rId4" Type="http://schemas.openxmlformats.org/officeDocument/2006/relationships/image" Target="../media/image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5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g"/><Relationship Id="rId4" Type="http://schemas.openxmlformats.org/officeDocument/2006/relationships/image" Target="../media/image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6.jpeg"/><Relationship Id="rId4" Type="http://schemas.openxmlformats.org/officeDocument/2006/relationships/image" Target="../media/image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7.jpeg"/><Relationship Id="rId4" Type="http://schemas.openxmlformats.org/officeDocument/2006/relationships/image" Target="../media/image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8.jpeg"/><Relationship Id="rId4" Type="http://schemas.openxmlformats.org/officeDocument/2006/relationships/image" Target="../media/image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g"/><Relationship Id="rId4" Type="http://schemas.openxmlformats.org/officeDocument/2006/relationships/image" Target="../media/image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9.jpeg"/><Relationship Id="rId4" Type="http://schemas.openxmlformats.org/officeDocument/2006/relationships/image" Target="../media/image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g"/><Relationship Id="rId4" Type="http://schemas.openxmlformats.org/officeDocument/2006/relationships/image" Target="../media/image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g"/><Relationship Id="rId4" Type="http://schemas.openxmlformats.org/officeDocument/2006/relationships/image" Target="../media/image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g"/><Relationship Id="rId4" Type="http://schemas.openxmlformats.org/officeDocument/2006/relationships/image" Target="../media/image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g"/><Relationship Id="rId4" Type="http://schemas.openxmlformats.org/officeDocument/2006/relationships/image" Target="../media/image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0.jpeg"/><Relationship Id="rId4" Type="http://schemas.openxmlformats.org/officeDocument/2006/relationships/image" Target="../media/image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609600"/>
            <a:ext cx="8548688" cy="2438399"/>
          </a:xfrm>
        </p:spPr>
        <p:txBody>
          <a:bodyPr/>
          <a:lstStyle/>
          <a:p>
            <a:pPr lvl="0" algn="ctr" defTabSz="914400"/>
            <a:r>
              <a:rPr lang="en-US" sz="6000" b="1" kern="1200" dirty="0">
                <a:solidFill>
                  <a:srgbClr val="008000"/>
                </a:solidFill>
                <a:latin typeface="Arial" panose="020B0604020202020204" pitchFamily="34" charset="0"/>
                <a:ea typeface="+mn-ea"/>
                <a:cs typeface="+mn-cs"/>
              </a:rPr>
              <a:t>Graphics Recognition</a:t>
            </a:r>
            <a:br>
              <a:rPr lang="en-US" sz="6000" b="1" kern="1200" dirty="0">
                <a:solidFill>
                  <a:srgbClr val="008000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sz="4400" b="1" kern="1200" dirty="0">
                <a:solidFill>
                  <a:srgbClr val="EEB500"/>
                </a:solidFill>
                <a:latin typeface="Arial" panose="020B0604020202020204" pitchFamily="34" charset="0"/>
                <a:ea typeface="+mn-ea"/>
                <a:cs typeface="+mn-cs"/>
              </a:rPr>
              <a:t>A Historical Perspective and Recent Advances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047999"/>
            <a:ext cx="8548688" cy="2895600"/>
          </a:xfrm>
        </p:spPr>
        <p:txBody>
          <a:bodyPr/>
          <a:lstStyle/>
          <a:p>
            <a:pPr marL="0" lvl="0" indent="0" algn="ctr" defTabSz="914400">
              <a:spcBef>
                <a:spcPct val="0"/>
              </a:spcBef>
              <a:buClrTx/>
              <a:buSzTx/>
              <a:buNone/>
            </a:pPr>
            <a:r>
              <a:rPr lang="en-US" sz="4400" b="1" kern="1200" dirty="0">
                <a:solidFill>
                  <a:srgbClr val="008000"/>
                </a:solidFill>
                <a:latin typeface="Arial" panose="020B0604020202020204" pitchFamily="34" charset="0"/>
              </a:rPr>
              <a:t>Rangachar </a:t>
            </a:r>
            <a:r>
              <a:rPr lang="en-US" sz="4400" b="1" kern="1200" dirty="0" smtClean="0">
                <a:solidFill>
                  <a:srgbClr val="008000"/>
                </a:solidFill>
                <a:latin typeface="Arial" panose="020B0604020202020204" pitchFamily="34" charset="0"/>
              </a:rPr>
              <a:t>Kasturi</a:t>
            </a:r>
          </a:p>
          <a:p>
            <a:pPr marL="0" lvl="0" indent="0" algn="ctr" defTabSz="914400">
              <a:spcBef>
                <a:spcPct val="0"/>
              </a:spcBef>
              <a:buClrTx/>
              <a:buSzTx/>
              <a:buNone/>
            </a:pPr>
            <a:endParaRPr lang="en-US" sz="4400" b="1" kern="1200" dirty="0">
              <a:solidFill>
                <a:srgbClr val="008000"/>
              </a:solidFill>
              <a:latin typeface="Arial" panose="020B0604020202020204" pitchFamily="34" charset="0"/>
            </a:endParaRPr>
          </a:p>
          <a:p>
            <a:pPr marL="0" lvl="0" indent="0" algn="ctr" defTabSz="914400">
              <a:spcBef>
                <a:spcPct val="0"/>
              </a:spcBef>
              <a:buClrTx/>
              <a:buSzTx/>
              <a:buNone/>
            </a:pPr>
            <a:r>
              <a:rPr lang="en-US" sz="3200" b="1" kern="1200" dirty="0">
                <a:solidFill>
                  <a:srgbClr val="008000"/>
                </a:solidFill>
                <a:latin typeface="Arial" panose="020B0604020202020204" pitchFamily="34" charset="0"/>
              </a:rPr>
              <a:t>Computer Science and Engineering</a:t>
            </a:r>
          </a:p>
          <a:p>
            <a:pPr marL="0" lvl="0" indent="0" algn="ctr" defTabSz="914400">
              <a:spcBef>
                <a:spcPct val="0"/>
              </a:spcBef>
              <a:buClrTx/>
              <a:buSzTx/>
              <a:buNone/>
            </a:pPr>
            <a:r>
              <a:rPr lang="en-US" sz="3200" b="1" kern="1200" dirty="0">
                <a:solidFill>
                  <a:srgbClr val="008000"/>
                </a:solidFill>
                <a:latin typeface="Arial" panose="020B0604020202020204" pitchFamily="34" charset="0"/>
              </a:rPr>
              <a:t>University of South Florida</a:t>
            </a:r>
          </a:p>
          <a:p>
            <a:pPr marL="0" lvl="0" indent="0" algn="ctr" defTabSz="914400">
              <a:spcBef>
                <a:spcPct val="0"/>
              </a:spcBef>
              <a:buClrTx/>
              <a:buSzTx/>
              <a:buNone/>
            </a:pPr>
            <a:r>
              <a:rPr lang="en-US" sz="3200" b="1" kern="1200" dirty="0">
                <a:solidFill>
                  <a:srgbClr val="008000"/>
                </a:solidFill>
                <a:latin typeface="Arial" panose="020B0604020202020204" pitchFamily="34" charset="0"/>
              </a:rPr>
              <a:t>Tampa, Florida, </a:t>
            </a:r>
            <a:r>
              <a:rPr lang="en-US" sz="3200" b="1" kern="1200" dirty="0" smtClean="0">
                <a:solidFill>
                  <a:srgbClr val="008000"/>
                </a:solidFill>
                <a:latin typeface="Arial" panose="020B0604020202020204" pitchFamily="34" charset="0"/>
              </a:rPr>
              <a:t>USA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60960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copyright for the illustrations and other objects used in this presentation are owned by the respective copyright holders; they are included here to acknowledge their contributions to the Document Analysis and Recognition research.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759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2819400"/>
            <a:ext cx="8548688" cy="120967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8000"/>
                </a:solidFill>
                <a:latin typeface="Arial"/>
              </a:rPr>
              <a:t>Graphics Recognition – Early D</a:t>
            </a:r>
            <a:r>
              <a:rPr lang="en-US" b="1" dirty="0" smtClean="0">
                <a:solidFill>
                  <a:srgbClr val="008000"/>
                </a:solidFill>
                <a:latin typeface="Arial"/>
              </a:rPr>
              <a:t>ays</a:t>
            </a:r>
            <a:br>
              <a:rPr lang="en-US" b="1" dirty="0" smtClean="0">
                <a:solidFill>
                  <a:srgbClr val="008000"/>
                </a:solidFill>
                <a:latin typeface="Arial"/>
              </a:rPr>
            </a:br>
            <a:r>
              <a:rPr lang="en-US" b="1" dirty="0" smtClean="0">
                <a:solidFill>
                  <a:srgbClr val="008000"/>
                </a:solidFill>
                <a:latin typeface="Arial"/>
              </a:rPr>
              <a:t>1955 - 1972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9644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0119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sz="2800" b="1" dirty="0" smtClean="0">
                <a:solidFill>
                  <a:srgbClr val="008000"/>
                </a:solidFill>
                <a:latin typeface="+mn-lt"/>
              </a:rPr>
            </a:b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Those Not Pictured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3088" y="1066801"/>
            <a:ext cx="8982075" cy="5881688"/>
          </a:xfrm>
        </p:spPr>
        <p:txBody>
          <a:bodyPr/>
          <a:lstStyle/>
          <a:p>
            <a:r>
              <a:rPr lang="en-US" sz="2200" dirty="0" err="1" smtClean="0"/>
              <a:t>G.A.Jividen</a:t>
            </a:r>
            <a:r>
              <a:rPr lang="en-US" sz="2200" dirty="0"/>
              <a:t>, </a:t>
            </a:r>
            <a:r>
              <a:rPr lang="en-US" sz="2200" i="1" dirty="0"/>
              <a:t>A Survey of Image Processing Techniques for Angiograms</a:t>
            </a:r>
            <a:r>
              <a:rPr lang="en-US" sz="2200" dirty="0"/>
              <a:t>, 1988</a:t>
            </a:r>
          </a:p>
          <a:p>
            <a:r>
              <a:rPr lang="en-US" sz="2200" dirty="0" err="1"/>
              <a:t>W.K.Sze</a:t>
            </a:r>
            <a:r>
              <a:rPr lang="en-US" sz="2200" dirty="0"/>
              <a:t>, </a:t>
            </a:r>
            <a:r>
              <a:rPr lang="en-US" sz="2200" i="1" dirty="0"/>
              <a:t>An Interface Card for AT&amp;T 3B2 Computer,</a:t>
            </a:r>
            <a:r>
              <a:rPr lang="en-US" sz="2200" dirty="0"/>
              <a:t> 1987</a:t>
            </a:r>
          </a:p>
          <a:p>
            <a:r>
              <a:rPr lang="en-US" sz="2200" dirty="0" err="1"/>
              <a:t>M.I.Kahn</a:t>
            </a:r>
            <a:r>
              <a:rPr lang="en-US" sz="2200" dirty="0"/>
              <a:t>, </a:t>
            </a:r>
            <a:r>
              <a:rPr lang="en-US" sz="2200" i="1" dirty="0"/>
              <a:t>Collision Free Path Planning in Unstructured, Dynamic Environments for Mobile Robots and Manipulators</a:t>
            </a:r>
            <a:r>
              <a:rPr lang="en-US" sz="2200" dirty="0"/>
              <a:t>, 1987 </a:t>
            </a:r>
          </a:p>
          <a:p>
            <a:r>
              <a:rPr lang="en-US" sz="2200" dirty="0" err="1"/>
              <a:t>Y.Choe</a:t>
            </a:r>
            <a:r>
              <a:rPr lang="en-US" sz="2200" dirty="0"/>
              <a:t>, </a:t>
            </a:r>
            <a:r>
              <a:rPr lang="en-US" sz="2200" i="1" dirty="0"/>
              <a:t>Two-Dimensional Multiresolution Matching Algorithm</a:t>
            </a:r>
            <a:r>
              <a:rPr lang="en-US" sz="2200" dirty="0"/>
              <a:t>, 1987</a:t>
            </a:r>
          </a:p>
          <a:p>
            <a:r>
              <a:rPr lang="en-US" sz="2200" dirty="0" err="1"/>
              <a:t>J.Yi</a:t>
            </a:r>
            <a:r>
              <a:rPr lang="en-US" sz="2200" dirty="0"/>
              <a:t>, </a:t>
            </a:r>
            <a:r>
              <a:rPr lang="en-US" sz="2200" i="1" dirty="0"/>
              <a:t>Edge Detection Techniques - A Survey</a:t>
            </a:r>
            <a:r>
              <a:rPr lang="en-US" sz="2200" dirty="0"/>
              <a:t>, 1987</a:t>
            </a:r>
          </a:p>
          <a:p>
            <a:r>
              <a:rPr lang="en-US" sz="2200" dirty="0" err="1"/>
              <a:t>M.C.Chen</a:t>
            </a:r>
            <a:r>
              <a:rPr lang="en-US" sz="2200" dirty="0"/>
              <a:t>, </a:t>
            </a:r>
            <a:r>
              <a:rPr lang="en-US" sz="2200" i="1" dirty="0"/>
              <a:t>Thresholding and Edge Detection Techniques in Computer Vision</a:t>
            </a:r>
            <a:r>
              <a:rPr lang="en-US" sz="2200" dirty="0"/>
              <a:t>, 1987</a:t>
            </a:r>
          </a:p>
          <a:p>
            <a:r>
              <a:rPr lang="en-US" sz="2200" dirty="0" err="1"/>
              <a:t>R.T.Yu</a:t>
            </a:r>
            <a:r>
              <a:rPr lang="en-US" sz="2200" dirty="0"/>
              <a:t>, </a:t>
            </a:r>
            <a:r>
              <a:rPr lang="en-US" sz="2200" i="1" dirty="0"/>
              <a:t>Design of a Voice Digitizer Circuit for IBM PC,</a:t>
            </a:r>
            <a:r>
              <a:rPr lang="en-US" sz="2200" dirty="0"/>
              <a:t> 1986</a:t>
            </a:r>
          </a:p>
          <a:p>
            <a:r>
              <a:rPr lang="en-US" sz="2200" dirty="0" err="1"/>
              <a:t>O.A.Morean</a:t>
            </a:r>
            <a:r>
              <a:rPr lang="en-US" sz="2200" dirty="0"/>
              <a:t>, </a:t>
            </a:r>
            <a:r>
              <a:rPr lang="en-US" sz="2200" i="1" dirty="0"/>
              <a:t>Paradigms in the Collision Free Path Planning of a Computer Controlled Mobile Robot</a:t>
            </a:r>
            <a:r>
              <a:rPr lang="en-US" sz="2200" dirty="0"/>
              <a:t>, 1984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976404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0119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sz="2800" b="1" dirty="0" smtClean="0">
                <a:solidFill>
                  <a:srgbClr val="008000"/>
                </a:solidFill>
                <a:latin typeface="+mn-lt"/>
              </a:rPr>
            </a:b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Those Not Pictured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3088" y="1066801"/>
            <a:ext cx="8982075" cy="5881688"/>
          </a:xfrm>
        </p:spPr>
        <p:txBody>
          <a:bodyPr/>
          <a:lstStyle/>
          <a:p>
            <a:r>
              <a:rPr lang="en-US" b="1" dirty="0" smtClean="0">
                <a:solidFill>
                  <a:srgbClr val="008000"/>
                </a:solidFill>
              </a:rPr>
              <a:t>B.S. Honors Thesis Students</a:t>
            </a:r>
          </a:p>
          <a:p>
            <a:pPr lvl="1"/>
            <a:r>
              <a:rPr lang="en-US" sz="2200" dirty="0" err="1"/>
              <a:t>Oluwabukola</a:t>
            </a:r>
            <a:r>
              <a:rPr lang="en-US" sz="2200" dirty="0"/>
              <a:t> </a:t>
            </a:r>
            <a:r>
              <a:rPr lang="en-US" sz="2200" dirty="0" err="1"/>
              <a:t>Akinbo</a:t>
            </a:r>
            <a:r>
              <a:rPr lang="en-US" sz="2200" dirty="0"/>
              <a:t>, </a:t>
            </a:r>
            <a:r>
              <a:rPr lang="en-US" sz="2200" i="1" dirty="0"/>
              <a:t>Visual Memory Assistant Portable Facial  Recognizer</a:t>
            </a:r>
            <a:r>
              <a:rPr lang="en-US" sz="2200" dirty="0"/>
              <a:t>, 2006</a:t>
            </a:r>
          </a:p>
          <a:p>
            <a:pPr lvl="1"/>
            <a:r>
              <a:rPr lang="en-US" sz="2200" dirty="0"/>
              <a:t>S. </a:t>
            </a:r>
            <a:r>
              <a:rPr lang="en-US" sz="2200" dirty="0" err="1"/>
              <a:t>Moscariello</a:t>
            </a:r>
            <a:r>
              <a:rPr lang="en-US" sz="2200" dirty="0"/>
              <a:t>, </a:t>
            </a:r>
            <a:r>
              <a:rPr lang="en-US" sz="2200" i="1" dirty="0"/>
              <a:t>Java Image Processing</a:t>
            </a:r>
            <a:r>
              <a:rPr lang="en-US" sz="2200" dirty="0"/>
              <a:t>, 1997</a:t>
            </a:r>
          </a:p>
          <a:p>
            <a:pPr lvl="1"/>
            <a:r>
              <a:rPr lang="en-US" sz="2200" dirty="0" err="1"/>
              <a:t>S.Oswald</a:t>
            </a:r>
            <a:r>
              <a:rPr lang="en-US" sz="2200" dirty="0"/>
              <a:t>, </a:t>
            </a:r>
            <a:r>
              <a:rPr lang="en-US" sz="2200" i="1" dirty="0"/>
              <a:t>Hierarchical Segmentation of Video Sequences</a:t>
            </a:r>
            <a:r>
              <a:rPr lang="en-US" sz="2200" dirty="0"/>
              <a:t>, 1995</a:t>
            </a:r>
          </a:p>
          <a:p>
            <a:pPr lvl="1"/>
            <a:r>
              <a:rPr lang="en-US" sz="2200" dirty="0" err="1"/>
              <a:t>M.Lebold</a:t>
            </a:r>
            <a:r>
              <a:rPr lang="en-US" sz="2200" dirty="0"/>
              <a:t>, </a:t>
            </a:r>
            <a:r>
              <a:rPr lang="en-US" sz="2200" i="1" dirty="0"/>
              <a:t>Speech Recognition System for Home Automation</a:t>
            </a:r>
            <a:r>
              <a:rPr lang="en-US" sz="2200" dirty="0"/>
              <a:t>, 1995</a:t>
            </a:r>
          </a:p>
          <a:p>
            <a:pPr lvl="1"/>
            <a:r>
              <a:rPr lang="en-US" sz="2200" dirty="0" err="1"/>
              <a:t>J.Bolch</a:t>
            </a:r>
            <a:r>
              <a:rPr lang="en-US" sz="2200" dirty="0"/>
              <a:t>, </a:t>
            </a:r>
            <a:r>
              <a:rPr lang="en-US" sz="2200" i="1" dirty="0"/>
              <a:t>Color Digital Image Processing on a Personal Computer</a:t>
            </a:r>
            <a:r>
              <a:rPr lang="en-US" sz="2200" dirty="0"/>
              <a:t>, 1989</a:t>
            </a:r>
          </a:p>
          <a:p>
            <a:pPr lvl="1"/>
            <a:r>
              <a:rPr lang="en-US" sz="2200" dirty="0" err="1"/>
              <a:t>P.Gyugyi</a:t>
            </a:r>
            <a:r>
              <a:rPr lang="en-US" sz="2200" dirty="0"/>
              <a:t>, </a:t>
            </a:r>
            <a:r>
              <a:rPr lang="en-US" sz="2200" i="1" dirty="0"/>
              <a:t>Automated Identification of Brain Tumors Using Magnetic Resonance Images</a:t>
            </a:r>
            <a:r>
              <a:rPr lang="en-US" sz="2200" dirty="0"/>
              <a:t>, 1988</a:t>
            </a:r>
          </a:p>
          <a:p>
            <a:pPr lvl="1"/>
            <a:r>
              <a:rPr lang="en-US" sz="2200" dirty="0" err="1" smtClean="0"/>
              <a:t>W.R.Mandel</a:t>
            </a:r>
            <a:r>
              <a:rPr lang="en-US" sz="2200" dirty="0"/>
              <a:t>, </a:t>
            </a:r>
            <a:r>
              <a:rPr lang="en-US" sz="2200" i="1" dirty="0"/>
              <a:t>Slow Scan Television Frame Grabber</a:t>
            </a:r>
            <a:r>
              <a:rPr lang="en-US" sz="2200" dirty="0"/>
              <a:t>, 1987</a:t>
            </a:r>
          </a:p>
          <a:p>
            <a:pPr lvl="1"/>
            <a:r>
              <a:rPr lang="en-US" sz="2200" dirty="0" err="1"/>
              <a:t>N.T.Nguyen</a:t>
            </a:r>
            <a:r>
              <a:rPr lang="en-US" sz="2200" dirty="0"/>
              <a:t>, </a:t>
            </a:r>
            <a:r>
              <a:rPr lang="en-US" sz="2200" i="1" dirty="0"/>
              <a:t>Microprocessor Controlled Voice Synthesized Real Time Clock</a:t>
            </a:r>
            <a:r>
              <a:rPr lang="en-US" sz="2200" dirty="0"/>
              <a:t>, 1987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278844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2977687"/>
            <a:ext cx="8548688" cy="1047088"/>
          </a:xfrm>
        </p:spPr>
        <p:txBody>
          <a:bodyPr/>
          <a:lstStyle/>
          <a:p>
            <a:pPr algn="ctr"/>
            <a:r>
              <a:rPr lang="en-US" sz="9600" b="1" dirty="0">
                <a:solidFill>
                  <a:srgbClr val="008000"/>
                </a:solidFill>
                <a:latin typeface="+mn-lt"/>
              </a:rPr>
              <a:t>Thank </a:t>
            </a:r>
            <a:r>
              <a:rPr lang="en-US" sz="9600" b="1" dirty="0" smtClean="0">
                <a:solidFill>
                  <a:srgbClr val="008000"/>
                </a:solidFill>
                <a:latin typeface="+mn-lt"/>
              </a:rPr>
              <a:t>You</a:t>
            </a:r>
            <a:endParaRPr lang="en-US" sz="96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01736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9220200" cy="6018335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chemeClr val="accent2"/>
                </a:solidFill>
              </a:rPr>
              <a:t>“Pattern Recognition… extraction of significant </a:t>
            </a:r>
            <a:r>
              <a:rPr lang="en-US" sz="2400" b="1" dirty="0">
                <a:solidFill>
                  <a:schemeClr val="accent2"/>
                </a:solidFill>
              </a:rPr>
              <a:t>features </a:t>
            </a:r>
            <a:endParaRPr lang="en-US" sz="2400" b="1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accent2"/>
                </a:solidFill>
              </a:rPr>
              <a:t>from </a:t>
            </a:r>
            <a:r>
              <a:rPr lang="en-US" sz="2400" b="1" dirty="0">
                <a:solidFill>
                  <a:schemeClr val="accent2"/>
                </a:solidFill>
              </a:rPr>
              <a:t>a </a:t>
            </a:r>
            <a:r>
              <a:rPr lang="en-US" sz="2400" b="1" dirty="0" smtClean="0">
                <a:solidFill>
                  <a:schemeClr val="accent2"/>
                </a:solidFill>
              </a:rPr>
              <a:t>background of </a:t>
            </a:r>
            <a:r>
              <a:rPr lang="en-US" sz="2400" b="1" dirty="0">
                <a:solidFill>
                  <a:schemeClr val="accent2"/>
                </a:solidFill>
              </a:rPr>
              <a:t>irrelevant </a:t>
            </a:r>
            <a:r>
              <a:rPr lang="en-US" sz="2400" b="1" dirty="0" smtClean="0">
                <a:solidFill>
                  <a:schemeClr val="accent2"/>
                </a:solidFill>
              </a:rPr>
              <a:t>detail”</a:t>
            </a:r>
          </a:p>
          <a:p>
            <a:pPr marL="0" indent="0" algn="ctr">
              <a:buNone/>
            </a:pPr>
            <a:r>
              <a:rPr lang="en-US" sz="2400" b="1" dirty="0" smtClean="0"/>
              <a:t>Describes Following Problems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638182"/>
              </p:ext>
            </p:extLst>
          </p:nvPr>
        </p:nvGraphicFramePr>
        <p:xfrm>
          <a:off x="3206353" y="2858953"/>
          <a:ext cx="4060031" cy="1883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44" name="Acrobat Document" r:id="rId6" imgW="2247776" imgH="1266570" progId="Acrobat.Document.2015">
                  <p:embed/>
                </p:oleObj>
              </mc:Choice>
              <mc:Fallback>
                <p:oleObj name="Acrobat Document" r:id="rId6" imgW="2247776" imgH="126657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06353" y="2858953"/>
                        <a:ext cx="4060031" cy="1883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24150" y="2402609"/>
            <a:ext cx="8938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Two Class Problem</a:t>
            </a:r>
            <a:r>
              <a:rPr lang="en-US" sz="20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: </a:t>
            </a:r>
            <a:r>
              <a:rPr lang="en-US" sz="2000" dirty="0" smtClean="0"/>
              <a:t>Large group of </a:t>
            </a:r>
            <a:r>
              <a:rPr lang="en-US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VERTICAL LINES </a:t>
            </a:r>
            <a:r>
              <a:rPr lang="en-US" sz="2000" dirty="0" smtClean="0"/>
              <a:t>on </a:t>
            </a:r>
            <a:r>
              <a:rPr lang="en-US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LEFT</a:t>
            </a:r>
            <a:r>
              <a:rPr lang="en-US" sz="2000" dirty="0" smtClean="0"/>
              <a:t> or </a:t>
            </a:r>
            <a:r>
              <a:rPr lang="en-US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RIGHT</a:t>
            </a:r>
            <a:endParaRPr lang="en-US" sz="20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0019" y="4995840"/>
            <a:ext cx="913950" cy="876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2657" y="4876931"/>
            <a:ext cx="1511062" cy="14087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0" y="4578363"/>
            <a:ext cx="735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Recognize Oriented Rectangles by Corner Detection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4149" y="5883931"/>
            <a:ext cx="8759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/>
                </a:solidFill>
              </a:rPr>
              <a:t>Conclusion: “simple </a:t>
            </a:r>
            <a:r>
              <a:rPr lang="en-US" sz="2000" b="1" dirty="0">
                <a:solidFill>
                  <a:schemeClr val="accent2"/>
                </a:solidFill>
              </a:rPr>
              <a:t>visual </a:t>
            </a:r>
            <a:r>
              <a:rPr lang="en-US" sz="2000" b="1" dirty="0" smtClean="0">
                <a:solidFill>
                  <a:schemeClr val="accent2"/>
                </a:solidFill>
              </a:rPr>
              <a:t>patterns can </a:t>
            </a:r>
            <a:r>
              <a:rPr lang="en-US" sz="2000" b="1" dirty="0">
                <a:solidFill>
                  <a:schemeClr val="accent2"/>
                </a:solidFill>
              </a:rPr>
              <a:t>be recognized by the </a:t>
            </a:r>
            <a:r>
              <a:rPr lang="en-US" sz="2000" b="1" dirty="0" smtClean="0">
                <a:solidFill>
                  <a:schemeClr val="accent2"/>
                </a:solidFill>
              </a:rPr>
              <a:t>computer, and … may </a:t>
            </a:r>
            <a:r>
              <a:rPr lang="en-US" sz="2000" b="1" dirty="0">
                <a:solidFill>
                  <a:schemeClr val="accent2"/>
                </a:solidFill>
              </a:rPr>
              <a:t>improve its recognition by </a:t>
            </a:r>
            <a:r>
              <a:rPr lang="en-US" sz="2000" b="1" dirty="0" smtClean="0">
                <a:solidFill>
                  <a:schemeClr val="accent2"/>
                </a:solidFill>
              </a:rPr>
              <a:t>learning”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8675"/>
          </a:xfrm>
        </p:spPr>
        <p:txBody>
          <a:bodyPr/>
          <a:lstStyle/>
          <a:p>
            <a:pPr lvl="0" algn="ctr">
              <a:spcBef>
                <a:spcPct val="20000"/>
              </a:spcBef>
              <a:buClr>
                <a:srgbClr val="006600"/>
              </a:buClr>
              <a:buSzPct val="90000"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“Pattern Recognition and Modern Computers”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O. G. Selfridge, AFIPS '55 (Western) Proceedings, 1955</a:t>
            </a:r>
          </a:p>
        </p:txBody>
      </p:sp>
    </p:spTree>
    <p:extLst>
      <p:ext uri="{BB962C8B-B14F-4D97-AF65-F5344CB8AC3E}">
        <p14:creationId xmlns:p14="http://schemas.microsoft.com/office/powerpoint/2010/main" val="426350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35197"/>
            <a:ext cx="9220200" cy="6172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chemeClr val="accent2"/>
                </a:solidFill>
              </a:rPr>
              <a:t>“Pattern Recognition… extraction of significant </a:t>
            </a:r>
            <a:r>
              <a:rPr lang="en-US" sz="2400" b="1" dirty="0">
                <a:solidFill>
                  <a:schemeClr val="accent2"/>
                </a:solidFill>
              </a:rPr>
              <a:t>features </a:t>
            </a:r>
            <a:endParaRPr lang="en-US" sz="2400" b="1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accent2"/>
                </a:solidFill>
              </a:rPr>
              <a:t>from </a:t>
            </a:r>
            <a:r>
              <a:rPr lang="en-US" sz="2400" b="1" dirty="0">
                <a:solidFill>
                  <a:schemeClr val="accent2"/>
                </a:solidFill>
              </a:rPr>
              <a:t>a </a:t>
            </a:r>
            <a:r>
              <a:rPr lang="en-US" sz="2400" b="1" dirty="0" smtClean="0">
                <a:solidFill>
                  <a:schemeClr val="accent2"/>
                </a:solidFill>
              </a:rPr>
              <a:t>background of </a:t>
            </a:r>
            <a:r>
              <a:rPr lang="en-US" sz="2400" b="1" dirty="0">
                <a:solidFill>
                  <a:schemeClr val="accent2"/>
                </a:solidFill>
              </a:rPr>
              <a:t>irrelevant </a:t>
            </a:r>
            <a:r>
              <a:rPr lang="en-US" sz="2400" b="1" dirty="0" smtClean="0">
                <a:solidFill>
                  <a:schemeClr val="accent2"/>
                </a:solidFill>
              </a:rPr>
              <a:t>detail”</a:t>
            </a:r>
          </a:p>
          <a:p>
            <a:pPr marL="0" indent="0" algn="ctr">
              <a:buNone/>
            </a:pPr>
            <a:r>
              <a:rPr lang="en-US" sz="2400" b="1" dirty="0" smtClean="0"/>
              <a:t>Describes Following Problems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376284"/>
              </p:ext>
            </p:extLst>
          </p:nvPr>
        </p:nvGraphicFramePr>
        <p:xfrm>
          <a:off x="3206353" y="2682742"/>
          <a:ext cx="4060031" cy="1883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1" name="Acrobat Document" r:id="rId6" imgW="2247776" imgH="1266570" progId="Acrobat.Document.2015">
                  <p:embed/>
                </p:oleObj>
              </mc:Choice>
              <mc:Fallback>
                <p:oleObj name="Acrobat Document" r:id="rId6" imgW="2247776" imgH="126657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06353" y="2682742"/>
                        <a:ext cx="4060031" cy="1883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55473" y="2218606"/>
            <a:ext cx="8938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Two Class Problem</a:t>
            </a:r>
            <a:r>
              <a:rPr lang="en-US" sz="20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: </a:t>
            </a:r>
            <a:r>
              <a:rPr lang="en-US" sz="2000" dirty="0" smtClean="0"/>
              <a:t>Large group of </a:t>
            </a:r>
            <a:r>
              <a:rPr lang="en-US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VERTICAL LINES </a:t>
            </a:r>
            <a:r>
              <a:rPr lang="en-US" sz="2000" dirty="0" smtClean="0"/>
              <a:t>on </a:t>
            </a:r>
            <a:r>
              <a:rPr lang="en-US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LEFT</a:t>
            </a:r>
            <a:r>
              <a:rPr lang="en-US" sz="2000" dirty="0" smtClean="0"/>
              <a:t> or </a:t>
            </a:r>
            <a:r>
              <a:rPr lang="en-US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RIGHT</a:t>
            </a:r>
            <a:endParaRPr lang="en-US" sz="20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0019" y="4995840"/>
            <a:ext cx="913950" cy="876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2657" y="4876931"/>
            <a:ext cx="1511062" cy="14087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6488" y="4492438"/>
            <a:ext cx="735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Recognize Oriented Rectangles by Corner Detection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2800" y="5883931"/>
            <a:ext cx="655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/>
                </a:solidFill>
              </a:rPr>
              <a:t>Conclusion: “simple </a:t>
            </a:r>
            <a:r>
              <a:rPr lang="en-US" sz="2000" b="1" dirty="0">
                <a:solidFill>
                  <a:schemeClr val="accent2"/>
                </a:solidFill>
              </a:rPr>
              <a:t>visual </a:t>
            </a:r>
            <a:r>
              <a:rPr lang="en-US" sz="2000" b="1" dirty="0" smtClean="0">
                <a:solidFill>
                  <a:schemeClr val="accent2"/>
                </a:solidFill>
              </a:rPr>
              <a:t>patterns can </a:t>
            </a:r>
            <a:r>
              <a:rPr lang="en-US" sz="2000" b="1" dirty="0">
                <a:solidFill>
                  <a:schemeClr val="accent2"/>
                </a:solidFill>
              </a:rPr>
              <a:t>be recognized by the </a:t>
            </a:r>
            <a:r>
              <a:rPr lang="en-US" sz="2000" b="1" dirty="0" smtClean="0">
                <a:solidFill>
                  <a:schemeClr val="accent2"/>
                </a:solidFill>
              </a:rPr>
              <a:t>computer, and … may </a:t>
            </a:r>
            <a:r>
              <a:rPr lang="en-US" sz="2000" b="1" dirty="0">
                <a:solidFill>
                  <a:schemeClr val="accent2"/>
                </a:solidFill>
              </a:rPr>
              <a:t>improve its recognition by </a:t>
            </a:r>
            <a:r>
              <a:rPr lang="en-US" sz="2000" b="1" dirty="0" smtClean="0">
                <a:solidFill>
                  <a:schemeClr val="accent2"/>
                </a:solidFill>
              </a:rPr>
              <a:t>learning”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8675"/>
          </a:xfrm>
        </p:spPr>
        <p:txBody>
          <a:bodyPr/>
          <a:lstStyle/>
          <a:p>
            <a:pPr lvl="0" algn="ctr">
              <a:spcBef>
                <a:spcPct val="20000"/>
              </a:spcBef>
              <a:buClr>
                <a:srgbClr val="006600"/>
              </a:buClr>
              <a:buSzPct val="90000"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“Pattern Recognition and Modern Computers”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O. G. Selfridge, AFIPS '55 (Western) Proceedings, 1955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0" y="4821734"/>
            <a:ext cx="1847637" cy="247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85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37858" y="1276177"/>
            <a:ext cx="3039259" cy="2971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990600"/>
          </a:xfrm>
        </p:spPr>
        <p:txBody>
          <a:bodyPr/>
          <a:lstStyle/>
          <a:p>
            <a:pPr lvl="0" algn="ctr">
              <a:spcBef>
                <a:spcPct val="20000"/>
              </a:spcBef>
              <a:buClr>
                <a:srgbClr val="006600"/>
              </a:buClr>
              <a:buSzPct val="90000"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“A Computer Oriented Toward Spatial Problems”, 1958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“Pattern Detection and Recognition”, 1959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S. H. Unger, Proceedings of the IRE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00" y="4388892"/>
            <a:ext cx="4079162" cy="24691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7572" y="1223749"/>
            <a:ext cx="4458828" cy="58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99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92400" y="904876"/>
            <a:ext cx="3406175" cy="292813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8675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Apictorial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Jigsaw Puzzles…”</a:t>
            </a:r>
            <a:b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H. Freeman and L.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Garder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IEEE T. on Electronic Computers, 1964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359" y="3724275"/>
            <a:ext cx="2975708" cy="3048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7906" y="898044"/>
            <a:ext cx="2281763" cy="2375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7947" y="3162794"/>
            <a:ext cx="2654621" cy="4152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9000" y="900738"/>
            <a:ext cx="2271713" cy="25371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9153" y="3187463"/>
            <a:ext cx="3551088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94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93085"/>
            <a:ext cx="5029200" cy="5257800"/>
          </a:xfrm>
        </p:spPr>
        <p:txBody>
          <a:bodyPr/>
          <a:lstStyle/>
          <a:p>
            <a:r>
              <a:rPr lang="en-US" sz="2400" b="1" dirty="0" smtClean="0"/>
              <a:t>Distances Functions Introduced</a:t>
            </a:r>
          </a:p>
          <a:p>
            <a:pPr lvl="1"/>
            <a:r>
              <a:rPr lang="en-US" sz="2200" b="1" dirty="0" smtClean="0"/>
              <a:t>City Block</a:t>
            </a:r>
          </a:p>
          <a:p>
            <a:pPr lvl="1"/>
            <a:r>
              <a:rPr lang="en-US" sz="2200" b="1" dirty="0" smtClean="0"/>
              <a:t>Square</a:t>
            </a:r>
          </a:p>
          <a:p>
            <a:pPr lvl="1"/>
            <a:r>
              <a:rPr lang="en-US" sz="2200" b="1" dirty="0" smtClean="0"/>
              <a:t>Hexagonal</a:t>
            </a:r>
          </a:p>
          <a:p>
            <a:pPr lvl="1"/>
            <a:r>
              <a:rPr lang="en-US" sz="2200" b="1" dirty="0" smtClean="0"/>
              <a:t>Octagonal</a:t>
            </a:r>
          </a:p>
          <a:p>
            <a:pPr lvl="1"/>
            <a:r>
              <a:rPr lang="en-US" sz="2200" b="1" dirty="0" smtClean="0"/>
              <a:t>Euclidean</a:t>
            </a:r>
          </a:p>
          <a:p>
            <a:pPr marL="0" indent="0">
              <a:buNone/>
            </a:pPr>
            <a:endParaRPr lang="en-US" sz="2400" b="1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219200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1968: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Pattern Recognition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journal begins publication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issue includes the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paper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“Distance Functions on Digital Pictures”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Rosenfeld and J. L.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Pfaltz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Pattern Recognition, Issue 1, 1968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1955206"/>
            <a:ext cx="2611374" cy="40138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3174" y="3014015"/>
            <a:ext cx="4322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9900"/>
                </a:solidFill>
              </a:rPr>
              <a:t>Just Graduated with B. </a:t>
            </a:r>
            <a:r>
              <a:rPr lang="en-US" b="1" dirty="0" err="1" smtClean="0">
                <a:solidFill>
                  <a:srgbClr val="FF9900"/>
                </a:solidFill>
              </a:rPr>
              <a:t>Eng</a:t>
            </a:r>
            <a:r>
              <a:rPr lang="en-US" b="1" dirty="0" smtClean="0">
                <a:solidFill>
                  <a:srgbClr val="FF9900"/>
                </a:solidFill>
              </a:rPr>
              <a:t> (Electrical)</a:t>
            </a:r>
          </a:p>
          <a:p>
            <a:pPr algn="ctr"/>
            <a:r>
              <a:rPr lang="en-US" b="1" dirty="0" smtClean="0">
                <a:solidFill>
                  <a:srgbClr val="FF9900"/>
                </a:solidFill>
              </a:rPr>
              <a:t>Outstanding Student Award</a:t>
            </a:r>
            <a:endParaRPr lang="en-US" b="1" dirty="0">
              <a:solidFill>
                <a:srgbClr val="FF99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12" y="3882489"/>
            <a:ext cx="3717862" cy="274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21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9144000" cy="6172200"/>
          </a:xfrm>
        </p:spPr>
        <p:txBody>
          <a:bodyPr/>
          <a:lstStyle/>
          <a:p>
            <a:r>
              <a:rPr lang="en-US" sz="2400" dirty="0"/>
              <a:t>R</a:t>
            </a:r>
            <a:r>
              <a:rPr lang="en-US" sz="2400" dirty="0" smtClean="0"/>
              <a:t>elationships </a:t>
            </a:r>
            <a:r>
              <a:rPr lang="en-US" sz="2400" dirty="0"/>
              <a:t>among convex figures, concave figures, and </a:t>
            </a:r>
            <a:r>
              <a:rPr lang="en-US" sz="2400" dirty="0" smtClean="0"/>
              <a:t>their cellular </a:t>
            </a:r>
            <a:r>
              <a:rPr lang="en-US" sz="2400" dirty="0"/>
              <a:t>images </a:t>
            </a:r>
            <a:r>
              <a:rPr lang="en-US" sz="2400" dirty="0" smtClean="0"/>
              <a:t>on </a:t>
            </a:r>
            <a:r>
              <a:rPr lang="en-US" sz="2400" dirty="0"/>
              <a:t>a rectangular mosaic are </a:t>
            </a:r>
            <a:r>
              <a:rPr lang="en-US" sz="2400" dirty="0" smtClean="0"/>
              <a:t>presented</a:t>
            </a:r>
          </a:p>
          <a:p>
            <a:r>
              <a:rPr lang="en-US" sz="2400" dirty="0" smtClean="0"/>
              <a:t>An algorithm using "minimum-perimeter </a:t>
            </a:r>
            <a:r>
              <a:rPr lang="en-US" sz="2400" dirty="0"/>
              <a:t>polygon" </a:t>
            </a:r>
            <a:r>
              <a:rPr lang="en-US" sz="2400" dirty="0" smtClean="0"/>
              <a:t>is described </a:t>
            </a:r>
            <a:r>
              <a:rPr lang="en-US" sz="2400" dirty="0"/>
              <a:t>for testing the convexity</a:t>
            </a:r>
            <a:r>
              <a:rPr lang="en-US" sz="2400" b="1" dirty="0" smtClean="0"/>
              <a:t>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8675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“Recognition of Convex Blobs”</a:t>
            </a:r>
            <a:b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Sklansky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Pattern Recognition, 1970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605" y="2743200"/>
            <a:ext cx="443279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95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19400"/>
            <a:ext cx="8924925" cy="16002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8000"/>
                </a:solidFill>
                <a:latin typeface="Arial"/>
              </a:rPr>
              <a:t>Graphics Recognition </a:t>
            </a:r>
            <a:r>
              <a:rPr lang="en-US" b="1" dirty="0" smtClean="0">
                <a:solidFill>
                  <a:srgbClr val="008000"/>
                </a:solidFill>
                <a:latin typeface="Arial"/>
              </a:rPr>
              <a:t>Growth to Become</a:t>
            </a:r>
            <a:br>
              <a:rPr lang="en-US" b="1" dirty="0" smtClean="0">
                <a:solidFill>
                  <a:srgbClr val="008000"/>
                </a:solidFill>
                <a:latin typeface="Arial"/>
              </a:rPr>
            </a:br>
            <a:r>
              <a:rPr lang="en-US" b="1" dirty="0" smtClean="0">
                <a:solidFill>
                  <a:srgbClr val="FF9900"/>
                </a:solidFill>
                <a:latin typeface="Arial"/>
              </a:rPr>
              <a:t>An Identified Scientific Discipline</a:t>
            </a:r>
            <a:r>
              <a:rPr lang="en-US" b="1" dirty="0" smtClean="0">
                <a:solidFill>
                  <a:srgbClr val="008000"/>
                </a:solidFill>
                <a:latin typeface="Arial"/>
              </a:rPr>
              <a:t/>
            </a:r>
            <a:br>
              <a:rPr lang="en-US" b="1" dirty="0" smtClean="0">
                <a:solidFill>
                  <a:srgbClr val="008000"/>
                </a:solidFill>
                <a:latin typeface="Arial"/>
              </a:rPr>
            </a:br>
            <a:r>
              <a:rPr lang="en-US" b="1" dirty="0" smtClean="0">
                <a:solidFill>
                  <a:srgbClr val="008000"/>
                </a:solidFill>
                <a:latin typeface="Arial"/>
              </a:rPr>
              <a:t>1973 - 1994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4343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609600"/>
            <a:ext cx="8548688" cy="9144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8000"/>
                </a:solidFill>
                <a:latin typeface="Arial"/>
              </a:rPr>
              <a:t>Graphics </a:t>
            </a:r>
            <a:r>
              <a:rPr lang="en-US" sz="3600" b="1" dirty="0" smtClean="0">
                <a:solidFill>
                  <a:srgbClr val="008000"/>
                </a:solidFill>
                <a:latin typeface="Arial"/>
              </a:rPr>
              <a:t>Recognition: 1970s</a:t>
            </a:r>
            <a:endParaRPr lang="en-US" sz="36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7712" y="1524000"/>
            <a:ext cx="88011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9900"/>
                </a:solidFill>
              </a:rPr>
              <a:t>Pattern Recognition gets Established as a Scientific Discipline during 1970s</a:t>
            </a:r>
          </a:p>
          <a:p>
            <a:pPr algn="ctr"/>
            <a:endParaRPr lang="en-US" sz="3600" b="1" dirty="0" smtClean="0">
              <a:solidFill>
                <a:srgbClr val="FF99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FF9900"/>
                </a:solidFill>
              </a:rPr>
              <a:t>Several </a:t>
            </a:r>
            <a:r>
              <a:rPr lang="en-US" sz="3600" b="1" dirty="0">
                <a:solidFill>
                  <a:srgbClr val="FF9900"/>
                </a:solidFill>
              </a:rPr>
              <a:t>Books on PR are Published</a:t>
            </a:r>
          </a:p>
          <a:p>
            <a:pPr algn="ctr"/>
            <a:endParaRPr lang="en-US" sz="3600" b="1" dirty="0" smtClean="0">
              <a:solidFill>
                <a:srgbClr val="FF99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FF9900"/>
                </a:solidFill>
              </a:rPr>
              <a:t>I(J)CPR, PRIP (CVPR), IAPR and PAMI</a:t>
            </a:r>
          </a:p>
          <a:p>
            <a:pPr algn="ctr"/>
            <a:r>
              <a:rPr lang="en-US" sz="3600" b="1" dirty="0" smtClean="0">
                <a:solidFill>
                  <a:srgbClr val="FF9900"/>
                </a:solidFill>
              </a:rPr>
              <a:t>All start during 1970s</a:t>
            </a:r>
          </a:p>
          <a:p>
            <a:pPr algn="ctr"/>
            <a:endParaRPr lang="en-US" sz="3600" b="1" dirty="0">
              <a:solidFill>
                <a:srgbClr val="FF99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008000"/>
                </a:solidFill>
              </a:rPr>
              <a:t>Graphics Recognition Topics frequently appear in these</a:t>
            </a:r>
            <a:endParaRPr lang="en-US" sz="36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46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86" y="904875"/>
            <a:ext cx="9332914" cy="2971089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i="1" dirty="0" smtClean="0"/>
              <a:t>Several Books were Published during 1973-78</a:t>
            </a:r>
          </a:p>
          <a:p>
            <a:pPr marL="0" indent="0" algn="ctr">
              <a:buNone/>
            </a:pPr>
            <a:r>
              <a:rPr lang="en-US" sz="1800" b="1" i="1" dirty="0">
                <a:solidFill>
                  <a:srgbClr val="C00000"/>
                </a:solidFill>
              </a:rPr>
              <a:t>“Pattern Classification and Scene Analysis”</a:t>
            </a:r>
          </a:p>
          <a:p>
            <a:pPr marL="0" indent="0" algn="ctr">
              <a:buNone/>
            </a:pPr>
            <a:r>
              <a:rPr lang="en-US" sz="1800" b="1" i="1" dirty="0" smtClean="0"/>
              <a:t>R.O</a:t>
            </a:r>
            <a:r>
              <a:rPr lang="en-US" sz="1800" b="1" i="1" dirty="0"/>
              <a:t>. </a:t>
            </a:r>
            <a:r>
              <a:rPr lang="en-US" sz="1800" b="1" i="1" dirty="0" err="1"/>
              <a:t>Duda</a:t>
            </a:r>
            <a:r>
              <a:rPr lang="en-US" sz="1800" b="1" i="1" dirty="0"/>
              <a:t> and P.E. Hart, Wiley, 1973</a:t>
            </a:r>
          </a:p>
          <a:p>
            <a:pPr marL="0" indent="0" algn="ctr">
              <a:buNone/>
            </a:pPr>
            <a:r>
              <a:rPr lang="en-US" sz="1800" b="1" i="1" dirty="0" smtClean="0">
                <a:solidFill>
                  <a:srgbClr val="C00000"/>
                </a:solidFill>
              </a:rPr>
              <a:t>“P</a:t>
            </a:r>
            <a:r>
              <a:rPr lang="fr-FR" sz="1800" b="1" i="1" dirty="0" err="1" smtClean="0">
                <a:solidFill>
                  <a:srgbClr val="C00000"/>
                </a:solidFill>
              </a:rPr>
              <a:t>attern</a:t>
            </a:r>
            <a:r>
              <a:rPr lang="fr-FR" sz="1800" b="1" i="1" dirty="0" smtClean="0">
                <a:solidFill>
                  <a:srgbClr val="C00000"/>
                </a:solidFill>
              </a:rPr>
              <a:t> </a:t>
            </a:r>
            <a:r>
              <a:rPr lang="fr-FR" sz="1800" b="1" i="1" dirty="0">
                <a:solidFill>
                  <a:srgbClr val="C00000"/>
                </a:solidFill>
              </a:rPr>
              <a:t>Recognition </a:t>
            </a:r>
            <a:r>
              <a:rPr lang="fr-FR" sz="1800" b="1" i="1" dirty="0" err="1" smtClean="0">
                <a:solidFill>
                  <a:srgbClr val="C00000"/>
                </a:solidFill>
              </a:rPr>
              <a:t>Principles</a:t>
            </a:r>
            <a:r>
              <a:rPr lang="en-US" sz="1800" b="1" i="1" dirty="0">
                <a:solidFill>
                  <a:srgbClr val="C00000"/>
                </a:solidFill>
              </a:rPr>
              <a:t>”</a:t>
            </a:r>
            <a:endParaRPr lang="en-US" sz="1800" b="1" i="1" dirty="0"/>
          </a:p>
          <a:p>
            <a:pPr marL="0" indent="0" algn="ctr">
              <a:buNone/>
            </a:pPr>
            <a:r>
              <a:rPr lang="fr-FR" sz="1800" b="1" i="1" dirty="0" smtClean="0"/>
              <a:t>J.T. </a:t>
            </a:r>
            <a:r>
              <a:rPr lang="fr-FR" sz="1800" b="1" i="1" dirty="0" err="1" smtClean="0"/>
              <a:t>Tou</a:t>
            </a:r>
            <a:r>
              <a:rPr lang="fr-FR" sz="1800" b="1" i="1" dirty="0" smtClean="0"/>
              <a:t> and R.C. Gonzalez, 1974 </a:t>
            </a:r>
          </a:p>
          <a:p>
            <a:pPr marL="0" indent="0" algn="ctr">
              <a:buNone/>
            </a:pPr>
            <a:r>
              <a:rPr lang="en-US" sz="1800" b="1" i="1" dirty="0">
                <a:solidFill>
                  <a:srgbClr val="C00000"/>
                </a:solidFill>
              </a:rPr>
              <a:t>“Syntactic Methods in Pattern Recognition” </a:t>
            </a:r>
          </a:p>
          <a:p>
            <a:pPr marL="0" indent="0" algn="ctr">
              <a:buNone/>
            </a:pPr>
            <a:r>
              <a:rPr lang="en-US" sz="1800" b="1" i="1" dirty="0"/>
              <a:t>K.S. Fu, Academic Press, 1974</a:t>
            </a:r>
          </a:p>
          <a:p>
            <a:pPr marL="0" indent="0" algn="ctr">
              <a:buNone/>
            </a:pPr>
            <a:r>
              <a:rPr lang="en-US" sz="1800" b="1" i="1" dirty="0" smtClean="0">
                <a:solidFill>
                  <a:srgbClr val="C00000"/>
                </a:solidFill>
              </a:rPr>
              <a:t>“</a:t>
            </a:r>
            <a:r>
              <a:rPr lang="en-US" sz="1800" b="1" i="1" dirty="0">
                <a:solidFill>
                  <a:srgbClr val="C00000"/>
                </a:solidFill>
              </a:rPr>
              <a:t>Structural Pattern Recognition”</a:t>
            </a:r>
            <a:br>
              <a:rPr lang="en-US" sz="1800" b="1" i="1" dirty="0">
                <a:solidFill>
                  <a:srgbClr val="C00000"/>
                </a:solidFill>
              </a:rPr>
            </a:br>
            <a:r>
              <a:rPr lang="en-US" sz="1800" b="1" i="1" dirty="0"/>
              <a:t>T. Pavlidis, Springer-</a:t>
            </a:r>
            <a:r>
              <a:rPr lang="en-US" sz="1800" b="1" i="1" dirty="0" err="1"/>
              <a:t>Verlag</a:t>
            </a:r>
            <a:r>
              <a:rPr lang="en-US" sz="1800" b="1" i="1" dirty="0"/>
              <a:t>, </a:t>
            </a:r>
            <a:r>
              <a:rPr lang="en-US" sz="1800" b="1" i="1" dirty="0" smtClean="0"/>
              <a:t>1978</a:t>
            </a:r>
          </a:p>
          <a:p>
            <a:pPr marL="0" indent="0" algn="ctr">
              <a:buNone/>
            </a:pPr>
            <a:endParaRPr lang="en-US" sz="2400" b="1" i="1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9143999" cy="828675"/>
          </a:xfrm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6600"/>
              </a:buClr>
              <a:buSzPct val="90000"/>
            </a:pPr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Statistical, Syntactic, and Structural Methods in Pattern Recognition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772" y="4038600"/>
            <a:ext cx="2126525" cy="3210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99" y="4038600"/>
            <a:ext cx="2537952" cy="3190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4071" y="4038600"/>
            <a:ext cx="2405289" cy="3210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263" y="4038600"/>
            <a:ext cx="2141736" cy="319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70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557212"/>
            <a:ext cx="8548688" cy="82867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IAPR/ICDAR Award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475" y="1752599"/>
            <a:ext cx="8548688" cy="5195889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 err="1" smtClean="0">
                <a:solidFill>
                  <a:srgbClr val="FF9900"/>
                </a:solidFill>
              </a:rPr>
              <a:t>Sargur</a:t>
            </a:r>
            <a:r>
              <a:rPr lang="en-US" sz="3600" b="1" dirty="0" smtClean="0">
                <a:solidFill>
                  <a:srgbClr val="FF9900"/>
                </a:solidFill>
              </a:rPr>
              <a:t> Srihari, Nominator</a:t>
            </a:r>
          </a:p>
          <a:p>
            <a:pPr marL="0" indent="0" algn="ctr">
              <a:buNone/>
            </a:pPr>
            <a:endParaRPr lang="en-US" sz="3600" b="1" dirty="0">
              <a:solidFill>
                <a:srgbClr val="FF9900"/>
              </a:solidFill>
            </a:endParaRP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FF9900"/>
                </a:solidFill>
              </a:rPr>
              <a:t>Lawrence O’Gorman, Endorser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FF9900"/>
                </a:solidFill>
              </a:rPr>
              <a:t>Gabriella </a:t>
            </a:r>
            <a:r>
              <a:rPr lang="en-US" sz="3600" b="1" dirty="0" err="1" smtClean="0">
                <a:solidFill>
                  <a:srgbClr val="FF9900"/>
                </a:solidFill>
              </a:rPr>
              <a:t>Sanniti</a:t>
            </a:r>
            <a:r>
              <a:rPr lang="en-US" sz="3600" b="1" dirty="0" smtClean="0">
                <a:solidFill>
                  <a:srgbClr val="FF9900"/>
                </a:solidFill>
              </a:rPr>
              <a:t> di Baja, Endorser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FF9900"/>
                </a:solidFill>
              </a:rPr>
              <a:t>Karl </a:t>
            </a:r>
            <a:r>
              <a:rPr lang="en-US" sz="3600" b="1" dirty="0" err="1" smtClean="0">
                <a:solidFill>
                  <a:srgbClr val="FF9900"/>
                </a:solidFill>
              </a:rPr>
              <a:t>Tombre</a:t>
            </a:r>
            <a:r>
              <a:rPr lang="en-US" sz="3600" b="1" dirty="0" smtClean="0">
                <a:solidFill>
                  <a:srgbClr val="FF9900"/>
                </a:solidFill>
              </a:rPr>
              <a:t>, Endorser</a:t>
            </a:r>
          </a:p>
        </p:txBody>
      </p:sp>
    </p:spTree>
    <p:extLst>
      <p:ext uri="{BB962C8B-B14F-4D97-AF65-F5344CB8AC3E}">
        <p14:creationId xmlns:p14="http://schemas.microsoft.com/office/powerpoint/2010/main" val="1501482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114800" y="1227221"/>
            <a:ext cx="4633707" cy="387695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3088" y="76200"/>
            <a:ext cx="9485311" cy="1055132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1973: First International Joint Conference on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Pattern Recognition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“Contour Detection in Noisy Pictures…”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Martelli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1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IJCPR, 1973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475808"/>
              </p:ext>
            </p:extLst>
          </p:nvPr>
        </p:nvGraphicFramePr>
        <p:xfrm>
          <a:off x="1477208" y="1103680"/>
          <a:ext cx="2514600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3" name="Acrobat Document" r:id="rId7" imgW="2514397" imgH="4000320" progId="Acrobat.Document.2015">
                  <p:embed/>
                </p:oleObj>
              </mc:Choice>
              <mc:Fallback>
                <p:oleObj name="Acrobat Document" r:id="rId7" imgW="2514397" imgH="400032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77208" y="1103680"/>
                        <a:ext cx="2514600" cy="400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97869" y="510418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Original		   Noisy		      Boundary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71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139428" y="1444935"/>
            <a:ext cx="2918972" cy="4572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8675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“Computer Processing of Line-Drawing Images”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H. Freeman, Computing Surveys, 1974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0085" y="1419080"/>
            <a:ext cx="3305175" cy="4623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612" y="4828478"/>
            <a:ext cx="3289474" cy="22280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111" y="1419080"/>
            <a:ext cx="3294605" cy="338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08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04875"/>
            <a:ext cx="9144000" cy="625792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008000"/>
                </a:solidFill>
              </a:rPr>
              <a:t>“Shape Matching using Relaxation Techniques”</a:t>
            </a:r>
          </a:p>
          <a:p>
            <a:pPr marL="0" indent="0" algn="ctr">
              <a:buNone/>
            </a:pPr>
            <a:r>
              <a:rPr lang="en-US" b="1" dirty="0" smtClean="0"/>
              <a:t>L.S. Davis, PRIP, 1977</a:t>
            </a:r>
          </a:p>
          <a:p>
            <a:pPr marL="0" indent="0" algn="ctr">
              <a:buNone/>
            </a:pPr>
            <a:endParaRPr lang="en-US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8675"/>
          </a:xfrm>
        </p:spPr>
        <p:txBody>
          <a:bodyPr/>
          <a:lstStyle/>
          <a:p>
            <a:pPr lvl="0" algn="ctr">
              <a:spcBef>
                <a:spcPct val="20000"/>
              </a:spcBef>
              <a:buClr>
                <a:srgbClr val="006600"/>
              </a:buClr>
              <a:buSzPct val="90000"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IEEE Pattern Recognition and Image Processing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en-US" sz="23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PRIP Series Begins in </a:t>
            </a:r>
            <a:r>
              <a:rPr lang="en-US" sz="2300" b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1977 (Changes to </a:t>
            </a:r>
            <a:r>
              <a:rPr lang="en-US" sz="23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CVPR in 1983</a:t>
            </a:r>
            <a:r>
              <a:rPr lang="en-US" sz="2300" b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)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22" y="1757434"/>
            <a:ext cx="7962091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60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69807" y="1676400"/>
            <a:ext cx="3082381" cy="462246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9143999" cy="828675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“Map Data Processing: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Proceedings of NATO Workshop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Edited by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H. Freeman and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Pieroni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1979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2188" y="1676400"/>
            <a:ext cx="3193561" cy="46224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0285" y="2362200"/>
            <a:ext cx="2957389" cy="310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014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4325"/>
            <a:ext cx="9372600" cy="676275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IEEE T. PAMI First Paper Published in January 1979</a:t>
            </a:r>
            <a:endParaRPr lang="en-US" sz="2800" b="1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028131"/>
            <a:ext cx="9182100" cy="1498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05200"/>
            <a:ext cx="4638107" cy="27110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2819400"/>
            <a:ext cx="4215850" cy="4267200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2910682" y="7293769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31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9296400" cy="1295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Early work in Music Recognition</a:t>
            </a:r>
            <a:r>
              <a:rPr lang="en-US" b="1" dirty="0">
                <a:solidFill>
                  <a:srgbClr val="008000"/>
                </a:solidFill>
                <a:latin typeface="+mn-lt"/>
              </a:rPr>
              <a:t/>
            </a:r>
            <a:br>
              <a:rPr lang="en-US" b="1" dirty="0">
                <a:solidFill>
                  <a:srgbClr val="008000"/>
                </a:solidFill>
                <a:latin typeface="+mn-lt"/>
              </a:rPr>
            </a:br>
            <a:r>
              <a:rPr lang="en-US" sz="2800" b="1" dirty="0" smtClean="0">
                <a:solidFill>
                  <a:srgbClr val="EEB500"/>
                </a:solidFill>
                <a:latin typeface="+mn-lt"/>
              </a:rPr>
              <a:t>“A </a:t>
            </a:r>
            <a:r>
              <a:rPr lang="en-US" sz="2800" b="1" dirty="0">
                <a:solidFill>
                  <a:srgbClr val="EEB500"/>
                </a:solidFill>
                <a:latin typeface="+mn-lt"/>
              </a:rPr>
              <a:t>C</a:t>
            </a:r>
            <a:r>
              <a:rPr lang="en-US" sz="2800" b="1" dirty="0" smtClean="0">
                <a:solidFill>
                  <a:srgbClr val="EEB500"/>
                </a:solidFill>
                <a:latin typeface="+mn-lt"/>
              </a:rPr>
              <a:t>ritical Survey </a:t>
            </a:r>
            <a:r>
              <a:rPr lang="en-US" sz="2800" b="1" dirty="0">
                <a:solidFill>
                  <a:srgbClr val="EEB500"/>
                </a:solidFill>
                <a:latin typeface="+mn-lt"/>
              </a:rPr>
              <a:t>of </a:t>
            </a:r>
            <a:r>
              <a:rPr lang="en-US" sz="2800" b="1" dirty="0" smtClean="0">
                <a:solidFill>
                  <a:srgbClr val="EEB500"/>
                </a:solidFill>
                <a:latin typeface="+mn-lt"/>
              </a:rPr>
              <a:t>Music Image </a:t>
            </a:r>
            <a:r>
              <a:rPr lang="en-US" sz="2800" b="1" dirty="0">
                <a:solidFill>
                  <a:srgbClr val="EEB500"/>
                </a:solidFill>
                <a:latin typeface="+mn-lt"/>
              </a:rPr>
              <a:t>A</a:t>
            </a:r>
            <a:r>
              <a:rPr lang="en-US" sz="2800" b="1" dirty="0" smtClean="0">
                <a:solidFill>
                  <a:srgbClr val="EEB500"/>
                </a:solidFill>
                <a:latin typeface="+mn-lt"/>
              </a:rPr>
              <a:t>nalysis”</a:t>
            </a:r>
            <a:br>
              <a:rPr lang="en-US" sz="2800" b="1" dirty="0" smtClean="0">
                <a:solidFill>
                  <a:srgbClr val="EEB500"/>
                </a:solidFill>
                <a:latin typeface="+mn-lt"/>
              </a:rPr>
            </a:br>
            <a:r>
              <a:rPr lang="en-US" sz="1800" b="1" dirty="0">
                <a:solidFill>
                  <a:srgbClr val="FFC000"/>
                </a:solidFill>
                <a:latin typeface="+mn-lt"/>
              </a:rPr>
              <a:t>D. </a:t>
            </a:r>
            <a:r>
              <a:rPr lang="en-US" sz="1800" b="1" dirty="0" err="1">
                <a:solidFill>
                  <a:srgbClr val="FFC000"/>
                </a:solidFill>
                <a:latin typeface="+mn-lt"/>
              </a:rPr>
              <a:t>Blostein</a:t>
            </a:r>
            <a:r>
              <a:rPr lang="en-US" sz="1800" b="1" dirty="0">
                <a:solidFill>
                  <a:srgbClr val="FFC000"/>
                </a:solidFill>
                <a:latin typeface="+mn-lt"/>
              </a:rPr>
              <a:t> and </a:t>
            </a:r>
            <a:r>
              <a:rPr lang="en-US" sz="1800" b="1" dirty="0" err="1">
                <a:solidFill>
                  <a:srgbClr val="FFC000"/>
                </a:solidFill>
                <a:latin typeface="+mn-lt"/>
              </a:rPr>
              <a:t>H.S.Baird</a:t>
            </a:r>
            <a:r>
              <a:rPr lang="en-US" sz="1800" b="1" dirty="0">
                <a:solidFill>
                  <a:srgbClr val="FFC000"/>
                </a:solidFill>
                <a:latin typeface="+mn-lt"/>
              </a:rPr>
              <a:t>, Structured Document Image Analysis, </a:t>
            </a:r>
            <a:r>
              <a:rPr lang="en-US" sz="1800" b="1" dirty="0" smtClean="0">
                <a:solidFill>
                  <a:srgbClr val="FFC000"/>
                </a:solidFill>
                <a:latin typeface="+mn-lt"/>
              </a:rPr>
              <a:t>Springer ,1992</a:t>
            </a:r>
            <a:endParaRPr lang="en-US" sz="18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475" y="1814513"/>
            <a:ext cx="8442326" cy="4814887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2910682" y="7293769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2175" y="1590438"/>
            <a:ext cx="8670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Comprehensive Survey of some 50 papers on Music Recognition including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Recognition of Music Symbols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Staff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Symbol Classification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Relative Positions of Symbols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Syntactic Methods (for analysis)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Dance Notation</a:t>
            </a: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992" y="1981201"/>
            <a:ext cx="524975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9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62000" y="1528221"/>
            <a:ext cx="9144000" cy="509695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8675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“A Width Independent Fast Thinning Algorithm”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Arcelli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G.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Sanniti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 Baja, IEEE T. PAMI, 1985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900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14400"/>
            <a:ext cx="9144000" cy="4218397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i="1" dirty="0" smtClean="0"/>
              <a:t>Workshop </a:t>
            </a:r>
            <a:r>
              <a:rPr lang="en-US" sz="2800" b="1" i="1" dirty="0"/>
              <a:t>series on</a:t>
            </a:r>
          </a:p>
          <a:p>
            <a:pPr marL="0" indent="0" algn="ctr">
              <a:buNone/>
            </a:pPr>
            <a:r>
              <a:rPr lang="en-US" sz="2400" b="1" i="1" dirty="0">
                <a:solidFill>
                  <a:srgbClr val="C00000"/>
                </a:solidFill>
              </a:rPr>
              <a:t>Syntactic and Structural Methods in Pattern Recognition</a:t>
            </a:r>
          </a:p>
          <a:p>
            <a:pPr marL="0" indent="0" algn="ctr">
              <a:buNone/>
            </a:pPr>
            <a:r>
              <a:rPr lang="en-US" sz="2400" b="1" i="1" dirty="0"/>
              <a:t>First event organized in 1981 by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FF0000"/>
                </a:solidFill>
              </a:rPr>
              <a:t>K.S. Fu, T. Pavlidis, J.L. Mundy and J.K. Aggarwal</a:t>
            </a:r>
            <a:endParaRPr lang="en-US" sz="2400" b="1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400" b="1" i="1" dirty="0"/>
              <a:t>This complemented the Workshop series on</a:t>
            </a:r>
          </a:p>
          <a:p>
            <a:pPr marL="0" indent="0" algn="ctr">
              <a:buNone/>
            </a:pPr>
            <a:r>
              <a:rPr lang="en-US" sz="2400" b="1" i="1" dirty="0">
                <a:solidFill>
                  <a:srgbClr val="C00000"/>
                </a:solidFill>
              </a:rPr>
              <a:t>Statistical Methods In Pattern Recognition</a:t>
            </a:r>
          </a:p>
          <a:p>
            <a:pPr marL="0" indent="0" algn="ctr">
              <a:buNone/>
            </a:pPr>
            <a:r>
              <a:rPr lang="en-US" sz="2400" b="1" i="1" dirty="0">
                <a:solidFill>
                  <a:srgbClr val="0000FF"/>
                </a:solidFill>
              </a:rPr>
              <a:t>These are often held in the same location</a:t>
            </a:r>
            <a:endParaRPr lang="en-US" sz="24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2400" b="1" dirty="0"/>
              <a:t>(S+SSPR 2016 held in </a:t>
            </a:r>
            <a:r>
              <a:rPr lang="es-ES" sz="2400" b="1" dirty="0"/>
              <a:t>Mérida, </a:t>
            </a:r>
            <a:r>
              <a:rPr lang="es-ES" sz="2400" b="1" dirty="0" err="1"/>
              <a:t>Mexico</a:t>
            </a:r>
            <a:r>
              <a:rPr lang="es-ES" sz="2400" b="1" dirty="0"/>
              <a:t>)</a:t>
            </a:r>
            <a:endParaRPr lang="en-US" sz="2400" b="1" dirty="0"/>
          </a:p>
          <a:p>
            <a:pPr marL="0" indent="0" algn="ctr">
              <a:buNone/>
            </a:pPr>
            <a:r>
              <a:rPr lang="en-US" sz="2400" b="1" i="1" dirty="0" smtClean="0">
                <a:solidFill>
                  <a:srgbClr val="0000FF"/>
                </a:solidFill>
              </a:rPr>
              <a:t>-----------------------------------------</a:t>
            </a:r>
          </a:p>
          <a:p>
            <a:pPr marL="0" indent="0" algn="ctr">
              <a:buNone/>
            </a:pPr>
            <a:endParaRPr lang="en-US" sz="2400" b="1" i="1" dirty="0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endParaRPr lang="en-US" sz="2400" b="1" i="1" dirty="0" smtClean="0">
              <a:solidFill>
                <a:srgbClr val="0000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8675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lang="en-US" sz="3200" b="1" dirty="0" smtClean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IAPR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S+SSPR Workshops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50" y="4837993"/>
            <a:ext cx="1385663" cy="21981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0336" y="6137623"/>
            <a:ext cx="708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buNone/>
            </a:pPr>
            <a:r>
              <a:rPr lang="en-US" sz="2000" i="1" dirty="0"/>
              <a:t> Kasturi-1981</a:t>
            </a:r>
          </a:p>
          <a:p>
            <a:pPr marL="0" indent="0" algn="r">
              <a:buNone/>
            </a:pPr>
            <a:r>
              <a:rPr lang="en-US" sz="2000" i="1" dirty="0"/>
              <a:t>	     Graduate Student at Texas Tech University</a:t>
            </a:r>
          </a:p>
          <a:p>
            <a:pPr marL="0" indent="0" algn="r">
              <a:buNone/>
            </a:pPr>
            <a:r>
              <a:rPr lang="en-US" sz="2000" i="1" dirty="0"/>
              <a:t> </a:t>
            </a:r>
            <a:r>
              <a:rPr lang="en-US" sz="2000" b="1" dirty="0" smtClean="0">
                <a:solidFill>
                  <a:srgbClr val="008000"/>
                </a:solidFill>
              </a:rPr>
              <a:t>Topic: Image </a:t>
            </a:r>
            <a:r>
              <a:rPr lang="en-US" sz="2000" b="1" dirty="0">
                <a:solidFill>
                  <a:srgbClr val="008000"/>
                </a:solidFill>
              </a:rPr>
              <a:t>Restoration in Signal Dependent Noise</a:t>
            </a:r>
            <a:r>
              <a:rPr lang="en-US" sz="2000" i="1" dirty="0">
                <a:solidFill>
                  <a:srgbClr val="008000"/>
                </a:solidFill>
              </a:rPr>
              <a:t> </a:t>
            </a:r>
            <a:endParaRPr lang="en-US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72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651" y="914400"/>
            <a:ext cx="9295349" cy="4572000"/>
          </a:xfrm>
        </p:spPr>
        <p:txBody>
          <a:bodyPr/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Joined the Pennsylvania State University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Had to find a new topic for my research</a:t>
            </a:r>
            <a:r>
              <a:rPr lang="en-US" b="1" dirty="0" smtClean="0">
                <a:solidFill>
                  <a:srgbClr val="FFC000"/>
                </a:solidFill>
              </a:rPr>
              <a:t>			</a:t>
            </a:r>
            <a:endParaRPr lang="en-US" b="1" dirty="0" smtClean="0">
              <a:solidFill>
                <a:srgbClr val="008000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Always interested in MAPS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0651" y="76200"/>
            <a:ext cx="6720043" cy="828675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en-US" sz="2800" b="1" dirty="0" smtClean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1982: </a:t>
            </a:r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With </a:t>
            </a:r>
            <a:r>
              <a:rPr lang="en-US" sz="2800" b="1" dirty="0">
                <a:solidFill>
                  <a:srgbClr val="008000"/>
                </a:solidFill>
                <a:latin typeface="+mn-lt"/>
              </a:rPr>
              <a:t>John F. Walkup, Advisor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02"/>
          <a:stretch/>
        </p:blipFill>
        <p:spPr>
          <a:xfrm>
            <a:off x="712396" y="3501231"/>
            <a:ext cx="9268563" cy="18463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2012" y="5423686"/>
            <a:ext cx="8748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Proposal submitted in January 1983; Grant for $48,000 Received from </a:t>
            </a:r>
            <a:r>
              <a:rPr lang="en-US" sz="2400" b="1" dirty="0" smtClean="0">
                <a:solidFill>
                  <a:srgbClr val="FF9900"/>
                </a:solidFill>
              </a:rPr>
              <a:t>National Science Foundation </a:t>
            </a:r>
            <a:r>
              <a:rPr lang="en-US" sz="2400" b="1" dirty="0" smtClean="0">
                <a:solidFill>
                  <a:srgbClr val="008000"/>
                </a:solidFill>
              </a:rPr>
              <a:t>in April 1983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Finally, started working in Graphics Recognition!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619" y="207615"/>
            <a:ext cx="2696462" cy="254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05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9143999" cy="828675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Some Results from Map Analysis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project (1983-87)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O.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Morean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R. Kasturi,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My First ICPR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Montreal,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1984</a:t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R. Kasturi and J. </a:t>
            </a:r>
            <a:r>
              <a:rPr lang="en-US" sz="2000" b="1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Alemany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, </a:t>
            </a:r>
            <a:r>
              <a:rPr lang="en-US" sz="2000" b="1" dirty="0" smtClean="0">
                <a:solidFill>
                  <a:schemeClr val="accent2"/>
                </a:solidFill>
                <a:latin typeface="Arial"/>
                <a:ea typeface="+mn-ea"/>
                <a:cs typeface="+mn-cs"/>
              </a:rPr>
              <a:t>IEEE TSE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, 1988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88150" y="934243"/>
            <a:ext cx="3354805" cy="63809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70527" y="4050668"/>
            <a:ext cx="5887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Show “Roads” Within “State” Containing “Lubbock</a:t>
            </a:r>
            <a:r>
              <a:rPr lang="en-US" dirty="0" smtClean="0">
                <a:solidFill>
                  <a:srgbClr val="0000FF"/>
                </a:solidFill>
              </a:rPr>
              <a:t>”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3697" y="1110886"/>
            <a:ext cx="3995503" cy="27735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7207" y="3722184"/>
            <a:ext cx="375723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Simplified Map of Western USA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" y="6919516"/>
            <a:ext cx="375723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Map after Text String Separation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40190" y="4597727"/>
            <a:ext cx="5386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Developed Algorithms for</a:t>
            </a:r>
          </a:p>
          <a:p>
            <a:pPr marL="7937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Text-Graphics Separation</a:t>
            </a:r>
          </a:p>
          <a:p>
            <a:pPr marL="7937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Symbol Recognition</a:t>
            </a:r>
          </a:p>
          <a:p>
            <a:pPr marL="7937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Dashed Line Detection</a:t>
            </a:r>
          </a:p>
          <a:p>
            <a:pPr marL="7937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Query Processing</a:t>
            </a:r>
          </a:p>
          <a:p>
            <a:pPr marL="7937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Shortest Distance</a:t>
            </a:r>
            <a:r>
              <a:rPr lang="en-US" dirty="0"/>
              <a:t>	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40190" y="6479683"/>
            <a:ext cx="5465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R. Fernandez. who worked on this project, was hired to lead the Yahoo Maps project. </a:t>
            </a:r>
            <a:endParaRPr lang="en-US" sz="2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201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8675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008000"/>
                </a:solidFill>
                <a:latin typeface="+mn-lt"/>
              </a:rPr>
              <a:t>IAPR/ICDAR Award Committee</a:t>
            </a:r>
            <a:endParaRPr lang="en-US" sz="40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9137649" cy="6400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err="1">
                <a:solidFill>
                  <a:srgbClr val="FF9900"/>
                </a:solidFill>
              </a:rPr>
              <a:t>Dimosthenis</a:t>
            </a:r>
            <a:r>
              <a:rPr lang="en-US" sz="2800" b="1" dirty="0">
                <a:solidFill>
                  <a:srgbClr val="FF9900"/>
                </a:solidFill>
              </a:rPr>
              <a:t> </a:t>
            </a:r>
            <a:r>
              <a:rPr lang="en-US" sz="2800" b="1" dirty="0" err="1">
                <a:solidFill>
                  <a:srgbClr val="FF9900"/>
                </a:solidFill>
              </a:rPr>
              <a:t>Karatzas</a:t>
            </a:r>
            <a:r>
              <a:rPr lang="en-US" sz="2800" b="1" dirty="0">
                <a:solidFill>
                  <a:srgbClr val="FF9900"/>
                </a:solidFill>
              </a:rPr>
              <a:t> (Award Chair)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FF9900"/>
                </a:solidFill>
              </a:rPr>
              <a:t>Bart </a:t>
            </a:r>
            <a:r>
              <a:rPr lang="en-US" sz="2800" b="1" dirty="0" err="1">
                <a:solidFill>
                  <a:srgbClr val="FF9900"/>
                </a:solidFill>
              </a:rPr>
              <a:t>Lamiroy</a:t>
            </a:r>
            <a:r>
              <a:rPr lang="en-US" sz="2800" b="1" dirty="0">
                <a:solidFill>
                  <a:srgbClr val="FF9900"/>
                </a:solidFill>
              </a:rPr>
              <a:t> (Award Chair)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FF9900"/>
                </a:solidFill>
              </a:rPr>
              <a:t>Dan </a:t>
            </a:r>
            <a:r>
              <a:rPr lang="en-US" sz="2800" b="1" dirty="0" err="1">
                <a:solidFill>
                  <a:srgbClr val="FF9900"/>
                </a:solidFill>
              </a:rPr>
              <a:t>Lopresti</a:t>
            </a:r>
            <a:endParaRPr lang="en-US" sz="2800" b="1" dirty="0">
              <a:solidFill>
                <a:srgbClr val="FF9900"/>
              </a:solidFill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rgbClr val="FF9900"/>
                </a:solidFill>
              </a:rPr>
              <a:t>Jean-Marc </a:t>
            </a:r>
            <a:r>
              <a:rPr lang="en-US" sz="2800" b="1" dirty="0" err="1">
                <a:solidFill>
                  <a:srgbClr val="FF9900"/>
                </a:solidFill>
              </a:rPr>
              <a:t>Ogier</a:t>
            </a:r>
            <a:endParaRPr lang="en-US" sz="2800" b="1" dirty="0">
              <a:solidFill>
                <a:srgbClr val="FF9900"/>
              </a:solidFill>
            </a:endParaRPr>
          </a:p>
          <a:p>
            <a:pPr marL="0" indent="0" algn="ctr">
              <a:buNone/>
            </a:pPr>
            <a:r>
              <a:rPr lang="en-US" sz="2800" b="1" dirty="0" err="1">
                <a:solidFill>
                  <a:srgbClr val="FF9900"/>
                </a:solidFill>
              </a:rPr>
              <a:t>Josep</a:t>
            </a:r>
            <a:r>
              <a:rPr lang="en-US" sz="2800" b="1" dirty="0">
                <a:solidFill>
                  <a:srgbClr val="FF9900"/>
                </a:solidFill>
              </a:rPr>
              <a:t> </a:t>
            </a:r>
            <a:r>
              <a:rPr lang="en-US" sz="2800" b="1" dirty="0" err="1">
                <a:solidFill>
                  <a:srgbClr val="FF9900"/>
                </a:solidFill>
              </a:rPr>
              <a:t>Llados</a:t>
            </a:r>
            <a:endParaRPr lang="en-US" sz="2800" b="1" dirty="0">
              <a:solidFill>
                <a:srgbClr val="FF9900"/>
              </a:solidFill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rgbClr val="FF9900"/>
                </a:solidFill>
              </a:rPr>
              <a:t>Simone </a:t>
            </a:r>
            <a:r>
              <a:rPr lang="en-US" sz="2800" b="1" dirty="0" err="1">
                <a:solidFill>
                  <a:srgbClr val="FF9900"/>
                </a:solidFill>
              </a:rPr>
              <a:t>Marinai</a:t>
            </a:r>
            <a:endParaRPr lang="en-US" sz="2800" b="1" dirty="0">
              <a:solidFill>
                <a:srgbClr val="FF9900"/>
              </a:solidFill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rgbClr val="FF9900"/>
                </a:solidFill>
              </a:rPr>
              <a:t>Cheng-Lin Liu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FF9900"/>
                </a:solidFill>
              </a:rPr>
              <a:t>Marcus </a:t>
            </a:r>
            <a:r>
              <a:rPr lang="en-US" sz="2800" b="1" dirty="0" err="1">
                <a:solidFill>
                  <a:srgbClr val="FF9900"/>
                </a:solidFill>
              </a:rPr>
              <a:t>Liwicki</a:t>
            </a:r>
            <a:endParaRPr lang="en-US" sz="2800" b="1" dirty="0">
              <a:solidFill>
                <a:srgbClr val="FF9900"/>
              </a:solidFill>
            </a:endParaRPr>
          </a:p>
          <a:p>
            <a:pPr marL="0" indent="0" algn="ctr">
              <a:buNone/>
            </a:pPr>
            <a:r>
              <a:rPr lang="en-US" sz="2800" b="1" dirty="0" err="1">
                <a:solidFill>
                  <a:srgbClr val="FF9900"/>
                </a:solidFill>
              </a:rPr>
              <a:t>Venu</a:t>
            </a:r>
            <a:r>
              <a:rPr lang="en-US" sz="2800" b="1" dirty="0">
                <a:solidFill>
                  <a:srgbClr val="FF9900"/>
                </a:solidFill>
              </a:rPr>
              <a:t> </a:t>
            </a:r>
            <a:r>
              <a:rPr lang="en-US" sz="2800" b="1" dirty="0" err="1" smtClean="0">
                <a:solidFill>
                  <a:srgbClr val="FF9900"/>
                </a:solidFill>
              </a:rPr>
              <a:t>Govindaraju</a:t>
            </a:r>
            <a:endParaRPr lang="en-US" sz="2800" b="1" dirty="0" smtClean="0">
              <a:solidFill>
                <a:srgbClr val="FF9900"/>
              </a:solidFill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008000"/>
                </a:solidFill>
              </a:rPr>
              <a:t>ICDAR 2017 Organizing Committee</a:t>
            </a: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FF9900"/>
                </a:solidFill>
              </a:rPr>
              <a:t>Koichi </a:t>
            </a:r>
            <a:r>
              <a:rPr lang="en-US" sz="4000" b="1" dirty="0" err="1" smtClean="0">
                <a:solidFill>
                  <a:srgbClr val="FF9900"/>
                </a:solidFill>
              </a:rPr>
              <a:t>Kise</a:t>
            </a:r>
            <a:r>
              <a:rPr lang="en-US" sz="4000" b="1" dirty="0" smtClean="0">
                <a:solidFill>
                  <a:srgbClr val="FF9900"/>
                </a:solidFill>
              </a:rPr>
              <a:t> and Team</a:t>
            </a:r>
            <a:endParaRPr lang="en-US" sz="4000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43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8" y="59301"/>
            <a:ext cx="9485312" cy="676275"/>
          </a:xfrm>
        </p:spPr>
        <p:txBody>
          <a:bodyPr/>
          <a:lstStyle/>
          <a:p>
            <a:pPr algn="ctr"/>
            <a:r>
              <a:rPr lang="en-US" sz="3000" b="1" dirty="0" smtClean="0">
                <a:solidFill>
                  <a:srgbClr val="008000"/>
                </a:solidFill>
                <a:latin typeface="+mn-lt"/>
              </a:rPr>
              <a:t>“Development of Auto-Digitizer…”</a:t>
            </a:r>
            <a:br>
              <a:rPr lang="en-US" sz="3000" b="1" dirty="0" smtClean="0">
                <a:solidFill>
                  <a:srgbClr val="008000"/>
                </a:solidFill>
                <a:latin typeface="+mn-lt"/>
              </a:rPr>
            </a:br>
            <a:r>
              <a:rPr lang="en-US" sz="2400" b="1" dirty="0" smtClean="0">
                <a:solidFill>
                  <a:srgbClr val="008000"/>
                </a:solidFill>
                <a:latin typeface="+mn-lt"/>
              </a:rPr>
              <a:t>S. </a:t>
            </a:r>
            <a:r>
              <a:rPr lang="en-US" sz="2400" b="1" dirty="0" err="1" smtClean="0">
                <a:solidFill>
                  <a:srgbClr val="008000"/>
                </a:solidFill>
                <a:latin typeface="+mn-lt"/>
              </a:rPr>
              <a:t>Kakumoto</a:t>
            </a:r>
            <a:r>
              <a:rPr lang="en-US" sz="2400" b="1" dirty="0" smtClean="0">
                <a:solidFill>
                  <a:srgbClr val="008000"/>
                </a:solidFill>
                <a:latin typeface="+mn-lt"/>
              </a:rPr>
              <a:t>, T. </a:t>
            </a:r>
            <a:r>
              <a:rPr lang="en-US" sz="2400" b="1" dirty="0" err="1" smtClean="0">
                <a:solidFill>
                  <a:srgbClr val="008000"/>
                </a:solidFill>
                <a:latin typeface="+mn-lt"/>
              </a:rPr>
              <a:t>Miyatake</a:t>
            </a:r>
            <a:r>
              <a:rPr lang="en-US" sz="2400" b="1" dirty="0" smtClean="0">
                <a:solidFill>
                  <a:srgbClr val="008000"/>
                </a:solidFill>
                <a:latin typeface="+mn-lt"/>
              </a:rPr>
              <a:t>, S. Shimada, and M. </a:t>
            </a:r>
            <a:r>
              <a:rPr lang="en-US" sz="2400" b="1" dirty="0" err="1" smtClean="0">
                <a:solidFill>
                  <a:srgbClr val="008000"/>
                </a:solidFill>
                <a:latin typeface="+mn-lt"/>
              </a:rPr>
              <a:t>Ejiri</a:t>
            </a:r>
            <a:r>
              <a:rPr lang="en-US" sz="2400" b="1" dirty="0" smtClean="0">
                <a:solidFill>
                  <a:srgbClr val="008000"/>
                </a:solidFill>
                <a:latin typeface="+mn-lt"/>
              </a:rPr>
              <a:t>, CVPR 1983</a:t>
            </a:r>
            <a:endParaRPr lang="en-US" sz="2400" b="1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99" y="2209800"/>
            <a:ext cx="4953000" cy="2667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0" y="64770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Hitachi Central Research Laboratory, Japan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8" y="1447800"/>
            <a:ext cx="4477564" cy="4581763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2910682" y="7293769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23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14400"/>
            <a:ext cx="9144000" cy="6248400"/>
          </a:xfrm>
        </p:spPr>
        <p:txBody>
          <a:bodyPr/>
          <a:lstStyle/>
          <a:p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 and Line Drawing Processing</a:t>
            </a:r>
          </a:p>
          <a:p>
            <a:pPr lvl="1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Raster-to Vector Conversion</a:t>
            </a:r>
          </a:p>
          <a:p>
            <a:pPr lvl="1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Interpretation of Road Maps</a:t>
            </a:r>
          </a:p>
          <a:p>
            <a:pPr lvl="1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Shorthand Recognition</a:t>
            </a:r>
          </a:p>
          <a:p>
            <a:pPr lvl="1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Jigsaw Puzzle Assembly</a:t>
            </a:r>
          </a:p>
          <a:p>
            <a:pPr lvl="1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Traffic Sign Detection</a:t>
            </a:r>
          </a:p>
          <a:p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Structured Document Recognition</a:t>
            </a:r>
          </a:p>
          <a:p>
            <a:pPr lvl="1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Layout Structure Analysis</a:t>
            </a:r>
          </a:p>
          <a:p>
            <a:pPr lvl="1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Page Reader</a:t>
            </a:r>
          </a:p>
          <a:p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Fingerprint Classification</a:t>
            </a:r>
            <a:endParaRPr lang="en-US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9001125" cy="828675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IAPR Workshop on Machine Vision Applications, Tokyo,1990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Organized by Masakazu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Ejiri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979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9143999" cy="828675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“Model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based Understanding of Document Images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en-US" sz="20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K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Kise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et al., IAPR MVA Workshop, 1990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904875"/>
            <a:ext cx="2975638" cy="4660349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57" y="936693"/>
            <a:ext cx="3694112" cy="47005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53" y="5669068"/>
            <a:ext cx="5971032" cy="15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7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67688" y="935690"/>
            <a:ext cx="8104912" cy="622710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9143999" cy="828675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“Automatic Digitizing of the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Colour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-Layer of Thematic Maps”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R.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Espelid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et al., IAPR MVA Workshop, 1990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501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3716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IAPR TC10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sz="2800" b="1" dirty="0" smtClean="0">
                <a:solidFill>
                  <a:srgbClr val="FF9900"/>
                </a:solidFill>
                <a:latin typeface="+mn-lt"/>
              </a:rPr>
              <a:t>From Map and Line Drawing Processing to</a:t>
            </a:r>
            <a:br>
              <a:rPr lang="en-US" sz="2800" b="1" dirty="0" smtClean="0">
                <a:solidFill>
                  <a:srgbClr val="FF9900"/>
                </a:solidFill>
                <a:latin typeface="+mn-lt"/>
              </a:rPr>
            </a:br>
            <a:r>
              <a:rPr lang="en-US" sz="2800" b="1" dirty="0" smtClean="0">
                <a:solidFill>
                  <a:srgbClr val="FF9900"/>
                </a:solidFill>
                <a:latin typeface="+mn-lt"/>
              </a:rPr>
              <a:t>Graphics Recognition</a:t>
            </a:r>
            <a:endParaRPr lang="en-US" sz="2800" b="1" dirty="0">
              <a:solidFill>
                <a:srgbClr val="FF99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199"/>
            <a:ext cx="8924925" cy="5348289"/>
          </a:xfrm>
        </p:spPr>
        <p:txBody>
          <a:bodyPr/>
          <a:lstStyle/>
          <a:p>
            <a:r>
              <a:rPr lang="en-US" b="1" dirty="0" smtClean="0"/>
              <a:t>TC10 on </a:t>
            </a:r>
            <a:r>
              <a:rPr lang="en-US" b="1" dirty="0" smtClean="0">
                <a:solidFill>
                  <a:srgbClr val="FF0000"/>
                </a:solidFill>
              </a:rPr>
              <a:t>Map and Line Drawing Processing </a:t>
            </a:r>
          </a:p>
          <a:p>
            <a:pPr lvl="1"/>
            <a:r>
              <a:rPr lang="en-US" b="1" dirty="0" smtClean="0"/>
              <a:t>Established during early years of IAPR</a:t>
            </a:r>
          </a:p>
          <a:p>
            <a:pPr lvl="1"/>
            <a:r>
              <a:rPr lang="en-US" b="1" dirty="0" smtClean="0"/>
              <a:t>I was appointed as its Chair by President Martin Levine in </a:t>
            </a:r>
            <a:r>
              <a:rPr lang="en-US" b="1" dirty="0"/>
              <a:t>1988 </a:t>
            </a:r>
            <a:endParaRPr lang="en-US" b="1" dirty="0" smtClean="0"/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First Experience in Leadership Activities</a:t>
            </a:r>
          </a:p>
          <a:p>
            <a:pPr lvl="1"/>
            <a:endParaRPr lang="en-US" b="1" dirty="0" smtClean="0"/>
          </a:p>
          <a:p>
            <a:r>
              <a:rPr lang="en-US" b="1" dirty="0" smtClean="0"/>
              <a:t>Renamed as TC10 on </a:t>
            </a:r>
            <a:r>
              <a:rPr lang="en-US" b="1" dirty="0" smtClean="0">
                <a:solidFill>
                  <a:srgbClr val="FF0000"/>
                </a:solidFill>
              </a:rPr>
              <a:t>Graphics Recognition </a:t>
            </a:r>
            <a:r>
              <a:rPr lang="en-US" b="1" dirty="0" smtClean="0"/>
              <a:t>in 1992 to broaden its appeal </a:t>
            </a:r>
          </a:p>
          <a:p>
            <a:endParaRPr lang="en-US" b="1" dirty="0"/>
          </a:p>
          <a:p>
            <a:r>
              <a:rPr lang="en-US" b="1" dirty="0" smtClean="0"/>
              <a:t>Provided a </a:t>
            </a:r>
            <a:r>
              <a:rPr lang="en-US" b="1" dirty="0" smtClean="0">
                <a:solidFill>
                  <a:srgbClr val="FF0000"/>
                </a:solidFill>
              </a:rPr>
              <a:t>home for researchers with interest in Graphics Recognition to exchange their experiences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rgbClr val="FF0000"/>
                </a:solidFill>
              </a:rPr>
              <a:t>Graphics Recognition </a:t>
            </a:r>
            <a:r>
              <a:rPr lang="en-US" b="1" dirty="0" smtClean="0"/>
              <a:t>became an </a:t>
            </a:r>
            <a:r>
              <a:rPr lang="en-US" b="1" dirty="0" smtClean="0">
                <a:solidFill>
                  <a:srgbClr val="FF0000"/>
                </a:solidFill>
              </a:rPr>
              <a:t>Identified Scientific Topic</a:t>
            </a:r>
          </a:p>
        </p:txBody>
      </p:sp>
    </p:spTree>
    <p:extLst>
      <p:ext uri="{BB962C8B-B14F-4D97-AF65-F5344CB8AC3E}">
        <p14:creationId xmlns:p14="http://schemas.microsoft.com/office/powerpoint/2010/main" val="4177446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8675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General Purpose Graphics Recognition Project</a:t>
            </a:r>
            <a:r>
              <a:rPr lang="en-US" sz="2400" b="1" dirty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(1986-90)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Test Image (1990 PAMI)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82916" y="904875"/>
            <a:ext cx="5706905" cy="611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61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8675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General Purpose Graphics Recognition Project 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After Text Separation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604265" y="1371600"/>
            <a:ext cx="5264208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40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8675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General Purpose Graphics Recognition Project 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Dashed Line Detection Algorithm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90588" y="904875"/>
            <a:ext cx="3733800" cy="629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296" y="902679"/>
            <a:ext cx="4895829" cy="629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67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8675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General Purpose Graphics Recognition Project 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Recognition of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Shapes and their Attributes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21827" y="886394"/>
            <a:ext cx="4841661" cy="64472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2227" y="904874"/>
            <a:ext cx="4462887" cy="63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36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62000" y="1649815"/>
            <a:ext cx="4614510" cy="412432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9143999" cy="828675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Processing Graphics Containing Circular Arc Segments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1576" y="1297675"/>
            <a:ext cx="4439821" cy="449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89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8675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008000"/>
                </a:solidFill>
                <a:latin typeface="+mn-lt"/>
              </a:rPr>
              <a:t>IAPR/ICDAR Award</a:t>
            </a:r>
            <a:endParaRPr lang="en-US" sz="44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66801"/>
            <a:ext cx="9143999" cy="588168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FF9900"/>
                </a:solidFill>
              </a:rPr>
              <a:t>I would like to Dedicate this award to</a:t>
            </a:r>
          </a:p>
          <a:p>
            <a:pPr marL="0" indent="0" algn="ctr">
              <a:buNone/>
            </a:pPr>
            <a:r>
              <a:rPr lang="en-US" sz="7200" b="1" dirty="0" smtClean="0">
                <a:solidFill>
                  <a:srgbClr val="008000"/>
                </a:solidFill>
              </a:rPr>
              <a:t>My 70+ Students</a:t>
            </a:r>
          </a:p>
          <a:p>
            <a:pPr marL="0" indent="0" algn="ctr">
              <a:buNone/>
            </a:pPr>
            <a:r>
              <a:rPr lang="en-US" sz="4800" b="1" dirty="0" smtClean="0">
                <a:solidFill>
                  <a:srgbClr val="FF9900"/>
                </a:solidFill>
              </a:rPr>
              <a:t>Who Performed Much of the Research I am Recognized for</a:t>
            </a:r>
          </a:p>
          <a:p>
            <a:pPr marL="0" indent="0" algn="ctr">
              <a:buNone/>
            </a:pPr>
            <a:r>
              <a:rPr lang="en-US" sz="4800" b="1" dirty="0" smtClean="0">
                <a:solidFill>
                  <a:srgbClr val="FF9900"/>
                </a:solidFill>
              </a:rPr>
              <a:t>Over the Past 35 Years</a:t>
            </a:r>
          </a:p>
          <a:p>
            <a:pPr marL="0" indent="0" algn="ctr">
              <a:buNone/>
            </a:pPr>
            <a:endParaRPr lang="en-US" sz="3600" b="1" dirty="0" smtClean="0">
              <a:solidFill>
                <a:srgbClr val="FF9900"/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rgbClr val="FF9900"/>
              </a:solidFill>
            </a:endParaRPr>
          </a:p>
          <a:p>
            <a:pPr marL="0" indent="0" algn="ctr">
              <a:buNone/>
            </a:pPr>
            <a:endParaRPr lang="en-US" sz="3600" b="1" dirty="0" smtClean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10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8675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Interpretation of 3-D from Orthographic Projections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P.M.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Devaux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D.B.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Lysak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and R. Kasturi., ICPR 1990, IJDAR 1999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5830" y="904875"/>
            <a:ext cx="4417426" cy="6019801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01099" y="1752600"/>
            <a:ext cx="461983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87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9143999" cy="828675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lang="en-US" sz="2400" b="1" dirty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“Engineering Drawing Conversion: Arrow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Detection”</a:t>
            </a:r>
            <a:r>
              <a:rPr lang="en-US" sz="2400" b="1" dirty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/>
            </a:r>
            <a:br>
              <a:rPr lang="en-US" sz="2400" b="1" dirty="0">
                <a:solidFill>
                  <a:srgbClr val="008000"/>
                </a:solidFill>
                <a:latin typeface="Arial"/>
                <a:ea typeface="+mn-ea"/>
                <a:cs typeface="+mn-cs"/>
              </a:rPr>
            </a:br>
            <a:r>
              <a:rPr lang="en-US" sz="2400" b="1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Antoine, Collin, and </a:t>
            </a:r>
            <a:r>
              <a:rPr lang="en-US" sz="2400" b="1" dirty="0" err="1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Tombre</a:t>
            </a:r>
            <a:r>
              <a:rPr lang="en-US" sz="2400" b="1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,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SSPR 1990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2470"/>
          <a:stretch/>
        </p:blipFill>
        <p:spPr>
          <a:xfrm>
            <a:off x="1094522" y="1371600"/>
            <a:ext cx="8478953" cy="492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01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9143999" cy="828675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“Interpretation of Telephone System Manhole Drawings”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Arias, Lai, Surya, Kasturi, and Chhabra,  PRL, 1994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73088" y="903861"/>
            <a:ext cx="3488874" cy="3438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0762" y="903861"/>
            <a:ext cx="3175237" cy="3438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858" y="4441425"/>
            <a:ext cx="3160084" cy="2873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200" y="4342387"/>
            <a:ext cx="3886200" cy="2889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61962" y="1524000"/>
            <a:ext cx="266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Original Drawing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Extracted Manhole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6200" y="4849415"/>
            <a:ext cx="2470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Cable Connections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        Summary Table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28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63500" y="990600"/>
            <a:ext cx="5740999" cy="6172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9143999" cy="828675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“Automatic Digitization of Large Scale Maps”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Andreas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Illert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nl-N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ACSM-ASPRS, Vol. 6, pp. 113-122,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1991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770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67" y="904875"/>
            <a:ext cx="4178241" cy="62484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9143999" cy="828675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ICDAR Series Began in 1991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98748" y="1139993"/>
            <a:ext cx="452675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FF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Conference Chairs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Guy </a:t>
            </a:r>
            <a:r>
              <a:rPr lang="en-US" sz="2000" b="1" dirty="0" err="1" smtClean="0">
                <a:solidFill>
                  <a:srgbClr val="FF0000"/>
                </a:solidFill>
              </a:rPr>
              <a:t>Lorrette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Ching </a:t>
            </a:r>
            <a:r>
              <a:rPr lang="en-US" sz="2000" b="1" dirty="0" err="1" smtClean="0">
                <a:solidFill>
                  <a:srgbClr val="FF0000"/>
                </a:solidFill>
              </a:rPr>
              <a:t>Suen</a:t>
            </a:r>
            <a:endParaRPr lang="en-US" sz="2000" b="1" dirty="0">
              <a:solidFill>
                <a:srgbClr val="FF0000"/>
              </a:solidFill>
            </a:endParaRPr>
          </a:p>
          <a:p>
            <a:pPr algn="ctr"/>
            <a:endParaRPr lang="en-US" sz="2000" b="1" dirty="0">
              <a:solidFill>
                <a:srgbClr val="FF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Program Chairs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Robert </a:t>
            </a:r>
            <a:r>
              <a:rPr lang="en-US" sz="2000" b="1" dirty="0" err="1">
                <a:solidFill>
                  <a:srgbClr val="FF0000"/>
                </a:solidFill>
              </a:rPr>
              <a:t>H</a:t>
            </a:r>
            <a:r>
              <a:rPr lang="en-US" sz="2000" b="1" dirty="0" err="1" smtClean="0">
                <a:solidFill>
                  <a:srgbClr val="FF0000"/>
                </a:solidFill>
              </a:rPr>
              <a:t>aralick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Sargur</a:t>
            </a:r>
            <a:r>
              <a:rPr lang="en-US" sz="2000" b="1" dirty="0" smtClean="0">
                <a:solidFill>
                  <a:srgbClr val="FF0000"/>
                </a:solidFill>
              </a:rPr>
              <a:t> Srihari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Georges </a:t>
            </a:r>
            <a:r>
              <a:rPr lang="en-US" sz="2000" b="1" dirty="0" err="1" smtClean="0">
                <a:solidFill>
                  <a:srgbClr val="FF0000"/>
                </a:solidFill>
              </a:rPr>
              <a:t>Stamon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ctr"/>
            <a:endParaRPr lang="en-US" sz="2000" b="1" dirty="0">
              <a:solidFill>
                <a:srgbClr val="FF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Sponsored by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TC10 (R. Kasturi, Chair)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TC11 (R. </a:t>
            </a:r>
            <a:r>
              <a:rPr lang="en-US" sz="2000" b="1" dirty="0" err="1" smtClean="0">
                <a:solidFill>
                  <a:srgbClr val="FF0000"/>
                </a:solidFill>
              </a:rPr>
              <a:t>Plamondon</a:t>
            </a:r>
            <a:r>
              <a:rPr lang="en-US" sz="2000" b="1" dirty="0" smtClean="0">
                <a:solidFill>
                  <a:srgbClr val="FF0000"/>
                </a:solidFill>
              </a:rPr>
              <a:t>, Chair)</a:t>
            </a:r>
          </a:p>
          <a:p>
            <a:pPr algn="ctr"/>
            <a:endParaRPr lang="en-US" sz="2000" b="1" dirty="0">
              <a:solidFill>
                <a:srgbClr val="FF0000"/>
              </a:solidFill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100+ Papers from 200+ Authors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1000 Page Proceedings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14 Sessions</a:t>
            </a:r>
          </a:p>
          <a:p>
            <a:pPr algn="ctr"/>
            <a:endParaRPr lang="en-US" sz="2000" b="1" dirty="0" smtClean="0">
              <a:solidFill>
                <a:srgbClr val="FF0000"/>
              </a:solidFill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430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742339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+mn-lt"/>
              </a:rPr>
              <a:t>Special Issue of IEEE Computer 1992</a:t>
            </a:r>
            <a:br>
              <a:rPr lang="en-US" sz="2400" b="1" dirty="0" smtClean="0">
                <a:solidFill>
                  <a:srgbClr val="008000"/>
                </a:solidFill>
                <a:latin typeface="+mn-lt"/>
              </a:rPr>
            </a:br>
            <a:r>
              <a:rPr lang="en-US" sz="2400" b="1" dirty="0" err="1" smtClean="0">
                <a:solidFill>
                  <a:srgbClr val="FF9900"/>
                </a:solidFill>
                <a:latin typeface="+mn-lt"/>
              </a:rPr>
              <a:t>L.O’Gorman</a:t>
            </a:r>
            <a:r>
              <a:rPr lang="en-US" sz="2400" b="1" dirty="0" smtClean="0">
                <a:solidFill>
                  <a:srgbClr val="FF9900"/>
                </a:solidFill>
                <a:latin typeface="+mn-lt"/>
              </a:rPr>
              <a:t> and R. Kasturi, Editors</a:t>
            </a:r>
            <a:endParaRPr lang="en-US" sz="2400" b="1" dirty="0">
              <a:solidFill>
                <a:srgbClr val="FF99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18539"/>
            <a:ext cx="4625126" cy="618392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50" y="818539"/>
            <a:ext cx="3713541" cy="61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5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742339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+mn-lt"/>
              </a:rPr>
              <a:t>Special Issues of MVA Journal, 1992, 1993</a:t>
            </a:r>
            <a:br>
              <a:rPr lang="en-US" sz="2400" b="1" dirty="0" smtClean="0">
                <a:solidFill>
                  <a:srgbClr val="008000"/>
                </a:solidFill>
                <a:latin typeface="+mn-lt"/>
              </a:rPr>
            </a:br>
            <a:r>
              <a:rPr lang="en-US" sz="2400" b="1" dirty="0" smtClean="0">
                <a:solidFill>
                  <a:srgbClr val="FF9900"/>
                </a:solidFill>
                <a:latin typeface="+mn-lt"/>
              </a:rPr>
              <a:t>R. Kasturi and </a:t>
            </a:r>
            <a:r>
              <a:rPr lang="en-US" sz="2400" b="1" dirty="0" err="1" smtClean="0">
                <a:solidFill>
                  <a:srgbClr val="FF9900"/>
                </a:solidFill>
                <a:latin typeface="+mn-lt"/>
              </a:rPr>
              <a:t>L.O’Gorman</a:t>
            </a:r>
            <a:r>
              <a:rPr lang="en-US" sz="2400" b="1" dirty="0" smtClean="0">
                <a:solidFill>
                  <a:srgbClr val="FF9900"/>
                </a:solidFill>
                <a:latin typeface="+mn-lt"/>
              </a:rPr>
              <a:t>, Editors</a:t>
            </a:r>
            <a:endParaRPr lang="en-US" sz="2400" b="1" dirty="0">
              <a:solidFill>
                <a:srgbClr val="FF9900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01" y="838931"/>
            <a:ext cx="4613208" cy="6163532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809" y="838931"/>
            <a:ext cx="4561146" cy="6163532"/>
          </a:xfrm>
        </p:spPr>
      </p:pic>
    </p:spTree>
    <p:extLst>
      <p:ext uri="{BB962C8B-B14F-4D97-AF65-F5344CB8AC3E}">
        <p14:creationId xmlns:p14="http://schemas.microsoft.com/office/powerpoint/2010/main" val="1301658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18336"/>
            <a:ext cx="5173949" cy="62152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7149" y="6433567"/>
            <a:ext cx="3963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Organized by Kazuhiko Yamamoto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55" y="1964844"/>
            <a:ext cx="4017166" cy="272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26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045" y="990600"/>
            <a:ext cx="4357424" cy="5674785"/>
          </a:xfrm>
        </p:spPr>
      </p:pic>
      <p:sp>
        <p:nvSpPr>
          <p:cNvPr id="7" name="TextBox 6"/>
          <p:cNvSpPr txBox="1"/>
          <p:nvPr/>
        </p:nvSpPr>
        <p:spPr>
          <a:xfrm>
            <a:off x="5390707" y="6684878"/>
            <a:ext cx="4671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8000"/>
                </a:solidFill>
              </a:rPr>
              <a:t>S.N. Srihari and R. Kasturi (General Chairs)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089" y="231771"/>
            <a:ext cx="9047380" cy="467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Next Three: Montreal,1995; Ulm 1997; and Bangalore,1999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990600"/>
            <a:ext cx="4726670" cy="304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4028570"/>
            <a:ext cx="4726670" cy="329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7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4" y="2819400"/>
            <a:ext cx="8867775" cy="120967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8000"/>
                </a:solidFill>
                <a:latin typeface="Arial"/>
              </a:rPr>
              <a:t>Graphics Recognition – </a:t>
            </a:r>
            <a:r>
              <a:rPr lang="en-US" b="1" dirty="0" smtClean="0">
                <a:solidFill>
                  <a:srgbClr val="008000"/>
                </a:solidFill>
                <a:latin typeface="Arial"/>
              </a:rPr>
              <a:t>Recent Progress</a:t>
            </a:r>
            <a:br>
              <a:rPr lang="en-US" b="1" dirty="0" smtClean="0">
                <a:solidFill>
                  <a:srgbClr val="008000"/>
                </a:solidFill>
                <a:latin typeface="Arial"/>
              </a:rPr>
            </a:br>
            <a:r>
              <a:rPr lang="en-US" b="1" dirty="0" smtClean="0">
                <a:solidFill>
                  <a:srgbClr val="008000"/>
                </a:solidFill>
                <a:latin typeface="Arial"/>
              </a:rPr>
              <a:t>1995 - Present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826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0119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sz="2800" b="1" dirty="0" smtClean="0">
                <a:solidFill>
                  <a:srgbClr val="008000"/>
                </a:solidFill>
                <a:latin typeface="+mn-lt"/>
              </a:rPr>
            </a:b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Some of those who made it all possible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5" name="AutoShape 2" descr="https://mail.google.com/mail/u/1/?ui=2&amp;ik=96b3141a03&amp;view=fimg&amp;th=15f7f07b834e5bc7&amp;attid=0.1&amp;disp=thd&amp;attbid=ANGjdJ-joHJ3R9MZd3gxHAzkLPC4aFBuODUkRGNjwx4Lf5qPoe7tSpjXpwnI9_LhHz9gx0rf-JnU48MXI1Sf-tOskNh4cVV3ujss_dzL8yFP1wRvGBbPzMWWmepAMVI&amp;sz=w180-h120-df-p-nu&amp;ats=1509717335780&amp;rm=15f7f07b834e5bc7&amp;zw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8763000" y="58653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764486" y="5340450"/>
            <a:ext cx="9084217" cy="1716728"/>
            <a:chOff x="764486" y="5340450"/>
            <a:chExt cx="9084217" cy="171672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610" y="5340450"/>
              <a:ext cx="1303093" cy="169849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3649" y="5352251"/>
              <a:ext cx="1152030" cy="169849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/>
            <a:srcRect l="7575" r="9242"/>
            <a:stretch/>
          </p:blipFill>
          <p:spPr>
            <a:xfrm>
              <a:off x="3417309" y="5352251"/>
              <a:ext cx="1371600" cy="16984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909" y="5352074"/>
              <a:ext cx="1323758" cy="169866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8214" y="5346865"/>
              <a:ext cx="1267016" cy="17038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486" y="5357592"/>
              <a:ext cx="1303242" cy="169315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2"/>
            <a:srcRect l="17543" r="10982"/>
            <a:stretch/>
          </p:blipFill>
          <p:spPr>
            <a:xfrm>
              <a:off x="7255679" y="5352251"/>
              <a:ext cx="1278721" cy="1704927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833922" y="2484555"/>
            <a:ext cx="8958457" cy="1506967"/>
            <a:chOff x="808953" y="2397779"/>
            <a:chExt cx="8958457" cy="1506967"/>
          </a:xfrm>
        </p:grpSpPr>
        <p:grpSp>
          <p:nvGrpSpPr>
            <p:cNvPr id="4" name="Group 3"/>
            <p:cNvGrpSpPr/>
            <p:nvPr/>
          </p:nvGrpSpPr>
          <p:grpSpPr>
            <a:xfrm>
              <a:off x="2067728" y="2397779"/>
              <a:ext cx="7699682" cy="1476130"/>
              <a:chOff x="2067728" y="2397779"/>
              <a:chExt cx="7699682" cy="147613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7728" y="2413813"/>
                <a:ext cx="1429201" cy="145277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28957" y="2412356"/>
                <a:ext cx="1268295" cy="1461553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1286" y="2402535"/>
                <a:ext cx="1292352" cy="1452771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1609" y="2397780"/>
                <a:ext cx="1293382" cy="1441362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8756" y="2397780"/>
                <a:ext cx="1159571" cy="1419949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42092" y="2397779"/>
                <a:ext cx="1125318" cy="1423951"/>
              </a:xfrm>
              <a:prstGeom prst="rect">
                <a:avLst/>
              </a:prstGeom>
            </p:spPr>
          </p:pic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953" y="2412723"/>
              <a:ext cx="1214198" cy="149202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747820" y="3851789"/>
            <a:ext cx="9100883" cy="1520036"/>
            <a:chOff x="747820" y="3851789"/>
            <a:chExt cx="9100883" cy="15200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7347" y="3851789"/>
              <a:ext cx="1041296" cy="146225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7520" y="3856748"/>
              <a:ext cx="1371183" cy="140592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820" y="3918988"/>
              <a:ext cx="1324655" cy="144644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031" y="3912595"/>
              <a:ext cx="1362934" cy="145923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797252" y="3881565"/>
              <a:ext cx="1207975" cy="146285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1342" y="3858325"/>
              <a:ext cx="1284664" cy="140799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7232" y="3866510"/>
              <a:ext cx="1182827" cy="1488626"/>
            </a:xfrm>
            <a:prstGeom prst="rect">
              <a:avLst/>
            </a:prstGeom>
          </p:spPr>
        </p:pic>
      </p:grpSp>
      <p:pic>
        <p:nvPicPr>
          <p:cNvPr id="37" name="Content Placeholder 36"/>
          <p:cNvPicPr>
            <a:picLocks noGrp="1" noChangeAspect="1"/>
          </p:cNvPicPr>
          <p:nvPr>
            <p:ph idx="1"/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887" y="908019"/>
            <a:ext cx="1186081" cy="1562967"/>
          </a:xfrm>
        </p:spPr>
      </p:pic>
      <p:grpSp>
        <p:nvGrpSpPr>
          <p:cNvPr id="38" name="Group 37"/>
          <p:cNvGrpSpPr/>
          <p:nvPr/>
        </p:nvGrpSpPr>
        <p:grpSpPr>
          <a:xfrm>
            <a:off x="802412" y="932603"/>
            <a:ext cx="7859296" cy="1544673"/>
            <a:chOff x="802412" y="932603"/>
            <a:chExt cx="7859296" cy="154467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659" y="938544"/>
              <a:ext cx="1234950" cy="153873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412" y="956940"/>
              <a:ext cx="1277723" cy="1496032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06" y="938544"/>
              <a:ext cx="1359195" cy="153842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227" y="938544"/>
              <a:ext cx="1280824" cy="15123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7133" y="957007"/>
              <a:ext cx="1206185" cy="148911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241" y="932603"/>
              <a:ext cx="1379467" cy="1524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403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357187"/>
            <a:ext cx="8548688" cy="1295400"/>
          </a:xfrm>
        </p:spPr>
        <p:txBody>
          <a:bodyPr/>
          <a:lstStyle/>
          <a:p>
            <a:pPr lvl="0" algn="ctr">
              <a:spcBef>
                <a:spcPct val="20000"/>
              </a:spcBef>
              <a:buClr>
                <a:srgbClr val="006600"/>
              </a:buClr>
              <a:buSzPct val="90000"/>
            </a:pPr>
            <a:r>
              <a:rPr kumimoji="0" 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International Workshop on Graphics Recognition</a:t>
            </a:r>
            <a:br>
              <a:rPr kumimoji="0" 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9-11, 1995 </a:t>
            </a:r>
            <a:br>
              <a:rPr kumimoji="0" 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Pennsylvania USA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475" y="1652587"/>
            <a:ext cx="8548688" cy="5295901"/>
          </a:xfrm>
        </p:spPr>
        <p:txBody>
          <a:bodyPr/>
          <a:lstStyle/>
          <a:p>
            <a:pPr marL="0" indent="0" algn="ctr">
              <a:buNone/>
            </a:pPr>
            <a:endParaRPr lang="en-US" sz="3200" b="1" dirty="0" smtClean="0">
              <a:solidFill>
                <a:srgbClr val="FF9900"/>
              </a:solidFill>
            </a:endParaRP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FF9900"/>
                </a:solidFill>
              </a:rPr>
              <a:t>Session Topics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Basic Techniques and Symbol-level Recognition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Map Processing 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Engineering Drawings 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Applications of Graphics Recognition 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Performance Evaluation</a:t>
            </a:r>
          </a:p>
          <a:p>
            <a:endParaRPr lang="en-US" b="1" dirty="0">
              <a:solidFill>
                <a:srgbClr val="008000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hlinkClick r:id="rId5"/>
              </a:rPr>
              <a:t>Dashed Line Detection Contest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16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8675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008000"/>
                </a:solidFill>
                <a:latin typeface="+mn-lt"/>
              </a:rPr>
              <a:t>GRec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 Contests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475" y="1066801"/>
            <a:ext cx="8548688" cy="5881688"/>
          </a:xfrm>
        </p:spPr>
        <p:txBody>
          <a:bodyPr/>
          <a:lstStyle/>
          <a:p>
            <a:r>
              <a:rPr lang="en-US" b="1" dirty="0" smtClean="0"/>
              <a:t>1995: Dashed Line Detection</a:t>
            </a:r>
          </a:p>
          <a:p>
            <a:r>
              <a:rPr lang="en-US" b="1" dirty="0" smtClean="0"/>
              <a:t>1997: Raster to Vector Conversion</a:t>
            </a:r>
          </a:p>
          <a:p>
            <a:r>
              <a:rPr lang="en-US" b="1" dirty="0" smtClean="0"/>
              <a:t>2001: Arc Segmentation</a:t>
            </a:r>
          </a:p>
          <a:p>
            <a:r>
              <a:rPr lang="en-US" b="1" dirty="0" smtClean="0"/>
              <a:t>2003: Symbol Recognition</a:t>
            </a:r>
          </a:p>
          <a:p>
            <a:r>
              <a:rPr lang="en-US" b="1" dirty="0"/>
              <a:t>2005: Symbol </a:t>
            </a:r>
            <a:r>
              <a:rPr lang="en-US" b="1" dirty="0" smtClean="0"/>
              <a:t>Recognition II</a:t>
            </a:r>
          </a:p>
          <a:p>
            <a:r>
              <a:rPr lang="en-US" b="1" dirty="0" smtClean="0"/>
              <a:t>2007: </a:t>
            </a:r>
            <a:r>
              <a:rPr lang="en-US" b="1" dirty="0"/>
              <a:t>Symbol </a:t>
            </a:r>
            <a:r>
              <a:rPr lang="en-US" b="1" dirty="0" smtClean="0"/>
              <a:t>Recognition III</a:t>
            </a:r>
          </a:p>
          <a:p>
            <a:r>
              <a:rPr lang="en-US" b="1" dirty="0" smtClean="0"/>
              <a:t>2009: Arc Segmentation II</a:t>
            </a:r>
          </a:p>
          <a:p>
            <a:r>
              <a:rPr lang="en-US" b="1" dirty="0" smtClean="0"/>
              <a:t>2011: </a:t>
            </a:r>
            <a:r>
              <a:rPr lang="en-US" b="1" dirty="0"/>
              <a:t>Isolated </a:t>
            </a:r>
            <a:r>
              <a:rPr lang="en-US" b="1" dirty="0" smtClean="0"/>
              <a:t>Symbol Recognition </a:t>
            </a:r>
            <a:r>
              <a:rPr lang="en-US" b="1" dirty="0"/>
              <a:t>and </a:t>
            </a:r>
            <a:r>
              <a:rPr lang="en-US" b="1" dirty="0" smtClean="0"/>
              <a:t>Symbol </a:t>
            </a:r>
            <a:r>
              <a:rPr lang="en-US" b="1" dirty="0"/>
              <a:t>S</a:t>
            </a:r>
            <a:r>
              <a:rPr lang="en-US" b="1" dirty="0" smtClean="0"/>
              <a:t>potting</a:t>
            </a:r>
          </a:p>
          <a:p>
            <a:r>
              <a:rPr lang="en-US" b="1" dirty="0" smtClean="0"/>
              <a:t>2013: Music </a:t>
            </a:r>
            <a:r>
              <a:rPr lang="en-US" b="1" dirty="0"/>
              <a:t>Scores Competition: Staff </a:t>
            </a:r>
            <a:r>
              <a:rPr lang="en-US" b="1" dirty="0" smtClean="0"/>
              <a:t>Removal</a:t>
            </a:r>
          </a:p>
          <a:p>
            <a:r>
              <a:rPr lang="en-US" b="1" dirty="0" smtClean="0"/>
              <a:t>2013: Arc and Line Segmentation</a:t>
            </a:r>
          </a:p>
          <a:p>
            <a:r>
              <a:rPr lang="en-US" b="1" dirty="0" smtClean="0"/>
              <a:t>2015: Engineering Drawing Challenge I</a:t>
            </a:r>
          </a:p>
          <a:p>
            <a:r>
              <a:rPr lang="en-US" b="1" dirty="0" smtClean="0"/>
              <a:t>2017: </a:t>
            </a:r>
            <a:r>
              <a:rPr lang="en-US" b="1" dirty="0"/>
              <a:t>Engineering Drawing Challenge </a:t>
            </a:r>
            <a:r>
              <a:rPr lang="en-US" b="1" dirty="0" smtClean="0"/>
              <a:t>II</a:t>
            </a:r>
            <a:endParaRPr lang="en-US" b="1" dirty="0"/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701764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707"/>
            <a:ext cx="5212080" cy="232257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64" y="2438400"/>
            <a:ext cx="5431536" cy="2724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944658"/>
            <a:ext cx="3355848" cy="33375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10592" y="381000"/>
            <a:ext cx="3895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8000"/>
                </a:solidFill>
              </a:rPr>
              <a:t>GRec</a:t>
            </a:r>
            <a:r>
              <a:rPr lang="en-US" sz="3200" b="1" dirty="0" smtClean="0">
                <a:solidFill>
                  <a:srgbClr val="008000"/>
                </a:solidFill>
              </a:rPr>
              <a:t> 1995</a:t>
            </a:r>
          </a:p>
          <a:p>
            <a:pPr algn="ctr"/>
            <a:r>
              <a:rPr lang="en-US" sz="3200" b="1" dirty="0" smtClean="0">
                <a:solidFill>
                  <a:srgbClr val="008000"/>
                </a:solidFill>
              </a:rPr>
              <a:t>State College Pennsylvania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58674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Dov</a:t>
            </a:r>
            <a:r>
              <a:rPr lang="en-US" dirty="0" smtClean="0">
                <a:solidFill>
                  <a:schemeClr val="accent2"/>
                </a:solidFill>
              </a:rPr>
              <a:t> Dori receiving Dashed Line Detection Award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(Winning Team: D. Dori, L. </a:t>
            </a:r>
            <a:r>
              <a:rPr lang="en-US" dirty="0" err="1" smtClean="0">
                <a:solidFill>
                  <a:schemeClr val="accent2"/>
                </a:solidFill>
              </a:rPr>
              <a:t>Wenyin</a:t>
            </a:r>
            <a:r>
              <a:rPr lang="en-US" dirty="0" smtClean="0">
                <a:solidFill>
                  <a:schemeClr val="accent2"/>
                </a:solidFill>
              </a:rPr>
              <a:t> and M. Peleg) 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90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8748713" cy="82867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Document Image Analysis Tutorial Text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8424"/>
            <a:ext cx="4936066" cy="6140495"/>
          </a:xfrm>
        </p:spPr>
      </p:pic>
    </p:spTree>
    <p:extLst>
      <p:ext uri="{BB962C8B-B14F-4D97-AF65-F5344CB8AC3E}">
        <p14:creationId xmlns:p14="http://schemas.microsoft.com/office/powerpoint/2010/main" val="3806852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9001125" cy="82867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8000"/>
                </a:solidFill>
                <a:latin typeface="+mn-lt"/>
              </a:rPr>
              <a:t>Document Analysis Systems Workshops</a:t>
            </a:r>
            <a:br>
              <a:rPr lang="en-US" b="1" dirty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Begin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in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1994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11" name="Content Placeholder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1800" y="1147227"/>
            <a:ext cx="4419600" cy="580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872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8748713" cy="828675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+mn-lt"/>
              </a:rPr>
              <a:t>International Journal on 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/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008000"/>
                </a:solidFill>
                <a:latin typeface="+mn-lt"/>
              </a:rPr>
              <a:t>Document Analysis and Recognition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408" y="1384338"/>
            <a:ext cx="3893922" cy="5133975"/>
          </a:xfrm>
        </p:spPr>
      </p:pic>
      <p:sp>
        <p:nvSpPr>
          <p:cNvPr id="9" name="TextBox 8"/>
          <p:cNvSpPr txBox="1"/>
          <p:nvPr/>
        </p:nvSpPr>
        <p:spPr>
          <a:xfrm>
            <a:off x="1921669" y="944975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Begins Publication in 1998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5910" y="6600403"/>
            <a:ext cx="6783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Current Editors-in-Chief: K. </a:t>
            </a:r>
            <a:r>
              <a:rPr lang="en-US" b="1" dirty="0" err="1" smtClean="0"/>
              <a:t>Kise</a:t>
            </a:r>
            <a:r>
              <a:rPr lang="en-US" b="1" dirty="0" smtClean="0"/>
              <a:t>; D. </a:t>
            </a:r>
            <a:r>
              <a:rPr lang="en-US" b="1" dirty="0" err="1" smtClean="0"/>
              <a:t>Lopresti</a:t>
            </a:r>
            <a:r>
              <a:rPr lang="en-US" b="1" dirty="0" smtClean="0"/>
              <a:t>; S. </a:t>
            </a:r>
            <a:r>
              <a:rPr lang="en-US" b="1" dirty="0" err="1" smtClean="0"/>
              <a:t>Marinai</a:t>
            </a:r>
            <a:endParaRPr lang="en-US" b="1" dirty="0" smtClean="0"/>
          </a:p>
          <a:p>
            <a:pPr algn="ctr"/>
            <a:r>
              <a:rPr lang="en-US" b="1" dirty="0" err="1" smtClean="0"/>
              <a:t>Foundaing</a:t>
            </a:r>
            <a:r>
              <a:rPr lang="en-US" b="1" dirty="0" smtClean="0"/>
              <a:t> Managing Editor: David </a:t>
            </a:r>
            <a:r>
              <a:rPr lang="en-US" b="1" dirty="0" err="1" smtClean="0"/>
              <a:t>Doermann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964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4" y="76200"/>
            <a:ext cx="8943975" cy="914400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New Workshop on Camera-Based</a:t>
            </a:r>
            <a:br>
              <a:rPr lang="en-US" sz="2800" b="1" dirty="0" smtClean="0">
                <a:solidFill>
                  <a:srgbClr val="008000"/>
                </a:solidFill>
                <a:latin typeface="+mn-lt"/>
              </a:rPr>
            </a:br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Document Analysis and Recognition since 2005 </a:t>
            </a:r>
            <a:endParaRPr lang="en-US" sz="2800" b="1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487" y="1191281"/>
            <a:ext cx="3947048" cy="5937752"/>
          </a:xfrm>
        </p:spPr>
      </p:pic>
    </p:spTree>
    <p:extLst>
      <p:ext uri="{BB962C8B-B14F-4D97-AF65-F5344CB8AC3E}">
        <p14:creationId xmlns:p14="http://schemas.microsoft.com/office/powerpoint/2010/main" val="3494181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9143999" cy="1066800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lang="en-US" sz="2800" b="1" dirty="0" smtClean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Text Detection in Video/Images: An Example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/>
            </a:r>
            <a:br>
              <a:rPr lang="en-US" sz="2400" b="1" dirty="0" smtClean="0">
                <a:solidFill>
                  <a:srgbClr val="008000"/>
                </a:solidFill>
                <a:latin typeface="Arial"/>
                <a:ea typeface="+mn-ea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Zhang and R. Kasturi, CBDAR 2013 and IEEE TIP 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2014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43000" y="1143000"/>
            <a:ext cx="8361556" cy="56959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09960" y="6832925"/>
            <a:ext cx="5032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Results on 2003-05 ICDAR Dataset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15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1"/>
            <a:ext cx="8548688" cy="623890"/>
          </a:xfrm>
        </p:spPr>
        <p:txBody>
          <a:bodyPr/>
          <a:lstStyle/>
          <a:p>
            <a:pPr algn="ctr"/>
            <a:r>
              <a:rPr lang="en-US" sz="4000" b="1" dirty="0" err="1" smtClean="0">
                <a:solidFill>
                  <a:srgbClr val="008000"/>
                </a:solidFill>
                <a:latin typeface="Arial"/>
              </a:rPr>
              <a:t>Grec</a:t>
            </a:r>
            <a:r>
              <a:rPr lang="en-US" sz="4000" b="1" dirty="0" smtClean="0">
                <a:solidFill>
                  <a:srgbClr val="008000"/>
                </a:solidFill>
                <a:latin typeface="Arial"/>
              </a:rPr>
              <a:t> 1995 to 2017</a:t>
            </a:r>
            <a:endParaRPr lang="en-US" sz="40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18675"/>
            <a:ext cx="9144000" cy="6283787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GREC 2017, Kyoto</a:t>
            </a:r>
          </a:p>
          <a:p>
            <a:pPr lvl="1"/>
            <a:r>
              <a:rPr lang="en-US" sz="2400" b="1" dirty="0" smtClean="0">
                <a:solidFill>
                  <a:srgbClr val="00B050"/>
                </a:solidFill>
              </a:rPr>
              <a:t>27 papers organized into 6 sessions</a:t>
            </a:r>
          </a:p>
          <a:p>
            <a:pPr lvl="1"/>
            <a:r>
              <a:rPr lang="en-US" sz="2400" b="1" dirty="0" smtClean="0">
                <a:solidFill>
                  <a:srgbClr val="FFC000"/>
                </a:solidFill>
              </a:rPr>
              <a:t>Interpretation of </a:t>
            </a:r>
            <a:r>
              <a:rPr lang="en-US" sz="2400" b="1" dirty="0" smtClean="0">
                <a:solidFill>
                  <a:srgbClr val="0000FF"/>
                </a:solidFill>
              </a:rPr>
              <a:t>engineering drawings</a:t>
            </a:r>
            <a:r>
              <a:rPr lang="en-US" sz="2400" b="1" dirty="0" smtClean="0">
                <a:solidFill>
                  <a:srgbClr val="FFC000"/>
                </a:solidFill>
              </a:rPr>
              <a:t>, </a:t>
            </a:r>
            <a:r>
              <a:rPr lang="en-US" sz="2400" b="1" dirty="0" smtClean="0">
                <a:solidFill>
                  <a:srgbClr val="0000FF"/>
                </a:solidFill>
              </a:rPr>
              <a:t>maps</a:t>
            </a:r>
            <a:r>
              <a:rPr lang="en-US" sz="2400" b="1" dirty="0" smtClean="0">
                <a:solidFill>
                  <a:srgbClr val="FFC000"/>
                </a:solidFill>
              </a:rPr>
              <a:t>, charts, etc.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Symbol </a:t>
            </a:r>
            <a:r>
              <a:rPr lang="en-US" sz="2400" b="1" dirty="0">
                <a:solidFill>
                  <a:srgbClr val="0000FF"/>
                </a:solidFill>
              </a:rPr>
              <a:t>Recognition </a:t>
            </a:r>
            <a:r>
              <a:rPr lang="en-US" sz="2400" b="1" dirty="0">
                <a:solidFill>
                  <a:srgbClr val="FFC000"/>
                </a:solidFill>
              </a:rPr>
              <a:t>and </a:t>
            </a:r>
            <a:r>
              <a:rPr lang="en-US" sz="2400" b="1" dirty="0" smtClean="0">
                <a:solidFill>
                  <a:srgbClr val="FFC000"/>
                </a:solidFill>
              </a:rPr>
              <a:t>Spotting</a:t>
            </a:r>
          </a:p>
          <a:p>
            <a:pPr lvl="1"/>
            <a:r>
              <a:rPr lang="en-US" sz="2400" b="1" dirty="0">
                <a:solidFill>
                  <a:srgbClr val="FFC000"/>
                </a:solidFill>
              </a:rPr>
              <a:t>Optical Music </a:t>
            </a:r>
            <a:r>
              <a:rPr lang="en-US" sz="2400" b="1" dirty="0" smtClean="0">
                <a:solidFill>
                  <a:srgbClr val="FFC000"/>
                </a:solidFill>
              </a:rPr>
              <a:t>Recognition</a:t>
            </a:r>
          </a:p>
          <a:p>
            <a:pPr lvl="1"/>
            <a:r>
              <a:rPr lang="en-US" sz="2400" b="1" dirty="0">
                <a:solidFill>
                  <a:srgbClr val="FFC000"/>
                </a:solidFill>
              </a:rPr>
              <a:t>Interpretation of drawings, music scores, tables, etc</a:t>
            </a:r>
            <a:r>
              <a:rPr lang="en-US" sz="2400" b="1" dirty="0" smtClean="0">
                <a:solidFill>
                  <a:srgbClr val="FFC000"/>
                </a:solidFill>
              </a:rPr>
              <a:t>.</a:t>
            </a:r>
          </a:p>
          <a:p>
            <a:pPr lvl="1"/>
            <a:r>
              <a:rPr lang="en-US" sz="2400" b="1" dirty="0">
                <a:solidFill>
                  <a:srgbClr val="FFC000"/>
                </a:solidFill>
              </a:rPr>
              <a:t>Raster to Vector and </a:t>
            </a:r>
            <a:r>
              <a:rPr lang="en-US" sz="2400" b="1" dirty="0" smtClean="0">
                <a:solidFill>
                  <a:srgbClr val="FFC000"/>
                </a:solidFill>
              </a:rPr>
              <a:t>drawings</a:t>
            </a: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Performance Evaluation </a:t>
            </a:r>
            <a:r>
              <a:rPr lang="en-US" sz="2400" b="1" dirty="0">
                <a:solidFill>
                  <a:srgbClr val="FFC000"/>
                </a:solidFill>
              </a:rPr>
              <a:t>and </a:t>
            </a:r>
            <a:r>
              <a:rPr lang="en-US" sz="2400" b="1" dirty="0" smtClean="0">
                <a:solidFill>
                  <a:srgbClr val="FFC000"/>
                </a:solidFill>
              </a:rPr>
              <a:t>Interpretation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Engineering Drawing Challenge II  </a:t>
            </a:r>
          </a:p>
          <a:p>
            <a:r>
              <a:rPr lang="en-US" sz="2400" b="1" dirty="0">
                <a:solidFill>
                  <a:schemeClr val="accent2"/>
                </a:solidFill>
              </a:rPr>
              <a:t>GREC </a:t>
            </a:r>
            <a:r>
              <a:rPr lang="en-US" sz="2400" b="1" dirty="0" smtClean="0">
                <a:solidFill>
                  <a:schemeClr val="accent2"/>
                </a:solidFill>
              </a:rPr>
              <a:t>1995, State College, Pennsylvania</a:t>
            </a:r>
          </a:p>
          <a:p>
            <a:pPr lvl="1"/>
            <a:r>
              <a:rPr lang="en-US" b="1" dirty="0">
                <a:solidFill>
                  <a:srgbClr val="FFC000"/>
                </a:solidFill>
              </a:rPr>
              <a:t>Basic Techniques and </a:t>
            </a:r>
            <a:r>
              <a:rPr lang="en-US" b="1" dirty="0">
                <a:solidFill>
                  <a:srgbClr val="0000FF"/>
                </a:solidFill>
              </a:rPr>
              <a:t>Symbol</a:t>
            </a:r>
            <a:r>
              <a:rPr lang="en-US" b="1" dirty="0">
                <a:solidFill>
                  <a:srgbClr val="FF9900"/>
                </a:solidFill>
              </a:rPr>
              <a:t>-level </a:t>
            </a:r>
            <a:r>
              <a:rPr lang="en-US" b="1" dirty="0">
                <a:solidFill>
                  <a:srgbClr val="0000FF"/>
                </a:solidFill>
              </a:rPr>
              <a:t>Recognition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Map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Processing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Engineering Drawings </a:t>
            </a:r>
          </a:p>
          <a:p>
            <a:pPr lvl="1"/>
            <a:r>
              <a:rPr lang="en-US" b="1" dirty="0">
                <a:solidFill>
                  <a:srgbClr val="FFC000"/>
                </a:solidFill>
              </a:rPr>
              <a:t>Applications of Graphics Recognition 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Performance Evaluation</a:t>
            </a:r>
          </a:p>
          <a:p>
            <a:pPr lvl="1"/>
            <a:endParaRPr lang="en-US" sz="2200" b="1" dirty="0" smtClean="0">
              <a:solidFill>
                <a:schemeClr val="accent2"/>
              </a:solidFill>
            </a:endParaRPr>
          </a:p>
          <a:p>
            <a:pPr lvl="1"/>
            <a:endParaRPr lang="en-US" sz="2200" b="1" dirty="0">
              <a:solidFill>
                <a:schemeClr val="accent2"/>
              </a:solidFill>
            </a:endParaRPr>
          </a:p>
          <a:p>
            <a:endParaRPr lang="en-US" sz="2600" b="1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300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38199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008000"/>
                </a:solidFill>
                <a:latin typeface="Arial"/>
              </a:rPr>
              <a:t>Graphics </a:t>
            </a:r>
            <a:r>
              <a:rPr lang="en-US" sz="4000" b="1" dirty="0">
                <a:solidFill>
                  <a:srgbClr val="008000"/>
                </a:solidFill>
                <a:latin typeface="Arial"/>
              </a:rPr>
              <a:t>Recognition </a:t>
            </a:r>
            <a:r>
              <a:rPr lang="en-US" sz="4000" b="1" dirty="0" smtClean="0">
                <a:solidFill>
                  <a:srgbClr val="008000"/>
                </a:solidFill>
                <a:latin typeface="Arial"/>
              </a:rPr>
              <a:t>Today</a:t>
            </a:r>
            <a:endParaRPr lang="en-US" sz="40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47506"/>
            <a:ext cx="9001125" cy="6283787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Some </a:t>
            </a:r>
            <a:r>
              <a:rPr lang="en-US" sz="3200" b="1" dirty="0">
                <a:solidFill>
                  <a:srgbClr val="00B050"/>
                </a:solidFill>
              </a:rPr>
              <a:t>250 </a:t>
            </a:r>
            <a:r>
              <a:rPr lang="en-US" sz="3200" b="1" dirty="0" smtClean="0">
                <a:solidFill>
                  <a:srgbClr val="00B050"/>
                </a:solidFill>
              </a:rPr>
              <a:t>papers on GR Topics since 2007</a:t>
            </a:r>
          </a:p>
          <a:p>
            <a:r>
              <a:rPr lang="en-US" sz="3200" b="1" dirty="0" smtClean="0">
                <a:solidFill>
                  <a:srgbClr val="00B050"/>
                </a:solidFill>
              </a:rPr>
              <a:t>Fewer papers in Raster to Vector Conversion, Map Analysis, Tables, etc.</a:t>
            </a:r>
          </a:p>
          <a:p>
            <a:r>
              <a:rPr lang="en-US" sz="3200" b="1" dirty="0" smtClean="0">
                <a:solidFill>
                  <a:srgbClr val="00B050"/>
                </a:solidFill>
              </a:rPr>
              <a:t>Continuing interest in </a:t>
            </a:r>
            <a:r>
              <a:rPr lang="en-US" sz="3200" b="1" dirty="0" smtClean="0">
                <a:solidFill>
                  <a:srgbClr val="FF0000"/>
                </a:solidFill>
              </a:rPr>
              <a:t>Music Recognition </a:t>
            </a:r>
            <a:r>
              <a:rPr lang="en-US" sz="2800" b="1" dirty="0" smtClean="0">
                <a:solidFill>
                  <a:srgbClr val="00B050"/>
                </a:solidFill>
              </a:rPr>
              <a:t>and </a:t>
            </a:r>
            <a:r>
              <a:rPr lang="en-US" sz="2800" b="1" dirty="0">
                <a:solidFill>
                  <a:schemeClr val="accent2"/>
                </a:solidFill>
              </a:rPr>
              <a:t>Historical Document </a:t>
            </a:r>
            <a:r>
              <a:rPr lang="en-US" sz="2800" b="1" dirty="0" smtClean="0">
                <a:solidFill>
                  <a:schemeClr val="accent2"/>
                </a:solidFill>
              </a:rPr>
              <a:t>Analysis</a:t>
            </a:r>
            <a:r>
              <a:rPr lang="en-US" sz="2800" b="1" dirty="0" smtClean="0">
                <a:solidFill>
                  <a:schemeClr val="bg1">
                    <a:lumMod val="25000"/>
                  </a:schemeClr>
                </a:solidFill>
              </a:rPr>
              <a:t> </a:t>
            </a:r>
            <a:endParaRPr lang="en-US" sz="3000" b="1" dirty="0" smtClean="0">
              <a:solidFill>
                <a:srgbClr val="00B050"/>
              </a:solidFill>
            </a:endParaRPr>
          </a:p>
          <a:p>
            <a:r>
              <a:rPr lang="en-US" sz="3200" b="1" dirty="0" smtClean="0">
                <a:solidFill>
                  <a:srgbClr val="00B050"/>
                </a:solidFill>
              </a:rPr>
              <a:t>Increased interest in analyzing natural </a:t>
            </a:r>
            <a:r>
              <a:rPr lang="en-US" sz="3200" b="1" dirty="0" smtClean="0">
                <a:solidFill>
                  <a:schemeClr val="accent2"/>
                </a:solidFill>
              </a:rPr>
              <a:t>Video/Image </a:t>
            </a:r>
            <a:r>
              <a:rPr lang="en-US" sz="3200" b="1" dirty="0" smtClean="0">
                <a:solidFill>
                  <a:srgbClr val="00B050"/>
                </a:solidFill>
              </a:rPr>
              <a:t>data captured by cameras</a:t>
            </a:r>
            <a:endParaRPr lang="en-US" sz="3200" b="1" dirty="0" smtClean="0">
              <a:solidFill>
                <a:srgbClr val="008000"/>
              </a:solidFill>
            </a:endParaRPr>
          </a:p>
          <a:p>
            <a:r>
              <a:rPr lang="en-US" sz="3200" b="1" dirty="0" smtClean="0">
                <a:solidFill>
                  <a:srgbClr val="0000FF"/>
                </a:solidFill>
              </a:rPr>
              <a:t>Much Interest: Sketch or Example-driven Recognition </a:t>
            </a:r>
            <a:r>
              <a:rPr lang="en-US" sz="3200" b="1" dirty="0" smtClean="0">
                <a:solidFill>
                  <a:srgbClr val="FF0000"/>
                </a:solidFill>
              </a:rPr>
              <a:t>(SIGGRAPH/</a:t>
            </a:r>
            <a:r>
              <a:rPr lang="en-US" sz="3200" b="1" dirty="0" err="1" smtClean="0">
                <a:solidFill>
                  <a:srgbClr val="FF0000"/>
                </a:solidFill>
              </a:rPr>
              <a:t>EuroGraphics</a:t>
            </a:r>
            <a:r>
              <a:rPr lang="en-US" sz="3200" b="1" dirty="0" smtClean="0">
                <a:solidFill>
                  <a:srgbClr val="FF0000"/>
                </a:solidFill>
              </a:rPr>
              <a:t>, Multimedia and CBIR Communities are Ahead of us).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en-US" sz="3200" b="1" dirty="0">
              <a:solidFill>
                <a:srgbClr val="008000"/>
              </a:solidFill>
            </a:endParaRPr>
          </a:p>
          <a:p>
            <a:endParaRPr lang="en-US" sz="3200" b="1" dirty="0" smtClean="0">
              <a:solidFill>
                <a:schemeClr val="bg1">
                  <a:lumMod val="25000"/>
                </a:schemeClr>
              </a:solidFill>
            </a:endParaRPr>
          </a:p>
          <a:p>
            <a:pPr marL="384175" lvl="1" indent="0">
              <a:buNone/>
            </a:pPr>
            <a:r>
              <a:rPr lang="en-US" sz="2400" b="1" dirty="0" smtClean="0">
                <a:solidFill>
                  <a:schemeClr val="bg1">
                    <a:lumMod val="25000"/>
                  </a:schemeClr>
                </a:solidFill>
              </a:rPr>
              <a:t>Thanks </a:t>
            </a:r>
            <a:r>
              <a:rPr lang="en-US" sz="2400" b="1" dirty="0">
                <a:solidFill>
                  <a:schemeClr val="bg1">
                    <a:lumMod val="25000"/>
                  </a:schemeClr>
                </a:solidFill>
              </a:rPr>
              <a:t>to Jing Zhang for Data Compilation and </a:t>
            </a:r>
            <a:r>
              <a:rPr lang="en-US" sz="2400" b="1" dirty="0" smtClean="0">
                <a:solidFill>
                  <a:schemeClr val="bg1">
                    <a:lumMod val="25000"/>
                  </a:schemeClr>
                </a:solidFill>
              </a:rPr>
              <a:t>Analysis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73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Representing them all here is 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Sameer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Antani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, Ph.D.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923575" y="5980775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8000"/>
                </a:solidFill>
              </a:rPr>
              <a:t>Sameer </a:t>
            </a:r>
            <a:r>
              <a:rPr lang="en-US" sz="2400" b="1" dirty="0" err="1" smtClean="0">
                <a:solidFill>
                  <a:srgbClr val="008000"/>
                </a:solidFill>
              </a:rPr>
              <a:t>Antani</a:t>
            </a:r>
            <a:r>
              <a:rPr lang="en-US" sz="2400" b="1" dirty="0" smtClean="0">
                <a:solidFill>
                  <a:srgbClr val="008000"/>
                </a:solidFill>
              </a:rPr>
              <a:t>: </a:t>
            </a:r>
            <a:r>
              <a:rPr lang="en-US" sz="2400" b="1" i="1" dirty="0">
                <a:solidFill>
                  <a:srgbClr val="008000"/>
                </a:solidFill>
              </a:rPr>
              <a:t>Video Content Characterization via Robust Recognition of Scene and Caption Text</a:t>
            </a:r>
            <a:r>
              <a:rPr lang="en-US" sz="2400" b="1" dirty="0">
                <a:solidFill>
                  <a:srgbClr val="008000"/>
                </a:solidFill>
              </a:rPr>
              <a:t>, Ph.D., 2001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032" y="1141431"/>
            <a:ext cx="4542674" cy="488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80820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9906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Historical Documents: An Example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008000"/>
                </a:solidFill>
                <a:latin typeface="+mn-lt"/>
              </a:rPr>
              <a:t>From U.S. National Archives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944" y="1066800"/>
            <a:ext cx="4539749" cy="5881688"/>
          </a:xfrm>
        </p:spPr>
      </p:pic>
    </p:spTree>
    <p:extLst>
      <p:ext uri="{BB962C8B-B14F-4D97-AF65-F5344CB8AC3E}">
        <p14:creationId xmlns:p14="http://schemas.microsoft.com/office/powerpoint/2010/main" val="2434497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867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Historical Documents: One Example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488" y="1295399"/>
            <a:ext cx="5527499" cy="5678249"/>
          </a:xfrm>
        </p:spPr>
      </p:pic>
    </p:spTree>
    <p:extLst>
      <p:ext uri="{BB962C8B-B14F-4D97-AF65-F5344CB8AC3E}">
        <p14:creationId xmlns:p14="http://schemas.microsoft.com/office/powerpoint/2010/main" val="583705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422" y="252955"/>
            <a:ext cx="9485312" cy="828675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8000"/>
                </a:solidFill>
                <a:latin typeface="+mn-lt"/>
              </a:rPr>
              <a:t>Text </a:t>
            </a:r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from </a:t>
            </a:r>
            <a:r>
              <a:rPr lang="en-US" sz="2800" b="1" dirty="0">
                <a:solidFill>
                  <a:srgbClr val="008000"/>
                </a:solidFill>
                <a:latin typeface="+mn-lt"/>
              </a:rPr>
              <a:t>Microfilm Images of Punched </a:t>
            </a:r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Cards</a:t>
            </a:r>
            <a:br>
              <a:rPr lang="en-US" sz="2800" b="1" dirty="0" smtClean="0">
                <a:solidFill>
                  <a:srgbClr val="008000"/>
                </a:solidFill>
                <a:latin typeface="+mn-lt"/>
              </a:rPr>
            </a:br>
            <a:r>
              <a:rPr lang="en-US" sz="2800" b="1" dirty="0" smtClean="0">
                <a:solidFill>
                  <a:srgbClr val="FFC000"/>
                </a:solidFill>
                <a:latin typeface="+mn-lt"/>
              </a:rPr>
              <a:t>An Example of Historical Document Processing</a:t>
            </a:r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/>
            </a:r>
            <a:br>
              <a:rPr lang="en-US" sz="2800" b="1" dirty="0" smtClean="0">
                <a:solidFill>
                  <a:srgbClr val="008000"/>
                </a:solidFill>
                <a:latin typeface="+mn-lt"/>
              </a:rPr>
            </a:br>
            <a:r>
              <a:rPr lang="en-US" sz="2800" b="1" dirty="0" err="1" smtClean="0">
                <a:solidFill>
                  <a:srgbClr val="008000"/>
                </a:solidFill>
                <a:latin typeface="+mn-lt"/>
              </a:rPr>
              <a:t>S.Kumar</a:t>
            </a:r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 and R. Kasturi, ICPR 1992</a:t>
            </a:r>
            <a:endParaRPr lang="en-US" sz="2400" b="1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0" y="1471704"/>
            <a:ext cx="9390205" cy="5508013"/>
          </a:xfrm>
        </p:spPr>
      </p:pic>
    </p:spTree>
    <p:extLst>
      <p:ext uri="{BB962C8B-B14F-4D97-AF65-F5344CB8AC3E}">
        <p14:creationId xmlns:p14="http://schemas.microsoft.com/office/powerpoint/2010/main" val="3273442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1"/>
            <a:ext cx="8548688" cy="457200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Processing Steps</a:t>
            </a:r>
            <a:endParaRPr lang="en-US" sz="2800" b="1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88963" y="505807"/>
            <a:ext cx="4760912" cy="2051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1825" y="2524468"/>
            <a:ext cx="5216146" cy="2162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491" y="4687405"/>
            <a:ext cx="4760912" cy="20129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8600" y="6634233"/>
            <a:ext cx="5952486" cy="6146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6400" y="1249681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Skew Correction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828800" y="3462905"/>
            <a:ext cx="3064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Morphological Processing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486400" y="540819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Final Image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903211" y="6817436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Decoded Text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69236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9906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008000"/>
                </a:solidFill>
                <a:latin typeface="+mn-lt"/>
              </a:rPr>
              <a:t>One Final Thought:</a:t>
            </a:r>
            <a:br>
              <a:rPr lang="en-US" sz="4400" b="1" dirty="0" smtClean="0">
                <a:solidFill>
                  <a:srgbClr val="008000"/>
                </a:solidFill>
                <a:latin typeface="+mn-lt"/>
              </a:rPr>
            </a:br>
            <a:r>
              <a:rPr lang="en-US" sz="4400" b="1" dirty="0" smtClean="0">
                <a:solidFill>
                  <a:srgbClr val="FF9900"/>
                </a:solidFill>
                <a:latin typeface="+mn-lt"/>
              </a:rPr>
              <a:t>Do we need an Open GR?</a:t>
            </a:r>
            <a:endParaRPr lang="en-US" sz="4400" b="1" dirty="0">
              <a:solidFill>
                <a:srgbClr val="FF99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269" y="1676400"/>
            <a:ext cx="9220199" cy="4495800"/>
          </a:xfrm>
        </p:spPr>
        <p:txBody>
          <a:bodyPr/>
          <a:lstStyle/>
          <a:p>
            <a:r>
              <a:rPr lang="en-US" sz="3200" b="1" dirty="0" smtClean="0"/>
              <a:t>We have seen the impact of </a:t>
            </a:r>
            <a:r>
              <a:rPr lang="en-US" sz="3200" b="1" dirty="0" smtClean="0">
                <a:solidFill>
                  <a:srgbClr val="FF0000"/>
                </a:solidFill>
                <a:hlinkClick r:id="rId5"/>
              </a:rPr>
              <a:t>Open CV </a:t>
            </a:r>
            <a:r>
              <a:rPr lang="en-US" sz="3200" b="1" dirty="0" smtClean="0"/>
              <a:t>in accelerating Computer Vision research.</a:t>
            </a:r>
          </a:p>
          <a:p>
            <a:r>
              <a:rPr lang="en-US" sz="3200" b="1" dirty="0" smtClean="0"/>
              <a:t>But most Graphics Recognition applications appears to be still built from scratch.</a:t>
            </a:r>
          </a:p>
          <a:p>
            <a:r>
              <a:rPr lang="en-US" sz="3200" b="1" dirty="0" smtClean="0"/>
              <a:t>Should we invest in developing an </a:t>
            </a:r>
            <a:r>
              <a:rPr lang="en-US" sz="3200" b="1" dirty="0" smtClean="0">
                <a:solidFill>
                  <a:srgbClr val="FF0000"/>
                </a:solidFill>
              </a:rPr>
              <a:t>Open GR</a:t>
            </a:r>
            <a:r>
              <a:rPr lang="en-US" sz="3200" b="1" dirty="0" smtClean="0"/>
              <a:t>?</a:t>
            </a:r>
          </a:p>
          <a:p>
            <a:pPr lvl="1"/>
            <a:r>
              <a:rPr lang="en-US" sz="3000" b="1" dirty="0" smtClean="0"/>
              <a:t>Perhaps contribute to adding Graphics Recognition  tools to </a:t>
            </a:r>
            <a:r>
              <a:rPr lang="en-US" sz="3000" b="1" dirty="0" smtClean="0">
                <a:hlinkClick r:id="rId5"/>
              </a:rPr>
              <a:t>Open CV</a:t>
            </a:r>
            <a:r>
              <a:rPr lang="en-US" sz="3000" b="1" dirty="0" smtClean="0"/>
              <a:t>?</a:t>
            </a:r>
          </a:p>
          <a:p>
            <a:pPr lvl="1"/>
            <a:r>
              <a:rPr lang="en-US" sz="3000" b="1" dirty="0" smtClean="0"/>
              <a:t>Build upon Other Initiatives such as </a:t>
            </a:r>
            <a:r>
              <a:rPr lang="en-US" sz="3000" b="1" dirty="0" err="1" smtClean="0">
                <a:hlinkClick r:id="rId6"/>
              </a:rPr>
              <a:t>Aletheia</a:t>
            </a:r>
            <a:r>
              <a:rPr lang="en-US" sz="3000" b="1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3540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008000"/>
                </a:solidFill>
                <a:latin typeface="+mn-lt"/>
              </a:rPr>
              <a:t>Research Sponsors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9220200" cy="559659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008000"/>
                </a:solidFill>
              </a:rPr>
              <a:t>U.S. Federal Government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National Science Foundation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National Security Agency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NASA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Department of Defense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Defense Advanced Research Projects Agency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Intelligence </a:t>
            </a:r>
            <a:r>
              <a:rPr lang="en-US" b="1" dirty="0">
                <a:solidFill>
                  <a:srgbClr val="FF0000"/>
                </a:solidFill>
              </a:rPr>
              <a:t>Advanced Research Projects Agency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08000"/>
                </a:solidFill>
              </a:rPr>
              <a:t>Corporations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AT&amp;T, </a:t>
            </a:r>
            <a:r>
              <a:rPr lang="en-US" b="1" dirty="0" err="1" smtClean="0">
                <a:solidFill>
                  <a:srgbClr val="FF0000"/>
                </a:solidFill>
              </a:rPr>
              <a:t>Bizlink</a:t>
            </a:r>
            <a:r>
              <a:rPr lang="en-US" b="1" dirty="0" smtClean="0">
                <a:solidFill>
                  <a:srgbClr val="FF0000"/>
                </a:solidFill>
              </a:rPr>
              <a:t>, BP, Digital, IBM, NYNEX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Kodak, Raytheon, STS, Xerox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08000"/>
                </a:solidFill>
              </a:rPr>
              <a:t>AND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08000"/>
                </a:solidFill>
              </a:rPr>
              <a:t>U.S. States of Florida and Pennsylvania</a:t>
            </a:r>
          </a:p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28500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008000"/>
                </a:solidFill>
                <a:latin typeface="+mn-lt"/>
              </a:rPr>
              <a:t>Research Collaborators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19200"/>
            <a:ext cx="9220200" cy="56727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Terri </a:t>
            </a:r>
            <a:r>
              <a:rPr lang="en-US" sz="2600" b="1" dirty="0" err="1" smtClean="0">
                <a:solidFill>
                  <a:srgbClr val="FF0000"/>
                </a:solidFill>
              </a:rPr>
              <a:t>Ashmeade</a:t>
            </a:r>
            <a:endParaRPr lang="en-US" sz="26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Sing-</a:t>
            </a:r>
            <a:r>
              <a:rPr lang="en-US" sz="2600" b="1" dirty="0" err="1" smtClean="0">
                <a:solidFill>
                  <a:srgbClr val="FF0000"/>
                </a:solidFill>
              </a:rPr>
              <a:t>Tze</a:t>
            </a:r>
            <a:r>
              <a:rPr lang="en-US" sz="2600" b="1" dirty="0" smtClean="0">
                <a:solidFill>
                  <a:srgbClr val="FF0000"/>
                </a:solidFill>
              </a:rPr>
              <a:t> Bow</a:t>
            </a:r>
          </a:p>
          <a:p>
            <a:pPr marL="0" indent="0" algn="ctr"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Octavia Camps</a:t>
            </a:r>
          </a:p>
          <a:p>
            <a:pPr marL="0" indent="0" algn="ctr">
              <a:buNone/>
            </a:pPr>
            <a:r>
              <a:rPr lang="en-US" sz="2600" b="1" dirty="0">
                <a:solidFill>
                  <a:srgbClr val="FF0000"/>
                </a:solidFill>
              </a:rPr>
              <a:t>Dmitry </a:t>
            </a:r>
            <a:r>
              <a:rPr lang="en-US" sz="2600" b="1" dirty="0" err="1">
                <a:solidFill>
                  <a:srgbClr val="FF0000"/>
                </a:solidFill>
              </a:rPr>
              <a:t>Goldgof</a:t>
            </a:r>
            <a:endParaRPr lang="en-US" sz="2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600" b="1" dirty="0">
                <a:solidFill>
                  <a:srgbClr val="FF0000"/>
                </a:solidFill>
              </a:rPr>
              <a:t>Lawrence Hall</a:t>
            </a:r>
          </a:p>
          <a:p>
            <a:pPr marL="0" indent="0" algn="ctr"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Ramesh Jain</a:t>
            </a:r>
          </a:p>
          <a:p>
            <a:pPr marL="0" indent="0" algn="ctr">
              <a:buNone/>
            </a:pPr>
            <a:r>
              <a:rPr lang="en-US" sz="2600" b="1" dirty="0" err="1" smtClean="0">
                <a:solidFill>
                  <a:srgbClr val="FF0000"/>
                </a:solidFill>
              </a:rPr>
              <a:t>Soundar</a:t>
            </a:r>
            <a:r>
              <a:rPr lang="en-US" sz="2600" b="1" dirty="0" smtClean="0">
                <a:solidFill>
                  <a:srgbClr val="FF0000"/>
                </a:solidFill>
              </a:rPr>
              <a:t> Kumara</a:t>
            </a:r>
          </a:p>
          <a:p>
            <a:pPr marL="0" indent="0" algn="ctr">
              <a:buNone/>
            </a:pPr>
            <a:r>
              <a:rPr lang="en-US" sz="2600" b="1" dirty="0">
                <a:solidFill>
                  <a:srgbClr val="FF0000"/>
                </a:solidFill>
              </a:rPr>
              <a:t>Ravi </a:t>
            </a:r>
            <a:r>
              <a:rPr lang="en-US" sz="2600" b="1" dirty="0" err="1">
                <a:solidFill>
                  <a:srgbClr val="FF0000"/>
                </a:solidFill>
              </a:rPr>
              <a:t>Sankar</a:t>
            </a:r>
            <a:endParaRPr lang="en-US" sz="2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600" b="1" dirty="0" err="1" smtClean="0">
                <a:solidFill>
                  <a:srgbClr val="FF0000"/>
                </a:solidFill>
              </a:rPr>
              <a:t>Sudeep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>
                <a:solidFill>
                  <a:srgbClr val="FF0000"/>
                </a:solidFill>
              </a:rPr>
              <a:t>Sarkar</a:t>
            </a:r>
          </a:p>
          <a:p>
            <a:pPr marL="0" indent="0" algn="ctr"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Rajeev </a:t>
            </a:r>
            <a:r>
              <a:rPr lang="en-US" sz="2600" b="1" dirty="0">
                <a:solidFill>
                  <a:srgbClr val="FF0000"/>
                </a:solidFill>
              </a:rPr>
              <a:t>Sharma</a:t>
            </a:r>
          </a:p>
          <a:p>
            <a:pPr marL="0" indent="0" algn="ctr"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Leon </a:t>
            </a:r>
            <a:r>
              <a:rPr lang="en-US" sz="2600" b="1" dirty="0" err="1" smtClean="0">
                <a:solidFill>
                  <a:srgbClr val="FF0000"/>
                </a:solidFill>
              </a:rPr>
              <a:t>Sibul</a:t>
            </a:r>
            <a:endParaRPr lang="en-US" sz="26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Yu Sun</a:t>
            </a:r>
          </a:p>
          <a:p>
            <a:pPr marL="0" indent="0" algn="ctr">
              <a:buNone/>
            </a:pPr>
            <a:endParaRPr lang="en-US" sz="24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25983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/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954768" y="2663031"/>
            <a:ext cx="8523288" cy="1676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b="1" dirty="0" smtClean="0">
                <a:solidFill>
                  <a:srgbClr val="008000"/>
                </a:solidFill>
              </a:rPr>
              <a:t>Questions?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205345027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524000"/>
            <a:ext cx="3276600" cy="41148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052512" y="5887112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8000"/>
                </a:solidFill>
              </a:rPr>
              <a:t>W</a:t>
            </a:r>
            <a:r>
              <a:rPr lang="en-US" sz="2400" b="1" dirty="0" smtClean="0">
                <a:solidFill>
                  <a:srgbClr val="008000"/>
                </a:solidFill>
              </a:rPr>
              <a:t>. El-</a:t>
            </a:r>
            <a:r>
              <a:rPr lang="en-US" sz="2400" b="1" dirty="0" err="1" smtClean="0">
                <a:solidFill>
                  <a:srgbClr val="008000"/>
                </a:solidFill>
              </a:rPr>
              <a:t>Masri</a:t>
            </a:r>
            <a:r>
              <a:rPr lang="en-US" sz="2400" b="1" dirty="0">
                <a:solidFill>
                  <a:srgbClr val="008000"/>
                </a:solidFill>
              </a:rPr>
              <a:t>: </a:t>
            </a:r>
            <a:r>
              <a:rPr lang="en-US" sz="2400" b="1" i="1" dirty="0">
                <a:solidFill>
                  <a:srgbClr val="008000"/>
                </a:solidFill>
              </a:rPr>
              <a:t>Recognition and Description of Graphical Primitives</a:t>
            </a:r>
            <a:r>
              <a:rPr lang="en-US" sz="2400" b="1" dirty="0">
                <a:solidFill>
                  <a:srgbClr val="008000"/>
                </a:solidFill>
              </a:rPr>
              <a:t>, MSEE, 1988 </a:t>
            </a:r>
          </a:p>
        </p:txBody>
      </p:sp>
    </p:spTree>
    <p:extLst>
      <p:ext uri="{BB962C8B-B14F-4D97-AF65-F5344CB8AC3E}">
        <p14:creationId xmlns:p14="http://schemas.microsoft.com/office/powerpoint/2010/main" val="1935035010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052512" y="5963312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8000"/>
                </a:solidFill>
              </a:rPr>
              <a:t>J. Min: </a:t>
            </a:r>
            <a:r>
              <a:rPr lang="en-US" sz="2400" b="1" i="1" dirty="0">
                <a:solidFill>
                  <a:srgbClr val="008000"/>
                </a:solidFill>
              </a:rPr>
              <a:t>Human Activity Recognition Using Motion Trajectories</a:t>
            </a:r>
            <a:r>
              <a:rPr lang="en-US" sz="2400" b="1" dirty="0">
                <a:solidFill>
                  <a:srgbClr val="008000"/>
                </a:solidFill>
              </a:rPr>
              <a:t>, Ph.D., 2005</a:t>
            </a:r>
          </a:p>
          <a:p>
            <a:pPr algn="ctr"/>
            <a:r>
              <a:rPr lang="en-US" sz="2400" b="1" dirty="0">
                <a:solidFill>
                  <a:srgbClr val="008000"/>
                </a:solidFill>
              </a:rPr>
              <a:t> 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524000"/>
            <a:ext cx="3147219" cy="409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8179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61999" y="990600"/>
            <a:ext cx="9052147" cy="615849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762000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IAPR Leaders, Freeman, Fu, Sakai, and Pavlidis at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First Meeting of the IAPR Governing Board, Kyoto, 1978</a:t>
            </a:r>
          </a:p>
        </p:txBody>
      </p:sp>
    </p:spTree>
    <p:extLst>
      <p:ext uri="{BB962C8B-B14F-4D97-AF65-F5344CB8AC3E}">
        <p14:creationId xmlns:p14="http://schemas.microsoft.com/office/powerpoint/2010/main" val="162823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052512" y="5715000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8000"/>
                </a:solidFill>
              </a:rPr>
              <a:t>D. </a:t>
            </a:r>
            <a:r>
              <a:rPr lang="en-US" sz="2400" b="1" dirty="0" smtClean="0">
                <a:solidFill>
                  <a:srgbClr val="008000"/>
                </a:solidFill>
              </a:rPr>
              <a:t>Crandall: </a:t>
            </a:r>
            <a:r>
              <a:rPr lang="en-US" sz="2400" b="1" i="1" dirty="0" smtClean="0">
                <a:solidFill>
                  <a:srgbClr val="008000"/>
                </a:solidFill>
              </a:rPr>
              <a:t>Detection </a:t>
            </a:r>
            <a:r>
              <a:rPr lang="en-US" sz="2400" b="1" i="1" dirty="0">
                <a:solidFill>
                  <a:srgbClr val="008000"/>
                </a:solidFill>
              </a:rPr>
              <a:t>of Stylized Text in Video</a:t>
            </a:r>
            <a:r>
              <a:rPr lang="en-US" sz="2400" b="1" dirty="0">
                <a:solidFill>
                  <a:srgbClr val="008000"/>
                </a:solidFill>
              </a:rPr>
              <a:t>, M.S. CSE and BS (Honors), May 2001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7575" r="9242"/>
          <a:stretch/>
        </p:blipFill>
        <p:spPr>
          <a:xfrm>
            <a:off x="3581400" y="1524000"/>
            <a:ext cx="3227876" cy="399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95096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052512" y="5638800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Y.L.Tang</a:t>
            </a:r>
            <a:r>
              <a:rPr lang="en-US" sz="2400" b="1" dirty="0">
                <a:solidFill>
                  <a:srgbClr val="008000"/>
                </a:solidFill>
              </a:rPr>
              <a:t>: </a:t>
            </a:r>
            <a:r>
              <a:rPr lang="en-US" sz="2400" b="1" i="1" dirty="0">
                <a:solidFill>
                  <a:srgbClr val="008000"/>
                </a:solidFill>
              </a:rPr>
              <a:t>An Airborne System for Runway Recognition and Obstacle Detection</a:t>
            </a:r>
            <a:r>
              <a:rPr lang="en-US" sz="2400" b="1" dirty="0">
                <a:solidFill>
                  <a:srgbClr val="008000"/>
                </a:solidFill>
              </a:rPr>
              <a:t>, Ph.D., August 1994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99" y="1423995"/>
            <a:ext cx="3165801" cy="40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47776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052512" y="5638800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8000"/>
                </a:solidFill>
              </a:rPr>
              <a:t>H. </a:t>
            </a:r>
            <a:r>
              <a:rPr lang="en-US" sz="2400" b="1" dirty="0" err="1">
                <a:solidFill>
                  <a:srgbClr val="008000"/>
                </a:solidFill>
              </a:rPr>
              <a:t>Vajaria</a:t>
            </a:r>
            <a:r>
              <a:rPr lang="en-US" sz="2400" b="1" dirty="0">
                <a:solidFill>
                  <a:srgbClr val="008000"/>
                </a:solidFill>
              </a:rPr>
              <a:t>: </a:t>
            </a:r>
            <a:r>
              <a:rPr lang="en-US" sz="2400" b="1" i="1" dirty="0">
                <a:solidFill>
                  <a:srgbClr val="008000"/>
                </a:solidFill>
              </a:rPr>
              <a:t>Localization and Identification of Participants in Meeting Archives</a:t>
            </a:r>
            <a:r>
              <a:rPr lang="en-US" sz="2400" b="1" dirty="0">
                <a:solidFill>
                  <a:srgbClr val="008000"/>
                </a:solidFill>
              </a:rPr>
              <a:t>, Ph.D., 2008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447159"/>
            <a:ext cx="2743199" cy="378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03271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052512" y="5638800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8000"/>
                </a:solidFill>
              </a:rPr>
              <a:t>J. Zhang: </a:t>
            </a:r>
            <a:r>
              <a:rPr lang="en-US" sz="2400" b="1" i="1" dirty="0">
                <a:solidFill>
                  <a:srgbClr val="008000"/>
                </a:solidFill>
              </a:rPr>
              <a:t>Extraction of Text Objects in Image and Video Documents</a:t>
            </a:r>
            <a:r>
              <a:rPr lang="en-US" sz="2400" b="1" dirty="0">
                <a:solidFill>
                  <a:srgbClr val="008000"/>
                </a:solidFill>
              </a:rPr>
              <a:t>, Ph.D. 2012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7543" r="10982"/>
          <a:stretch/>
        </p:blipFill>
        <p:spPr>
          <a:xfrm>
            <a:off x="3818544" y="1370002"/>
            <a:ext cx="3016624" cy="402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19268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052512" y="5638800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8000"/>
                </a:solidFill>
              </a:rPr>
              <a:t>H. </a:t>
            </a:r>
            <a:r>
              <a:rPr lang="en-US" sz="2400" b="1" dirty="0" err="1">
                <a:solidFill>
                  <a:srgbClr val="008000"/>
                </a:solidFill>
              </a:rPr>
              <a:t>Halliyal</a:t>
            </a:r>
            <a:r>
              <a:rPr lang="en-US" sz="2400" b="1" dirty="0">
                <a:solidFill>
                  <a:srgbClr val="008000"/>
                </a:solidFill>
              </a:rPr>
              <a:t>: </a:t>
            </a:r>
            <a:r>
              <a:rPr lang="en-US" sz="2400" b="1" i="1" dirty="0">
                <a:solidFill>
                  <a:srgbClr val="008000"/>
                </a:solidFill>
              </a:rPr>
              <a:t>Speech Recognition System for Kannada Language</a:t>
            </a:r>
            <a:r>
              <a:rPr lang="en-US" sz="2400" b="1" dirty="0">
                <a:solidFill>
                  <a:srgbClr val="008000"/>
                </a:solidFill>
              </a:rPr>
              <a:t>, MSEE, 1987</a:t>
            </a:r>
          </a:p>
          <a:p>
            <a:pPr algn="ctr"/>
            <a:r>
              <a:rPr lang="en-US" sz="2400" b="1" dirty="0">
                <a:solidFill>
                  <a:srgbClr val="008000"/>
                </a:solidFill>
              </a:rPr>
              <a:t>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371600"/>
            <a:ext cx="3057273" cy="398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9314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052512" y="5638800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M. Yang: </a:t>
            </a:r>
            <a:r>
              <a:rPr lang="en-US" sz="2400" b="1" i="1" dirty="0" smtClean="0">
                <a:solidFill>
                  <a:srgbClr val="008000"/>
                </a:solidFill>
              </a:rPr>
              <a:t>An </a:t>
            </a:r>
            <a:r>
              <a:rPr lang="en-US" sz="2400" b="1" i="1" dirty="0">
                <a:solidFill>
                  <a:srgbClr val="008000"/>
                </a:solidFill>
              </a:rPr>
              <a:t>Automatic Scheduler for Real-time Vision Applications</a:t>
            </a:r>
            <a:r>
              <a:rPr lang="en-US" sz="2400" b="1" dirty="0">
                <a:solidFill>
                  <a:srgbClr val="008000"/>
                </a:solidFill>
              </a:rPr>
              <a:t>, Ph.D., Dec. 2000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525" y="1409356"/>
            <a:ext cx="3015688" cy="356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65061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052512" y="5410200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U.B. </a:t>
            </a:r>
            <a:r>
              <a:rPr lang="en-US" sz="2400" b="1" dirty="0" err="1" smtClean="0">
                <a:solidFill>
                  <a:srgbClr val="008000"/>
                </a:solidFill>
              </a:rPr>
              <a:t>Mokate</a:t>
            </a:r>
            <a:r>
              <a:rPr lang="en-US" sz="2400" b="1" dirty="0">
                <a:solidFill>
                  <a:srgbClr val="008000"/>
                </a:solidFill>
              </a:rPr>
              <a:t>: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i="1" dirty="0">
                <a:solidFill>
                  <a:srgbClr val="008000"/>
                </a:solidFill>
              </a:rPr>
              <a:t>An Algorithm for Recognition of Circles in Graphics</a:t>
            </a:r>
            <a:r>
              <a:rPr lang="en-US" sz="2400" b="1" dirty="0">
                <a:solidFill>
                  <a:srgbClr val="008000"/>
                </a:solidFill>
              </a:rPr>
              <a:t>, MSEE, 1988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74" y="1452275"/>
            <a:ext cx="3348325" cy="34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14454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052512" y="5410200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P. </a:t>
            </a:r>
            <a:r>
              <a:rPr lang="en-US" sz="2400" b="1" dirty="0" err="1" smtClean="0">
                <a:solidFill>
                  <a:srgbClr val="008000"/>
                </a:solidFill>
              </a:rPr>
              <a:t>Devaux</a:t>
            </a:r>
            <a:r>
              <a:rPr lang="en-US" sz="2400" b="1" dirty="0" smtClean="0">
                <a:solidFill>
                  <a:srgbClr val="008000"/>
                </a:solidFill>
              </a:rPr>
              <a:t>: </a:t>
            </a:r>
            <a:r>
              <a:rPr lang="en-US" sz="2400" b="1" i="1" dirty="0" smtClean="0">
                <a:solidFill>
                  <a:srgbClr val="008000"/>
                </a:solidFill>
              </a:rPr>
              <a:t>Experimental </a:t>
            </a:r>
            <a:r>
              <a:rPr lang="en-US" sz="2400" b="1" i="1" dirty="0">
                <a:solidFill>
                  <a:srgbClr val="008000"/>
                </a:solidFill>
              </a:rPr>
              <a:t>Verification of </a:t>
            </a:r>
            <a:r>
              <a:rPr lang="en-US" sz="2400" b="1" i="1" dirty="0" smtClean="0">
                <a:solidFill>
                  <a:srgbClr val="008000"/>
                </a:solidFill>
              </a:rPr>
              <a:t>Automated </a:t>
            </a:r>
            <a:r>
              <a:rPr lang="en-US" sz="2400" b="1" i="1" dirty="0">
                <a:solidFill>
                  <a:srgbClr val="008000"/>
                </a:solidFill>
              </a:rPr>
              <a:t>Interpretation of Engineering Drawings</a:t>
            </a:r>
            <a:r>
              <a:rPr lang="en-US" sz="2400" b="1" dirty="0">
                <a:solidFill>
                  <a:srgbClr val="008000"/>
                </a:solidFill>
              </a:rPr>
              <a:t>, MSEE, May 1995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504293"/>
            <a:ext cx="2819400" cy="36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82468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052512" y="5506112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D.B. </a:t>
            </a:r>
            <a:r>
              <a:rPr lang="en-US" sz="2400" b="1" dirty="0" err="1" smtClean="0">
                <a:solidFill>
                  <a:srgbClr val="008000"/>
                </a:solidFill>
              </a:rPr>
              <a:t>Lysak</a:t>
            </a:r>
            <a:r>
              <a:rPr lang="en-US" sz="2400" b="1" dirty="0">
                <a:solidFill>
                  <a:srgbClr val="008000"/>
                </a:solidFill>
              </a:rPr>
              <a:t>: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i="1" dirty="0">
                <a:solidFill>
                  <a:srgbClr val="008000"/>
                </a:solidFill>
              </a:rPr>
              <a:t>Interpretation of Engineering Drawings of Polyhedral and Non-polyhedral </a:t>
            </a:r>
            <a:r>
              <a:rPr lang="en-US" sz="2400" b="1" i="1" dirty="0" smtClean="0">
                <a:solidFill>
                  <a:srgbClr val="008000"/>
                </a:solidFill>
              </a:rPr>
              <a:t>Objects</a:t>
            </a:r>
            <a:r>
              <a:rPr lang="en-US" sz="2400" b="1" dirty="0" smtClean="0">
                <a:solidFill>
                  <a:srgbClr val="008000"/>
                </a:solidFill>
              </a:rPr>
              <a:t>, </a:t>
            </a:r>
            <a:r>
              <a:rPr lang="en-US" sz="2400" b="1" dirty="0">
                <a:solidFill>
                  <a:srgbClr val="008000"/>
                </a:solidFill>
              </a:rPr>
              <a:t>Ph.D., 1991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8031" y="1395547"/>
            <a:ext cx="2936676" cy="416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0586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052512" y="5506112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S. </a:t>
            </a:r>
            <a:r>
              <a:rPr lang="en-US" sz="2400" b="1" dirty="0" err="1" smtClean="0">
                <a:solidFill>
                  <a:srgbClr val="008000"/>
                </a:solidFill>
              </a:rPr>
              <a:t>Antani</a:t>
            </a:r>
            <a:r>
              <a:rPr lang="en-US" sz="2400" b="1" dirty="0">
                <a:solidFill>
                  <a:srgbClr val="008000"/>
                </a:solidFill>
              </a:rPr>
              <a:t>: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i="1" dirty="0">
                <a:solidFill>
                  <a:srgbClr val="008000"/>
                </a:solidFill>
              </a:rPr>
              <a:t>Video Content Characterization via Robust Recognition of Scene and Caption Text</a:t>
            </a:r>
            <a:r>
              <a:rPr lang="en-US" sz="2400" b="1" dirty="0">
                <a:solidFill>
                  <a:srgbClr val="008000"/>
                </a:solidFill>
              </a:rPr>
              <a:t>, Ph.D., 2001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569" y="1447268"/>
            <a:ext cx="3657599" cy="365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0889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867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What is Graphics Recognition?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399"/>
            <a:ext cx="9296400" cy="5272089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EEB500"/>
                </a:solidFill>
              </a:rPr>
              <a:t>A Typical Document: Three Components</a:t>
            </a:r>
          </a:p>
          <a:p>
            <a:pPr marL="0" indent="0" algn="ctr">
              <a:buNone/>
            </a:pPr>
            <a:endParaRPr lang="en-US" sz="3600" b="1" dirty="0" smtClean="0">
              <a:solidFill>
                <a:srgbClr val="FF9900"/>
              </a:solidFill>
            </a:endParaRPr>
          </a:p>
          <a:p>
            <a:pPr marL="384175" lvl="1" indent="0" algn="ctr">
              <a:buNone/>
            </a:pPr>
            <a:r>
              <a:rPr lang="en-US" sz="3200" b="1" dirty="0" smtClean="0"/>
              <a:t>Text Regions - Recognized by OCR</a:t>
            </a:r>
          </a:p>
          <a:p>
            <a:pPr marL="384175" lvl="1" indent="0" algn="ctr">
              <a:buNone/>
            </a:pPr>
            <a:r>
              <a:rPr lang="en-US" sz="3200" b="1" dirty="0" smtClean="0"/>
              <a:t>Images - Processed by Image Processing</a:t>
            </a:r>
          </a:p>
          <a:p>
            <a:pPr marL="384175" lvl="1" indent="0" algn="ctr">
              <a:buNone/>
            </a:pPr>
            <a:r>
              <a:rPr lang="en-US" sz="3200" b="1" dirty="0" smtClean="0">
                <a:solidFill>
                  <a:srgbClr val="008000"/>
                </a:solidFill>
              </a:rPr>
              <a:t>Graphics- Analyzed by Graphics Recognition</a:t>
            </a:r>
          </a:p>
          <a:p>
            <a:pPr marL="384175" lvl="1" indent="0" algn="ctr">
              <a:buNone/>
            </a:pPr>
            <a:endParaRPr lang="en-US" sz="3200" b="1" dirty="0" smtClean="0">
              <a:solidFill>
                <a:srgbClr val="008000"/>
              </a:solidFill>
            </a:endParaRPr>
          </a:p>
          <a:p>
            <a:pPr marL="384175" lvl="1" indent="0" algn="ctr">
              <a:buNone/>
            </a:pPr>
            <a:r>
              <a:rPr lang="en-US" sz="3200" b="1" dirty="0" smtClean="0">
                <a:solidFill>
                  <a:srgbClr val="FF9900"/>
                </a:solidFill>
              </a:rPr>
              <a:t>Graphics</a:t>
            </a:r>
            <a:r>
              <a:rPr lang="en-US" sz="3200" b="1" dirty="0" smtClean="0">
                <a:solidFill>
                  <a:srgbClr val="008000"/>
                </a:solidFill>
              </a:rPr>
              <a:t> include </a:t>
            </a:r>
            <a:r>
              <a:rPr lang="en-US" sz="3200" b="1" dirty="0" smtClean="0">
                <a:solidFill>
                  <a:srgbClr val="0000FF"/>
                </a:solidFill>
              </a:rPr>
              <a:t>Block Diagram, Chart, Graph, Line Art, Map, Schematic, Table, etc.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930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052512" y="5506112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S.Chandran</a:t>
            </a:r>
            <a:r>
              <a:rPr lang="en-US" sz="2400" b="1" dirty="0">
                <a:solidFill>
                  <a:srgbClr val="008000"/>
                </a:solidFill>
              </a:rPr>
              <a:t>: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i="1" dirty="0">
                <a:solidFill>
                  <a:srgbClr val="008000"/>
                </a:solidFill>
              </a:rPr>
              <a:t>Structural Recognition of Tabulated Data</a:t>
            </a:r>
            <a:r>
              <a:rPr lang="en-US" sz="2400" b="1" dirty="0">
                <a:solidFill>
                  <a:srgbClr val="008000"/>
                </a:solidFill>
              </a:rPr>
              <a:t>, </a:t>
            </a:r>
            <a:r>
              <a:rPr lang="en-US" sz="2400" b="1" dirty="0" err="1">
                <a:solidFill>
                  <a:srgbClr val="008000"/>
                </a:solidFill>
              </a:rPr>
              <a:t>MSCmpE</a:t>
            </a:r>
            <a:r>
              <a:rPr lang="en-US" sz="2400" b="1" dirty="0">
                <a:solidFill>
                  <a:srgbClr val="008000"/>
                </a:solidFill>
              </a:rPr>
              <a:t>, 1993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447712"/>
            <a:ext cx="3476358" cy="381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18201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447801"/>
            <a:ext cx="4194712" cy="41148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052512" y="5810912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G</a:t>
            </a:r>
            <a:r>
              <a:rPr lang="en-US" sz="2400" b="1" dirty="0">
                <a:solidFill>
                  <a:srgbClr val="008000"/>
                </a:solidFill>
              </a:rPr>
              <a:t>. </a:t>
            </a:r>
            <a:r>
              <a:rPr lang="en-US" sz="2400" b="1" dirty="0" err="1" smtClean="0">
                <a:solidFill>
                  <a:srgbClr val="008000"/>
                </a:solidFill>
              </a:rPr>
              <a:t>Zamzmi</a:t>
            </a:r>
            <a:r>
              <a:rPr lang="en-US" sz="2400" b="1" dirty="0" smtClean="0">
                <a:solidFill>
                  <a:srgbClr val="008000"/>
                </a:solidFill>
              </a:rPr>
              <a:t>:  </a:t>
            </a:r>
            <a:r>
              <a:rPr lang="en-US" sz="2400" b="1" dirty="0">
                <a:solidFill>
                  <a:srgbClr val="008000"/>
                </a:solidFill>
              </a:rPr>
              <a:t>Infant Pain </a:t>
            </a:r>
            <a:r>
              <a:rPr lang="en-US" sz="2400" b="1" dirty="0" smtClean="0">
                <a:solidFill>
                  <a:srgbClr val="008000"/>
                </a:solidFill>
              </a:rPr>
              <a:t>Analysis, </a:t>
            </a:r>
            <a:r>
              <a:rPr lang="en-US" sz="2400" b="1" dirty="0">
                <a:solidFill>
                  <a:srgbClr val="008000"/>
                </a:solidFill>
              </a:rPr>
              <a:t>Ph.D. </a:t>
            </a:r>
            <a:r>
              <a:rPr lang="en-US" sz="2400" b="1" dirty="0" smtClean="0">
                <a:solidFill>
                  <a:srgbClr val="008000"/>
                </a:solidFill>
              </a:rPr>
              <a:t>2018</a:t>
            </a:r>
          </a:p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Ph.D. Candidate </a:t>
            </a:r>
          </a:p>
        </p:txBody>
      </p:sp>
    </p:spTree>
    <p:extLst>
      <p:ext uri="{BB962C8B-B14F-4D97-AF65-F5344CB8AC3E}">
        <p14:creationId xmlns:p14="http://schemas.microsoft.com/office/powerpoint/2010/main" val="420051624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052512" y="6039512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H.T. Liang: </a:t>
            </a:r>
            <a:r>
              <a:rPr lang="en-US" sz="2400" b="1" i="1" dirty="0" smtClean="0">
                <a:solidFill>
                  <a:srgbClr val="008000"/>
                </a:solidFill>
              </a:rPr>
              <a:t>Automatic </a:t>
            </a:r>
            <a:r>
              <a:rPr lang="en-US" sz="2400" b="1" i="1" dirty="0">
                <a:solidFill>
                  <a:srgbClr val="008000"/>
                </a:solidFill>
              </a:rPr>
              <a:t>Searching of Shortest Path in Maps</a:t>
            </a:r>
            <a:r>
              <a:rPr lang="en-US" sz="2400" b="1" dirty="0">
                <a:solidFill>
                  <a:srgbClr val="008000"/>
                </a:solidFill>
              </a:rPr>
              <a:t>, 1988 </a:t>
            </a:r>
            <a:endParaRPr lang="en-US" sz="2400" b="1" dirty="0" smtClean="0">
              <a:solidFill>
                <a:srgbClr val="008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495" y="1426536"/>
            <a:ext cx="3723747" cy="457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8652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052512" y="5943600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A. Prasad: </a:t>
            </a:r>
            <a:r>
              <a:rPr lang="en-US" sz="2400" b="1" i="1" dirty="0" smtClean="0">
                <a:solidFill>
                  <a:srgbClr val="008000"/>
                </a:solidFill>
              </a:rPr>
              <a:t>System </a:t>
            </a:r>
            <a:r>
              <a:rPr lang="en-US" sz="2400" b="1" i="1" dirty="0">
                <a:solidFill>
                  <a:srgbClr val="008000"/>
                </a:solidFill>
              </a:rPr>
              <a:t>for </a:t>
            </a:r>
            <a:r>
              <a:rPr lang="en-US" sz="2400" b="1" i="1" dirty="0" smtClean="0">
                <a:solidFill>
                  <a:srgbClr val="008000"/>
                </a:solidFill>
              </a:rPr>
              <a:t>Intelligent </a:t>
            </a:r>
            <a:r>
              <a:rPr lang="en-US" sz="2400" b="1" i="1" dirty="0" err="1">
                <a:solidFill>
                  <a:srgbClr val="008000"/>
                </a:solidFill>
              </a:rPr>
              <a:t>Interpretaion</a:t>
            </a:r>
            <a:r>
              <a:rPr lang="en-US" sz="2400" b="1" i="1" dirty="0">
                <a:solidFill>
                  <a:srgbClr val="008000"/>
                </a:solidFill>
              </a:rPr>
              <a:t> of Text from Telephone Company Drawings</a:t>
            </a:r>
            <a:r>
              <a:rPr lang="en-US" sz="2400" b="1" dirty="0">
                <a:solidFill>
                  <a:srgbClr val="008000"/>
                </a:solidFill>
              </a:rPr>
              <a:t>, </a:t>
            </a:r>
            <a:r>
              <a:rPr lang="en-US" sz="2400" b="1" dirty="0" err="1">
                <a:solidFill>
                  <a:srgbClr val="008000"/>
                </a:solidFill>
              </a:rPr>
              <a:t>MSCmpE</a:t>
            </a:r>
            <a:r>
              <a:rPr lang="en-US" sz="2400" b="1" dirty="0">
                <a:solidFill>
                  <a:srgbClr val="008000"/>
                </a:solidFill>
              </a:rPr>
              <a:t>,  August 1995 </a:t>
            </a:r>
            <a:endParaRPr lang="en-US" sz="2400" b="1" dirty="0" smtClean="0">
              <a:solidFill>
                <a:srgbClr val="008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037" y="1566843"/>
            <a:ext cx="3984663" cy="40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35021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052512" y="5867400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J. Arias:  </a:t>
            </a:r>
            <a:r>
              <a:rPr lang="en-US" sz="2400" b="1" i="1" dirty="0" smtClean="0">
                <a:solidFill>
                  <a:srgbClr val="008000"/>
                </a:solidFill>
              </a:rPr>
              <a:t>Efficient Techniques </a:t>
            </a:r>
            <a:r>
              <a:rPr lang="en-US" sz="2400" b="1" i="1" dirty="0">
                <a:solidFill>
                  <a:srgbClr val="008000"/>
                </a:solidFill>
              </a:rPr>
              <a:t>for Line Drawing </a:t>
            </a:r>
            <a:r>
              <a:rPr lang="en-US" sz="2400" b="1" i="1" dirty="0" smtClean="0">
                <a:solidFill>
                  <a:srgbClr val="008000"/>
                </a:solidFill>
              </a:rPr>
              <a:t>Interpretation</a:t>
            </a:r>
            <a:r>
              <a:rPr lang="en-US" sz="2400" b="1" dirty="0" smtClean="0">
                <a:solidFill>
                  <a:srgbClr val="008000"/>
                </a:solidFill>
              </a:rPr>
              <a:t>, </a:t>
            </a:r>
            <a:r>
              <a:rPr lang="en-US" sz="2400" b="1" dirty="0">
                <a:solidFill>
                  <a:srgbClr val="008000"/>
                </a:solidFill>
              </a:rPr>
              <a:t>PhD, August 1995 </a:t>
            </a:r>
            <a:endParaRPr lang="en-US" sz="2400" b="1" dirty="0" smtClean="0">
              <a:solidFill>
                <a:srgbClr val="008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501338"/>
            <a:ext cx="3524249" cy="406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3269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052512" y="5867400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W.C. Feng</a:t>
            </a:r>
            <a:r>
              <a:rPr lang="en-US" sz="2400" b="1" dirty="0">
                <a:solidFill>
                  <a:srgbClr val="008000"/>
                </a:solidFill>
              </a:rPr>
              <a:t>: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i="1" dirty="0">
                <a:solidFill>
                  <a:srgbClr val="008000"/>
                </a:solidFill>
              </a:rPr>
              <a:t>A Learn-By-Example Natural Language </a:t>
            </a:r>
            <a:r>
              <a:rPr lang="en-US" sz="2400" b="1" i="1" dirty="0" smtClean="0">
                <a:solidFill>
                  <a:srgbClr val="008000"/>
                </a:solidFill>
              </a:rPr>
              <a:t>Processor</a:t>
            </a:r>
            <a:r>
              <a:rPr lang="en-US" sz="2400" b="1" dirty="0" smtClean="0">
                <a:solidFill>
                  <a:srgbClr val="008000"/>
                </a:solidFill>
              </a:rPr>
              <a:t>, </a:t>
            </a:r>
            <a:r>
              <a:rPr lang="en-US" sz="2400" b="1" dirty="0" err="1">
                <a:solidFill>
                  <a:srgbClr val="008000"/>
                </a:solidFill>
              </a:rPr>
              <a:t>MSCmpE</a:t>
            </a:r>
            <a:r>
              <a:rPr lang="en-US" sz="2400" b="1" dirty="0">
                <a:solidFill>
                  <a:srgbClr val="008000"/>
                </a:solidFill>
              </a:rPr>
              <a:t>, 1990. </a:t>
            </a:r>
            <a:endParaRPr lang="en-US" sz="2400" b="1" dirty="0" smtClean="0">
              <a:solidFill>
                <a:srgbClr val="008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40" y="1447800"/>
            <a:ext cx="3585960" cy="403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4206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052512" y="5638800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N</a:t>
            </a:r>
            <a:r>
              <a:rPr lang="en-US" sz="2400" b="1" dirty="0">
                <a:solidFill>
                  <a:srgbClr val="008000"/>
                </a:solidFill>
              </a:rPr>
              <a:t>. </a:t>
            </a:r>
            <a:r>
              <a:rPr lang="en-US" sz="2400" b="1" dirty="0" err="1" smtClean="0">
                <a:solidFill>
                  <a:srgbClr val="008000"/>
                </a:solidFill>
              </a:rPr>
              <a:t>Muralidhar</a:t>
            </a:r>
            <a:r>
              <a:rPr lang="en-US" sz="2400" b="1" dirty="0">
                <a:solidFill>
                  <a:srgbClr val="008000"/>
                </a:solidFill>
              </a:rPr>
              <a:t>: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i="1" dirty="0">
                <a:solidFill>
                  <a:srgbClr val="008000"/>
                </a:solidFill>
              </a:rPr>
              <a:t>Collection of Training Data for OCR of Kannada Characters</a:t>
            </a:r>
            <a:r>
              <a:rPr lang="en-US" sz="2400" b="1" dirty="0">
                <a:solidFill>
                  <a:srgbClr val="008000"/>
                </a:solidFill>
              </a:rPr>
              <a:t>, 1999 </a:t>
            </a:r>
            <a:endParaRPr lang="en-US" sz="2400" b="1" dirty="0" smtClean="0">
              <a:solidFill>
                <a:srgbClr val="008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1600"/>
            <a:ext cx="3487213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1264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052512" y="5638800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8000"/>
                </a:solidFill>
              </a:rPr>
              <a:t>S. </a:t>
            </a:r>
            <a:r>
              <a:rPr lang="en-US" sz="2400" b="1" dirty="0" err="1" smtClean="0">
                <a:solidFill>
                  <a:srgbClr val="008000"/>
                </a:solidFill>
              </a:rPr>
              <a:t>Hinduja</a:t>
            </a:r>
            <a:r>
              <a:rPr lang="en-US" sz="2400" b="1" dirty="0" smtClean="0">
                <a:solidFill>
                  <a:srgbClr val="008000"/>
                </a:solidFill>
              </a:rPr>
              <a:t>: Pedestrian </a:t>
            </a:r>
            <a:r>
              <a:rPr lang="en-US" sz="2400" b="1" dirty="0">
                <a:solidFill>
                  <a:srgbClr val="008000"/>
                </a:solidFill>
              </a:rPr>
              <a:t>Detection in Low Quality Moving Camera Videos, MS, 2016, </a:t>
            </a:r>
            <a:endParaRPr lang="en-US" sz="2400" b="1" dirty="0" smtClean="0">
              <a:solidFill>
                <a:srgbClr val="008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415481"/>
            <a:ext cx="3386654" cy="414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7682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052512" y="5638800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R.J. Fernandez</a:t>
            </a:r>
            <a:r>
              <a:rPr lang="en-US" sz="2400" b="1" dirty="0">
                <a:solidFill>
                  <a:srgbClr val="008000"/>
                </a:solidFill>
              </a:rPr>
              <a:t>: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i="1" dirty="0">
                <a:solidFill>
                  <a:srgbClr val="008000"/>
                </a:solidFill>
              </a:rPr>
              <a:t>Extraction of Feature Overlays for Query Processing in a Geographic Information System</a:t>
            </a:r>
            <a:r>
              <a:rPr lang="en-US" sz="2400" b="1" dirty="0">
                <a:solidFill>
                  <a:srgbClr val="008000"/>
                </a:solidFill>
              </a:rPr>
              <a:t>, MSEE, 1989.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1600"/>
            <a:ext cx="3492942" cy="413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87390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052512" y="5638800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U. </a:t>
            </a:r>
            <a:r>
              <a:rPr lang="en-US" sz="2400" b="1" dirty="0" err="1" smtClean="0">
                <a:solidFill>
                  <a:srgbClr val="008000"/>
                </a:solidFill>
              </a:rPr>
              <a:t>Gargi</a:t>
            </a:r>
            <a:r>
              <a:rPr lang="en-US" sz="2400" b="1" dirty="0">
                <a:solidFill>
                  <a:srgbClr val="008000"/>
                </a:solidFill>
              </a:rPr>
              <a:t>: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i="1" dirty="0">
                <a:solidFill>
                  <a:srgbClr val="008000"/>
                </a:solidFill>
              </a:rPr>
              <a:t>Visual Content </a:t>
            </a:r>
            <a:r>
              <a:rPr lang="en-US" sz="2400" b="1" i="1" dirty="0" smtClean="0">
                <a:solidFill>
                  <a:srgbClr val="008000"/>
                </a:solidFill>
              </a:rPr>
              <a:t>Characterization of </a:t>
            </a:r>
            <a:r>
              <a:rPr lang="en-US" sz="2400" b="1" i="1" dirty="0">
                <a:solidFill>
                  <a:srgbClr val="008000"/>
                </a:solidFill>
              </a:rPr>
              <a:t>Images and Video</a:t>
            </a:r>
            <a:r>
              <a:rPr lang="en-US" sz="2400" b="1" dirty="0">
                <a:solidFill>
                  <a:srgbClr val="008000"/>
                </a:solidFill>
              </a:rPr>
              <a:t>, Ph.D., Dec. 1999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985" y="1371625"/>
            <a:ext cx="3474767" cy="406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766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867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Graphics Recognition: 60 Year History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66801"/>
            <a:ext cx="9143999" cy="58816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200" b="1" dirty="0" smtClean="0">
                <a:solidFill>
                  <a:srgbClr val="EEB500"/>
                </a:solidFill>
              </a:rPr>
              <a:t>Early Days (1955) to First IJCPR (1973)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3000" b="1" dirty="0" smtClean="0">
              <a:solidFill>
                <a:srgbClr val="EEB5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3200" b="1" dirty="0" smtClean="0">
                <a:solidFill>
                  <a:srgbClr val="EEB500"/>
                </a:solidFill>
              </a:rPr>
              <a:t>First IJCPR (1973) to First </a:t>
            </a:r>
            <a:r>
              <a:rPr lang="en-US" sz="3200" b="1" dirty="0" err="1" smtClean="0">
                <a:solidFill>
                  <a:srgbClr val="EEB500"/>
                </a:solidFill>
              </a:rPr>
              <a:t>GRec</a:t>
            </a:r>
            <a:r>
              <a:rPr lang="en-US" sz="3200" b="1" dirty="0" smtClean="0">
                <a:solidFill>
                  <a:srgbClr val="EEB500"/>
                </a:solidFill>
              </a:rPr>
              <a:t> (1995)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3200" b="1" dirty="0" smtClean="0">
              <a:solidFill>
                <a:srgbClr val="EEB5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3200" b="1" dirty="0" smtClean="0">
                <a:solidFill>
                  <a:srgbClr val="EEB500"/>
                </a:solidFill>
              </a:rPr>
              <a:t>First </a:t>
            </a:r>
            <a:r>
              <a:rPr lang="en-US" sz="3200" b="1" dirty="0" err="1" smtClean="0">
                <a:solidFill>
                  <a:srgbClr val="EEB500"/>
                </a:solidFill>
              </a:rPr>
              <a:t>GRec</a:t>
            </a:r>
            <a:r>
              <a:rPr lang="en-US" sz="3200" b="1" dirty="0" smtClean="0">
                <a:solidFill>
                  <a:srgbClr val="EEB500"/>
                </a:solidFill>
              </a:rPr>
              <a:t> (1995) to Now (2017)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3200" b="1" dirty="0">
              <a:solidFill>
                <a:srgbClr val="EEB500"/>
              </a:solidFill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008000"/>
                </a:solidFill>
              </a:rPr>
              <a:t>IJCPR: International Joint Conference on Pattern Recognition</a:t>
            </a: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008000"/>
                </a:solidFill>
              </a:rPr>
              <a:t>(Became ICPR after 1978)</a:t>
            </a:r>
          </a:p>
          <a:p>
            <a:pPr marL="0" indent="0" algn="ctr">
              <a:buNone/>
            </a:pPr>
            <a:r>
              <a:rPr lang="en-US" sz="2400" b="1" dirty="0" err="1" smtClean="0">
                <a:solidFill>
                  <a:srgbClr val="008000"/>
                </a:solidFill>
              </a:rPr>
              <a:t>GRec</a:t>
            </a:r>
            <a:r>
              <a:rPr lang="en-US" sz="2400" b="1" dirty="0" smtClean="0">
                <a:solidFill>
                  <a:srgbClr val="008000"/>
                </a:solidFill>
              </a:rPr>
              <a:t>: IAPR Workshop on Graphics Recognition</a:t>
            </a:r>
            <a:endParaRPr 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03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052512" y="5410200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P.K</a:t>
            </a:r>
            <a:r>
              <a:rPr lang="en-US" sz="2400" b="1" dirty="0">
                <a:solidFill>
                  <a:srgbClr val="008000"/>
                </a:solidFill>
              </a:rPr>
              <a:t>. </a:t>
            </a:r>
            <a:r>
              <a:rPr lang="en-US" sz="2400" b="1" dirty="0" err="1" smtClean="0">
                <a:solidFill>
                  <a:srgbClr val="008000"/>
                </a:solidFill>
              </a:rPr>
              <a:t>Mohanty</a:t>
            </a:r>
            <a:r>
              <a:rPr lang="en-US" sz="2400" b="1" dirty="0">
                <a:solidFill>
                  <a:srgbClr val="008000"/>
                </a:solidFill>
              </a:rPr>
              <a:t>: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i="1" dirty="0">
                <a:solidFill>
                  <a:srgbClr val="008000"/>
                </a:solidFill>
              </a:rPr>
              <a:t>Learning from Biometric Distances Performance and Security Related issues in Face </a:t>
            </a:r>
            <a:r>
              <a:rPr lang="en-US" sz="2400" b="1" i="1" dirty="0" smtClean="0">
                <a:solidFill>
                  <a:srgbClr val="008000"/>
                </a:solidFill>
              </a:rPr>
              <a:t>Recognition</a:t>
            </a:r>
            <a:r>
              <a:rPr lang="en-US" sz="2400" b="1" dirty="0" smtClean="0">
                <a:solidFill>
                  <a:srgbClr val="008000"/>
                </a:solidFill>
              </a:rPr>
              <a:t>, </a:t>
            </a:r>
            <a:r>
              <a:rPr lang="en-US" sz="2400" b="1" dirty="0">
                <a:solidFill>
                  <a:srgbClr val="008000"/>
                </a:solidFill>
              </a:rPr>
              <a:t>Ph.D., </a:t>
            </a:r>
            <a:r>
              <a:rPr lang="en-US" sz="2400" b="1" dirty="0" smtClean="0">
                <a:solidFill>
                  <a:srgbClr val="008000"/>
                </a:solidFill>
              </a:rPr>
              <a:t>2007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552" y="1371600"/>
            <a:ext cx="3214059" cy="363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32561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052512" y="5410200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J.H</a:t>
            </a:r>
            <a:r>
              <a:rPr lang="en-US" sz="2400" b="1" dirty="0">
                <a:solidFill>
                  <a:srgbClr val="008000"/>
                </a:solidFill>
              </a:rPr>
              <a:t>. </a:t>
            </a:r>
            <a:r>
              <a:rPr lang="en-US" sz="2400" b="1" dirty="0" smtClean="0">
                <a:solidFill>
                  <a:srgbClr val="008000"/>
                </a:solidFill>
              </a:rPr>
              <a:t>Park: </a:t>
            </a:r>
            <a:r>
              <a:rPr lang="en-US" sz="2400" b="1" i="1" dirty="0">
                <a:solidFill>
                  <a:srgbClr val="008000"/>
                </a:solidFill>
              </a:rPr>
              <a:t>Manifold Learning in Computer Vision</a:t>
            </a:r>
            <a:r>
              <a:rPr lang="en-US" sz="2400" b="1" dirty="0">
                <a:solidFill>
                  <a:srgbClr val="008000"/>
                </a:solidFill>
              </a:rPr>
              <a:t>, Ph.D., </a:t>
            </a:r>
            <a:r>
              <a:rPr lang="en-US" sz="2400" b="1" dirty="0" smtClean="0">
                <a:solidFill>
                  <a:srgbClr val="008000"/>
                </a:solidFill>
              </a:rPr>
              <a:t>2005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043" y="1418955"/>
            <a:ext cx="2958652" cy="368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71022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052512" y="5506112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J</a:t>
            </a:r>
            <a:r>
              <a:rPr lang="en-US" sz="2400" b="1" dirty="0">
                <a:solidFill>
                  <a:srgbClr val="008000"/>
                </a:solidFill>
              </a:rPr>
              <a:t>. </a:t>
            </a:r>
            <a:r>
              <a:rPr lang="en-US" sz="2400" b="1" dirty="0" err="1" smtClean="0">
                <a:solidFill>
                  <a:srgbClr val="008000"/>
                </a:solidFill>
              </a:rPr>
              <a:t>Candamo</a:t>
            </a:r>
            <a:r>
              <a:rPr lang="en-US" sz="2400" b="1" dirty="0" smtClean="0">
                <a:solidFill>
                  <a:srgbClr val="008000"/>
                </a:solidFill>
              </a:rPr>
              <a:t>: </a:t>
            </a:r>
            <a:r>
              <a:rPr lang="en-US" sz="2400" b="1" i="1" dirty="0" smtClean="0">
                <a:solidFill>
                  <a:srgbClr val="008000"/>
                </a:solidFill>
              </a:rPr>
              <a:t>Boundary </a:t>
            </a:r>
            <a:r>
              <a:rPr lang="en-US" sz="2400" b="1" i="1" dirty="0">
                <a:solidFill>
                  <a:srgbClr val="008000"/>
                </a:solidFill>
              </a:rPr>
              <a:t>Profile Representation for Objects and Their Surroundings in Outdoor Videos</a:t>
            </a:r>
            <a:r>
              <a:rPr lang="en-US" sz="2400" b="1" dirty="0">
                <a:solidFill>
                  <a:srgbClr val="008000"/>
                </a:solidFill>
              </a:rPr>
              <a:t>, Ph.D. </a:t>
            </a:r>
            <a:r>
              <a:rPr lang="en-US" sz="2400" b="1" dirty="0" smtClean="0">
                <a:solidFill>
                  <a:srgbClr val="008000"/>
                </a:solidFill>
              </a:rPr>
              <a:t>2009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066" y="1469742"/>
            <a:ext cx="3006606" cy="371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70624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052512" y="5506112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M</a:t>
            </a:r>
            <a:r>
              <a:rPr lang="en-US" sz="2400" b="1" dirty="0">
                <a:solidFill>
                  <a:srgbClr val="008000"/>
                </a:solidFill>
              </a:rPr>
              <a:t>. </a:t>
            </a:r>
            <a:r>
              <a:rPr lang="en-US" sz="2400" b="1" dirty="0" err="1" smtClean="0">
                <a:solidFill>
                  <a:srgbClr val="008000"/>
                </a:solidFill>
              </a:rPr>
              <a:t>Fathollahi</a:t>
            </a:r>
            <a:r>
              <a:rPr lang="en-US" sz="2400" b="1" dirty="0">
                <a:solidFill>
                  <a:srgbClr val="008000"/>
                </a:solidFill>
              </a:rPr>
              <a:t>: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i="1" dirty="0">
                <a:solidFill>
                  <a:srgbClr val="008000"/>
                </a:solidFill>
              </a:rPr>
              <a:t>Estimation of human pose </a:t>
            </a:r>
            <a:r>
              <a:rPr lang="en-US" sz="2400" b="1" i="1" dirty="0" smtClean="0">
                <a:solidFill>
                  <a:srgbClr val="008000"/>
                </a:solidFill>
              </a:rPr>
              <a:t>categories,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>
                <a:solidFill>
                  <a:srgbClr val="008000"/>
                </a:solidFill>
              </a:rPr>
              <a:t>Ph.D. </a:t>
            </a:r>
            <a:r>
              <a:rPr lang="en-US" sz="2400" b="1" dirty="0" smtClean="0">
                <a:solidFill>
                  <a:srgbClr val="008000"/>
                </a:solidFill>
              </a:rPr>
              <a:t>2017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98" y="1346710"/>
            <a:ext cx="3333341" cy="393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62532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052512" y="5658512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8000"/>
                </a:solidFill>
              </a:rPr>
              <a:t>J. Viswanathan, Continuous Identity Assurance, MS, 2016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086" y="1712146"/>
            <a:ext cx="3188565" cy="3524912"/>
          </a:xfrm>
        </p:spPr>
      </p:pic>
    </p:spTree>
    <p:extLst>
      <p:ext uri="{BB962C8B-B14F-4D97-AF65-F5344CB8AC3E}">
        <p14:creationId xmlns:p14="http://schemas.microsoft.com/office/powerpoint/2010/main" val="662005808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052512" y="5658512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T. Gandhi:  </a:t>
            </a:r>
            <a:r>
              <a:rPr lang="en-US" sz="2400" b="1" i="1" dirty="0">
                <a:solidFill>
                  <a:srgbClr val="008000"/>
                </a:solidFill>
              </a:rPr>
              <a:t>Image Sequence Analysis for Object Detection and Segmentation</a:t>
            </a:r>
            <a:r>
              <a:rPr lang="en-US" sz="2400" b="1" dirty="0">
                <a:solidFill>
                  <a:srgbClr val="008000"/>
                </a:solidFill>
              </a:rPr>
              <a:t>, Ph.D., May 2000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29" y="1286850"/>
            <a:ext cx="3234253" cy="427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66874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1047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b="1" dirty="0" smtClean="0">
                <a:solidFill>
                  <a:srgbClr val="008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You made it all possible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052512" y="5658512"/>
            <a:ext cx="8548688" cy="10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945" tIns="39472" rIns="78945" bIns="39472" numCol="1" anchor="ctr" anchorCtr="0" compatLnSpc="1">
            <a:prstTxWarp prst="textNoShape">
              <a:avLst/>
            </a:prstTxWarp>
          </a:bodyPr>
          <a:lstStyle>
            <a:lvl1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2pPr>
            <a:lvl3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3pPr>
            <a:lvl4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4pPr>
            <a:lvl5pPr algn="l" defTabSz="76993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Times New Roman" pitchFamily="18" charset="0"/>
              </a:defRPr>
            </a:lvl5pPr>
            <a:lvl6pPr marL="44710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6pPr>
            <a:lvl7pPr marL="89421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7pPr>
            <a:lvl8pPr marL="1341315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8pPr>
            <a:lvl9pPr marL="1788420" algn="l" defTabSz="771567" rtl="0" fontAlgn="base">
              <a:spcBef>
                <a:spcPct val="0"/>
              </a:spcBef>
              <a:spcAft>
                <a:spcPct val="0"/>
              </a:spcAft>
              <a:defRPr sz="352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L.A. Fletcher: </a:t>
            </a:r>
            <a:r>
              <a:rPr lang="en-US" sz="2400" b="1" i="1" dirty="0" smtClean="0">
                <a:solidFill>
                  <a:srgbClr val="008000"/>
                </a:solidFill>
              </a:rPr>
              <a:t>Automated </a:t>
            </a:r>
            <a:r>
              <a:rPr lang="en-US" sz="2400" b="1" i="1" dirty="0">
                <a:solidFill>
                  <a:srgbClr val="008000"/>
                </a:solidFill>
              </a:rPr>
              <a:t>Text String Separation from Mixed Text/Graphics Images</a:t>
            </a:r>
            <a:r>
              <a:rPr lang="en-US" sz="2400" b="1" dirty="0">
                <a:solidFill>
                  <a:srgbClr val="008000"/>
                </a:solidFill>
              </a:rPr>
              <a:t>, MSEE, 1986</a:t>
            </a:r>
          </a:p>
        </p:txBody>
      </p:sp>
      <p:pic>
        <p:nvPicPr>
          <p:cNvPr id="11" name="Content Placeholder 3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497335"/>
            <a:ext cx="3048000" cy="4016524"/>
          </a:xfrm>
        </p:spPr>
      </p:pic>
    </p:spTree>
    <p:extLst>
      <p:ext uri="{BB962C8B-B14F-4D97-AF65-F5344CB8AC3E}">
        <p14:creationId xmlns:p14="http://schemas.microsoft.com/office/powerpoint/2010/main" val="124235154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0119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sz="2800" b="1" dirty="0" smtClean="0">
                <a:solidFill>
                  <a:srgbClr val="008000"/>
                </a:solidFill>
                <a:latin typeface="+mn-lt"/>
              </a:rPr>
            </a:b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Those Not Pictured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3088" y="1066801"/>
            <a:ext cx="8982075" cy="5881688"/>
          </a:xfrm>
        </p:spPr>
        <p:txBody>
          <a:bodyPr/>
          <a:lstStyle/>
          <a:p>
            <a:r>
              <a:rPr lang="en-US" sz="2200" dirty="0"/>
              <a:t>A. Modi, Pedestrian detection at traffic intersections </a:t>
            </a:r>
            <a:r>
              <a:rPr lang="en-US" sz="2200" dirty="0" smtClean="0"/>
              <a:t>, </a:t>
            </a:r>
            <a:r>
              <a:rPr lang="en-US" sz="2200" dirty="0"/>
              <a:t>MS, </a:t>
            </a:r>
            <a:r>
              <a:rPr lang="en-US" sz="2200" dirty="0" smtClean="0"/>
              <a:t>2017</a:t>
            </a:r>
            <a:endParaRPr lang="en-US" sz="2200" dirty="0"/>
          </a:p>
          <a:p>
            <a:r>
              <a:rPr lang="en-US" sz="2200" dirty="0" smtClean="0"/>
              <a:t>V</a:t>
            </a:r>
            <a:r>
              <a:rPr lang="en-US" sz="2200" dirty="0"/>
              <a:t>. Kamath, S</a:t>
            </a:r>
            <a:r>
              <a:rPr lang="en-US" sz="2200" dirty="0" smtClean="0"/>
              <a:t>urvival </a:t>
            </a:r>
            <a:r>
              <a:rPr lang="en-US" sz="2200" dirty="0"/>
              <a:t>prediction for colon cancer patients, M.S., </a:t>
            </a:r>
            <a:r>
              <a:rPr lang="en-US" sz="2200" dirty="0" smtClean="0"/>
              <a:t>2005</a:t>
            </a:r>
          </a:p>
          <a:p>
            <a:r>
              <a:rPr lang="en-US" sz="2200" dirty="0"/>
              <a:t>V. Mariano, </a:t>
            </a:r>
            <a:r>
              <a:rPr lang="en-US" sz="2200" i="1" dirty="0"/>
              <a:t>Video Object Detection and Matching</a:t>
            </a:r>
            <a:r>
              <a:rPr lang="en-US" sz="2200" dirty="0"/>
              <a:t>, Ph.D., 2003</a:t>
            </a:r>
          </a:p>
          <a:p>
            <a:r>
              <a:rPr lang="en-US" sz="2200" dirty="0" err="1" smtClean="0"/>
              <a:t>P.Tofani</a:t>
            </a:r>
            <a:r>
              <a:rPr lang="en-US" sz="2200" dirty="0"/>
              <a:t>, </a:t>
            </a:r>
            <a:r>
              <a:rPr lang="en-US" sz="2200" i="1" dirty="0"/>
              <a:t>Segmentation of Text from Color Map Images</a:t>
            </a:r>
            <a:r>
              <a:rPr lang="en-US" sz="2200" dirty="0"/>
              <a:t>, </a:t>
            </a:r>
            <a:r>
              <a:rPr lang="en-US" sz="2200" dirty="0" smtClean="0"/>
              <a:t>MS, </a:t>
            </a:r>
            <a:r>
              <a:rPr lang="en-US" sz="2200" dirty="0"/>
              <a:t>1998</a:t>
            </a:r>
          </a:p>
          <a:p>
            <a:r>
              <a:rPr lang="en-US" sz="2200" dirty="0" err="1"/>
              <a:t>S.Devadiga</a:t>
            </a:r>
            <a:r>
              <a:rPr lang="en-US" sz="2200" dirty="0"/>
              <a:t>, </a:t>
            </a:r>
            <a:r>
              <a:rPr lang="en-US" sz="2200" i="1" dirty="0"/>
              <a:t>Detection of Obstacles in Monocular Image Sequences</a:t>
            </a:r>
            <a:r>
              <a:rPr lang="en-US" sz="2200" dirty="0"/>
              <a:t>, Ph.D., </a:t>
            </a:r>
            <a:r>
              <a:rPr lang="en-US" sz="2200" dirty="0" smtClean="0"/>
              <a:t>1997</a:t>
            </a:r>
            <a:endParaRPr lang="en-US" sz="2200" dirty="0"/>
          </a:p>
          <a:p>
            <a:r>
              <a:rPr lang="en-US" sz="2200" dirty="0" err="1"/>
              <a:t>S.Natarajan</a:t>
            </a:r>
            <a:r>
              <a:rPr lang="en-US" sz="2200" dirty="0"/>
              <a:t>, </a:t>
            </a:r>
            <a:r>
              <a:rPr lang="en-US" sz="2200" i="1" dirty="0"/>
              <a:t>A Hierarchical Scheme for Invoice Classification</a:t>
            </a:r>
            <a:r>
              <a:rPr lang="en-US" sz="2200" dirty="0"/>
              <a:t>, MS, </a:t>
            </a:r>
            <a:r>
              <a:rPr lang="en-US" sz="2200" dirty="0" smtClean="0"/>
              <a:t>1997</a:t>
            </a:r>
          </a:p>
          <a:p>
            <a:r>
              <a:rPr lang="en-US" sz="2200" dirty="0" err="1"/>
              <a:t>S.Balasubramanian</a:t>
            </a:r>
            <a:r>
              <a:rPr lang="en-US" sz="2200" dirty="0"/>
              <a:t>, </a:t>
            </a:r>
            <a:r>
              <a:rPr lang="en-US" sz="2200" i="1" dirty="0"/>
              <a:t>Information Extraction From Tabular Drawings</a:t>
            </a:r>
            <a:r>
              <a:rPr lang="en-US" sz="2200" dirty="0"/>
              <a:t>, MSEE, May 1994</a:t>
            </a:r>
          </a:p>
          <a:p>
            <a:r>
              <a:rPr lang="en-US" sz="2200" dirty="0" err="1"/>
              <a:t>C.P.Lai</a:t>
            </a:r>
            <a:r>
              <a:rPr lang="en-US" sz="2200" dirty="0"/>
              <a:t>, </a:t>
            </a:r>
            <a:r>
              <a:rPr lang="en-US" sz="2200" i="1" dirty="0"/>
              <a:t>Knowledge-based Understanding of Engineering Drawings</a:t>
            </a:r>
            <a:r>
              <a:rPr lang="en-US" sz="2200" dirty="0"/>
              <a:t>, Ph.D., June 1993 </a:t>
            </a:r>
          </a:p>
          <a:p>
            <a:r>
              <a:rPr lang="en-US" sz="2200" dirty="0" err="1" smtClean="0"/>
              <a:t>S.U.Kumar</a:t>
            </a:r>
            <a:r>
              <a:rPr lang="en-US" sz="2200" dirty="0"/>
              <a:t>, </a:t>
            </a:r>
            <a:r>
              <a:rPr lang="en-US" sz="2200" i="1" dirty="0"/>
              <a:t>Text Data Extraction from Microfilm Images of Punched Cards</a:t>
            </a:r>
            <a:r>
              <a:rPr lang="en-US" sz="2200" dirty="0"/>
              <a:t>, </a:t>
            </a:r>
            <a:r>
              <a:rPr lang="en-US" sz="2200" dirty="0" smtClean="0"/>
              <a:t>MS, </a:t>
            </a:r>
            <a:r>
              <a:rPr lang="en-US" sz="2200" dirty="0"/>
              <a:t>1992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937030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0119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sz="2800" b="1" dirty="0" smtClean="0">
                <a:solidFill>
                  <a:srgbClr val="008000"/>
                </a:solidFill>
                <a:latin typeface="+mn-lt"/>
              </a:rPr>
            </a:b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Those Not Pictured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3088" y="896319"/>
            <a:ext cx="9332912" cy="6052170"/>
          </a:xfrm>
        </p:spPr>
        <p:txBody>
          <a:bodyPr/>
          <a:lstStyle/>
          <a:p>
            <a:r>
              <a:rPr lang="en-US" sz="2200" dirty="0" err="1"/>
              <a:t>S.C.Chennubhotla</a:t>
            </a:r>
            <a:r>
              <a:rPr lang="en-US" sz="2200" dirty="0"/>
              <a:t>, </a:t>
            </a:r>
            <a:r>
              <a:rPr lang="en-US" sz="2200" i="1" dirty="0"/>
              <a:t>Pose Clustering on Constraints for Object Recognition</a:t>
            </a:r>
            <a:r>
              <a:rPr lang="en-US" sz="2200" dirty="0"/>
              <a:t>, MS, 1991</a:t>
            </a:r>
          </a:p>
          <a:p>
            <a:r>
              <a:rPr lang="en-US" sz="2200" dirty="0" err="1" smtClean="0"/>
              <a:t>R.Raman</a:t>
            </a:r>
            <a:r>
              <a:rPr lang="en-US" sz="2200" dirty="0"/>
              <a:t>, </a:t>
            </a:r>
            <a:r>
              <a:rPr lang="en-US" sz="2200" i="1" dirty="0"/>
              <a:t>Beautification of Hand-drawn Line Drawings</a:t>
            </a:r>
            <a:r>
              <a:rPr lang="en-US" sz="2200" dirty="0"/>
              <a:t>, </a:t>
            </a:r>
            <a:r>
              <a:rPr lang="en-US" sz="2200" dirty="0" smtClean="0"/>
              <a:t>MS, </a:t>
            </a:r>
            <a:r>
              <a:rPr lang="en-US" sz="2200" dirty="0"/>
              <a:t>1990</a:t>
            </a:r>
          </a:p>
          <a:p>
            <a:r>
              <a:rPr lang="en-US" sz="2200" dirty="0" err="1" smtClean="0"/>
              <a:t>M.Amlani</a:t>
            </a:r>
            <a:r>
              <a:rPr lang="en-US" sz="2200" dirty="0"/>
              <a:t>, </a:t>
            </a:r>
            <a:r>
              <a:rPr lang="en-US" sz="2200" i="1" dirty="0"/>
              <a:t>A Query Processor for Map-based Information System</a:t>
            </a:r>
            <a:r>
              <a:rPr lang="en-US" sz="2200" dirty="0"/>
              <a:t>, </a:t>
            </a:r>
            <a:r>
              <a:rPr lang="en-US" sz="2200" dirty="0" smtClean="0"/>
              <a:t>MS, </a:t>
            </a:r>
            <a:r>
              <a:rPr lang="en-US" sz="2200" dirty="0"/>
              <a:t>1989</a:t>
            </a:r>
          </a:p>
          <a:p>
            <a:r>
              <a:rPr lang="en-US" sz="2200" dirty="0" err="1"/>
              <a:t>D.Amamoto</a:t>
            </a:r>
            <a:r>
              <a:rPr lang="en-US" sz="2200" dirty="0"/>
              <a:t>, </a:t>
            </a:r>
            <a:r>
              <a:rPr lang="en-US" sz="2200" i="1" dirty="0"/>
              <a:t>Tissue-type Discrimination </a:t>
            </a:r>
            <a:r>
              <a:rPr lang="en-US" sz="2200" i="1" dirty="0" smtClean="0"/>
              <a:t>in MR Images</a:t>
            </a:r>
            <a:r>
              <a:rPr lang="en-US" sz="2200" dirty="0"/>
              <a:t>, </a:t>
            </a:r>
            <a:r>
              <a:rPr lang="en-US" sz="2200" dirty="0" smtClean="0"/>
              <a:t>MS, </a:t>
            </a:r>
            <a:r>
              <a:rPr lang="en-US" sz="2200" dirty="0"/>
              <a:t>1989</a:t>
            </a:r>
          </a:p>
          <a:p>
            <a:r>
              <a:rPr lang="en-US" sz="2200" dirty="0" err="1" smtClean="0"/>
              <a:t>J.Shah</a:t>
            </a:r>
            <a:r>
              <a:rPr lang="en-US" sz="2200" dirty="0"/>
              <a:t>, </a:t>
            </a:r>
            <a:r>
              <a:rPr lang="en-US" sz="2200" i="1" dirty="0"/>
              <a:t>Vector Representation of Raster-Scanned Images</a:t>
            </a:r>
            <a:r>
              <a:rPr lang="en-US" sz="2200" dirty="0"/>
              <a:t>, </a:t>
            </a:r>
            <a:r>
              <a:rPr lang="en-US" sz="2200" dirty="0" smtClean="0"/>
              <a:t>MS, </a:t>
            </a:r>
            <a:r>
              <a:rPr lang="en-US" sz="2200" dirty="0"/>
              <a:t>1988.</a:t>
            </a:r>
          </a:p>
          <a:p>
            <a:r>
              <a:rPr lang="en-US" sz="2200" dirty="0" err="1"/>
              <a:t>J.R.Gattiker</a:t>
            </a:r>
            <a:r>
              <a:rPr lang="en-US" sz="2200" dirty="0"/>
              <a:t>, </a:t>
            </a:r>
            <a:r>
              <a:rPr lang="en-US" sz="2200" i="1" dirty="0"/>
              <a:t>An Improved Algorithm for Text Segmentation in Mixed Text/Graphics Documents</a:t>
            </a:r>
            <a:r>
              <a:rPr lang="en-US" sz="2200" dirty="0"/>
              <a:t>, </a:t>
            </a:r>
            <a:r>
              <a:rPr lang="en-US" sz="2200" dirty="0" smtClean="0"/>
              <a:t>MS, </a:t>
            </a:r>
            <a:r>
              <a:rPr lang="en-US" sz="2200" dirty="0"/>
              <a:t>1988.</a:t>
            </a:r>
          </a:p>
          <a:p>
            <a:r>
              <a:rPr lang="en-US" sz="2200" dirty="0" err="1"/>
              <a:t>C.C.Shih</a:t>
            </a:r>
            <a:r>
              <a:rPr lang="en-US" sz="2200" dirty="0"/>
              <a:t>, </a:t>
            </a:r>
            <a:r>
              <a:rPr lang="en-US" sz="2200" i="1" dirty="0" smtClean="0"/>
              <a:t>Encoding </a:t>
            </a:r>
            <a:r>
              <a:rPr lang="en-US" sz="2200" i="1" dirty="0"/>
              <a:t>Method for </a:t>
            </a:r>
            <a:r>
              <a:rPr lang="en-US" sz="2200" i="1" dirty="0" smtClean="0"/>
              <a:t>Graphics </a:t>
            </a:r>
            <a:r>
              <a:rPr lang="en-US" sz="2200" i="1" dirty="0"/>
              <a:t>Applications</a:t>
            </a:r>
            <a:r>
              <a:rPr lang="en-US" sz="2200" dirty="0"/>
              <a:t>, </a:t>
            </a:r>
            <a:r>
              <a:rPr lang="en-US" sz="2200" dirty="0" smtClean="0"/>
              <a:t>MS, </a:t>
            </a:r>
            <a:r>
              <a:rPr lang="en-US" sz="2200" dirty="0"/>
              <a:t>1987.</a:t>
            </a:r>
          </a:p>
          <a:p>
            <a:r>
              <a:rPr lang="en-US" sz="2200" dirty="0" err="1" smtClean="0"/>
              <a:t>A.R.Jham</a:t>
            </a:r>
            <a:r>
              <a:rPr lang="en-US" sz="2200" dirty="0"/>
              <a:t>, </a:t>
            </a:r>
            <a:r>
              <a:rPr lang="en-US" sz="2200" i="1" dirty="0"/>
              <a:t>Application of the </a:t>
            </a:r>
            <a:r>
              <a:rPr lang="en-US" sz="2200" i="1" dirty="0" smtClean="0"/>
              <a:t>SVD and </a:t>
            </a:r>
            <a:r>
              <a:rPr lang="en-US" sz="2200" i="1" dirty="0"/>
              <a:t>Wigner-Ville Distribution</a:t>
            </a:r>
            <a:r>
              <a:rPr lang="en-US" sz="2200" dirty="0"/>
              <a:t>, </a:t>
            </a:r>
            <a:r>
              <a:rPr lang="en-US" sz="2200" dirty="0" smtClean="0"/>
              <a:t>MS, </a:t>
            </a:r>
            <a:r>
              <a:rPr lang="en-US" sz="2200" dirty="0"/>
              <a:t>1986</a:t>
            </a:r>
          </a:p>
          <a:p>
            <a:r>
              <a:rPr lang="en-US" sz="2200" dirty="0" err="1"/>
              <a:t>B.S.Satyanarayana</a:t>
            </a:r>
            <a:r>
              <a:rPr lang="en-US" sz="2200" dirty="0"/>
              <a:t>, </a:t>
            </a:r>
            <a:r>
              <a:rPr lang="en-US" sz="2200" i="1" dirty="0"/>
              <a:t>A Frame Grabber System for Color Image </a:t>
            </a:r>
            <a:r>
              <a:rPr lang="en-US" sz="2200" i="1" dirty="0" smtClean="0"/>
              <a:t>Capturing</a:t>
            </a:r>
            <a:r>
              <a:rPr lang="en-US" sz="2200" dirty="0" smtClean="0"/>
              <a:t>, MS, </a:t>
            </a:r>
            <a:r>
              <a:rPr lang="en-US" sz="2200" dirty="0"/>
              <a:t>1986</a:t>
            </a:r>
          </a:p>
          <a:p>
            <a:r>
              <a:rPr lang="en-US" sz="2200" dirty="0" err="1"/>
              <a:t>J.Alemany</a:t>
            </a:r>
            <a:r>
              <a:rPr lang="en-US" sz="2200" dirty="0"/>
              <a:t>, </a:t>
            </a:r>
            <a:r>
              <a:rPr lang="en-US" sz="2200" i="1" dirty="0"/>
              <a:t>An Image Processing System for Interpretation of Paper-based Maps</a:t>
            </a:r>
            <a:r>
              <a:rPr lang="en-US" sz="2200" dirty="0"/>
              <a:t>, </a:t>
            </a:r>
            <a:r>
              <a:rPr lang="en-US" sz="2200" dirty="0" smtClean="0"/>
              <a:t>MS, </a:t>
            </a:r>
            <a:r>
              <a:rPr lang="en-US" sz="2200" dirty="0"/>
              <a:t>1986</a:t>
            </a:r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2163858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7315200"/>
            <a:ext cx="54673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75" y="0"/>
            <a:ext cx="557213" cy="70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E1"/>
              </a:solidFill>
            </a:endParaRPr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7315200"/>
            <a:ext cx="145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757488" y="7315200"/>
            <a:ext cx="4957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67" i="1" dirty="0">
                <a:solidFill>
                  <a:srgbClr val="004200"/>
                </a:solidFill>
                <a:latin typeface="Arial Rounded MT Bold" panose="020F0704030504030204" pitchFamily="34" charset="0"/>
              </a:rPr>
              <a:t>Computer Vision and Pattern Recognition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76200"/>
            <a:ext cx="8548688" cy="820119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Thank You</a:t>
            </a:r>
            <a:br>
              <a:rPr lang="en-US" sz="2800" b="1" dirty="0" smtClean="0">
                <a:solidFill>
                  <a:srgbClr val="008000"/>
                </a:solidFill>
                <a:latin typeface="+mn-lt"/>
              </a:rPr>
            </a:b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Those Not Pictured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1231" y="896319"/>
            <a:ext cx="9314769" cy="5881688"/>
          </a:xfrm>
        </p:spPr>
        <p:txBody>
          <a:bodyPr/>
          <a:lstStyle/>
          <a:p>
            <a:r>
              <a:rPr lang="en-US" sz="2200" dirty="0" err="1" smtClean="0"/>
              <a:t>T.J.Amin</a:t>
            </a:r>
            <a:r>
              <a:rPr lang="en-US" sz="2200" dirty="0"/>
              <a:t>, </a:t>
            </a:r>
            <a:r>
              <a:rPr lang="en-US" sz="2200" i="1" dirty="0"/>
              <a:t>A Computer‑Based System for Cartographic Data Interpretation</a:t>
            </a:r>
            <a:r>
              <a:rPr lang="en-US" sz="2200" dirty="0"/>
              <a:t>, </a:t>
            </a:r>
            <a:r>
              <a:rPr lang="en-US" sz="2200" dirty="0" smtClean="0"/>
              <a:t>MS, </a:t>
            </a:r>
            <a:r>
              <a:rPr lang="en-US" sz="2200" dirty="0"/>
              <a:t>1985</a:t>
            </a:r>
          </a:p>
          <a:p>
            <a:r>
              <a:rPr lang="en-US" sz="2200" dirty="0" err="1"/>
              <a:t>R.L.Tutwiler</a:t>
            </a:r>
            <a:r>
              <a:rPr lang="en-US" sz="2200" dirty="0"/>
              <a:t>, </a:t>
            </a:r>
            <a:r>
              <a:rPr lang="en-US" sz="2200" i="1" dirty="0"/>
              <a:t>Adaptive Restoration of Atmospherically Degraded Images</a:t>
            </a:r>
            <a:r>
              <a:rPr lang="en-US" sz="2200" dirty="0"/>
              <a:t>, </a:t>
            </a:r>
            <a:r>
              <a:rPr lang="en-US" sz="2200" dirty="0" smtClean="0"/>
              <a:t>MS, 1985</a:t>
            </a:r>
          </a:p>
          <a:p>
            <a:r>
              <a:rPr lang="en-US" sz="2200" dirty="0" smtClean="0"/>
              <a:t>H</a:t>
            </a:r>
            <a:r>
              <a:rPr lang="en-US" sz="2200" dirty="0"/>
              <a:t>. Luo, </a:t>
            </a:r>
            <a:r>
              <a:rPr lang="en-US" sz="2200" i="1" dirty="0"/>
              <a:t>Interpretation of Lines in Distributing Frame Drawings</a:t>
            </a:r>
            <a:r>
              <a:rPr lang="en-US" sz="2200" dirty="0"/>
              <a:t>, </a:t>
            </a:r>
            <a:r>
              <a:rPr lang="en-US" sz="2200" dirty="0" smtClean="0"/>
              <a:t>MS, 1998</a:t>
            </a:r>
            <a:endParaRPr lang="en-US" sz="2200" dirty="0"/>
          </a:p>
          <a:p>
            <a:r>
              <a:rPr lang="en-US" sz="2200" dirty="0" err="1"/>
              <a:t>G.Shashikumar</a:t>
            </a:r>
            <a:r>
              <a:rPr lang="en-US" sz="2200" dirty="0"/>
              <a:t>, </a:t>
            </a:r>
            <a:r>
              <a:rPr lang="en-US" sz="2200" i="1" dirty="0"/>
              <a:t>Analysis of Video Images for Automated Indexing</a:t>
            </a:r>
            <a:r>
              <a:rPr lang="en-US" sz="2200" dirty="0"/>
              <a:t>, 1994</a:t>
            </a:r>
          </a:p>
          <a:p>
            <a:r>
              <a:rPr lang="en-US" sz="2200" dirty="0" err="1" smtClean="0"/>
              <a:t>J.Tyson</a:t>
            </a:r>
            <a:r>
              <a:rPr lang="en-US" sz="2200" dirty="0"/>
              <a:t>, </a:t>
            </a:r>
            <a:r>
              <a:rPr lang="en-US" sz="2200" i="1" dirty="0"/>
              <a:t>Classification and Recognition of Invoice Documents</a:t>
            </a:r>
            <a:r>
              <a:rPr lang="en-US" sz="2200" dirty="0"/>
              <a:t>, 1993</a:t>
            </a:r>
          </a:p>
          <a:p>
            <a:r>
              <a:rPr lang="en-US" sz="2200" dirty="0" err="1"/>
              <a:t>S.Siva</a:t>
            </a:r>
            <a:r>
              <a:rPr lang="en-US" sz="2200" dirty="0"/>
              <a:t>, </a:t>
            </a:r>
            <a:r>
              <a:rPr lang="en-US" sz="2200" i="1" dirty="0"/>
              <a:t>Efficient Extraction of Polygonal Shapes from Document Images</a:t>
            </a:r>
            <a:r>
              <a:rPr lang="en-US" sz="2200" dirty="0"/>
              <a:t>, 1991</a:t>
            </a:r>
          </a:p>
          <a:p>
            <a:r>
              <a:rPr lang="en-US" sz="2200" dirty="0"/>
              <a:t>C-</a:t>
            </a:r>
            <a:r>
              <a:rPr lang="en-US" sz="2200" dirty="0" err="1"/>
              <a:t>H.Chen</a:t>
            </a:r>
            <a:r>
              <a:rPr lang="en-US" sz="2200" dirty="0"/>
              <a:t>, </a:t>
            </a:r>
            <a:r>
              <a:rPr lang="en-US" sz="2200" i="1" dirty="0"/>
              <a:t>Recognition and Description of Two-Dimensional Shapes in a Line-Drawing Image</a:t>
            </a:r>
            <a:r>
              <a:rPr lang="en-US" sz="2200" dirty="0"/>
              <a:t>, 1991</a:t>
            </a:r>
          </a:p>
          <a:p>
            <a:r>
              <a:rPr lang="en-US" sz="2200" dirty="0" err="1"/>
              <a:t>E.Yeh</a:t>
            </a:r>
            <a:r>
              <a:rPr lang="en-US" sz="2200" dirty="0"/>
              <a:t>, </a:t>
            </a:r>
            <a:r>
              <a:rPr lang="en-US" sz="2200" i="1" dirty="0"/>
              <a:t>Applications of Digital Image Processing Techniques to the Automated Diagnoses of Human Brain</a:t>
            </a:r>
            <a:r>
              <a:rPr lang="en-US" sz="2200" dirty="0"/>
              <a:t>, </a:t>
            </a:r>
            <a:r>
              <a:rPr lang="en-US" sz="2200" dirty="0" smtClean="0"/>
              <a:t>1991</a:t>
            </a:r>
          </a:p>
          <a:p>
            <a:r>
              <a:rPr lang="en-US" sz="2200" dirty="0"/>
              <a:t>Y-</a:t>
            </a:r>
            <a:r>
              <a:rPr lang="en-US" sz="2200" dirty="0" err="1"/>
              <a:t>M.Chen</a:t>
            </a:r>
            <a:r>
              <a:rPr lang="en-US" sz="2200" dirty="0"/>
              <a:t>, </a:t>
            </a:r>
            <a:r>
              <a:rPr lang="en-US" sz="2200" i="1" dirty="0"/>
              <a:t>A Users' Manual for VAX PHIGS Software</a:t>
            </a:r>
            <a:r>
              <a:rPr lang="en-US" sz="2200" dirty="0"/>
              <a:t>, 1991</a:t>
            </a:r>
          </a:p>
          <a:p>
            <a:r>
              <a:rPr lang="en-US" sz="2200" dirty="0" err="1"/>
              <a:t>Y.Nadarajah</a:t>
            </a:r>
            <a:r>
              <a:rPr lang="en-US" sz="2200" dirty="0"/>
              <a:t>, </a:t>
            </a:r>
            <a:r>
              <a:rPr lang="en-US" sz="2200" i="1" dirty="0"/>
              <a:t>Architectures for Image Processing</a:t>
            </a:r>
            <a:r>
              <a:rPr lang="en-US" sz="2200" dirty="0"/>
              <a:t>, 1988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07947322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ayers">
  <a:themeElements>
    <a:clrScheme name="1_Layers 15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004200"/>
      </a:accent1>
      <a:accent2>
        <a:srgbClr val="FF0000"/>
      </a:accent2>
      <a:accent3>
        <a:srgbClr val="FFFFEE"/>
      </a:accent3>
      <a:accent4>
        <a:srgbClr val="000000"/>
      </a:accent4>
      <a:accent5>
        <a:srgbClr val="AAB0AA"/>
      </a:accent5>
      <a:accent6>
        <a:srgbClr val="E70000"/>
      </a:accent6>
      <a:hlink>
        <a:srgbClr val="990033"/>
      </a:hlink>
      <a:folHlink>
        <a:srgbClr val="006600"/>
      </a:folHlink>
    </a:clrScheme>
    <a:fontScheme name="1_Layer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Layer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yer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yer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yer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yer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11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006600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AAB8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12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004200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AAB0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13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004200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AAB0AA"/>
        </a:accent5>
        <a:accent6>
          <a:srgbClr val="E70000"/>
        </a:accent6>
        <a:hlink>
          <a:srgbClr val="990033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14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004200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AAB0AA"/>
        </a:accent5>
        <a:accent6>
          <a:srgbClr val="E70000"/>
        </a:accent6>
        <a:hlink>
          <a:srgbClr val="990033"/>
        </a:hlink>
        <a:folHlink>
          <a:srgbClr val="DAC70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15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004200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AAB0AA"/>
        </a:accent5>
        <a:accent6>
          <a:srgbClr val="E70000"/>
        </a:accent6>
        <a:hlink>
          <a:srgbClr val="990033"/>
        </a:hlink>
        <a:folHlink>
          <a:srgbClr val="00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Layers">
  <a:themeElements>
    <a:clrScheme name="1_Layers 15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004200"/>
      </a:accent1>
      <a:accent2>
        <a:srgbClr val="FF0000"/>
      </a:accent2>
      <a:accent3>
        <a:srgbClr val="FFFFEE"/>
      </a:accent3>
      <a:accent4>
        <a:srgbClr val="000000"/>
      </a:accent4>
      <a:accent5>
        <a:srgbClr val="AAB0AA"/>
      </a:accent5>
      <a:accent6>
        <a:srgbClr val="E70000"/>
      </a:accent6>
      <a:hlink>
        <a:srgbClr val="990033"/>
      </a:hlink>
      <a:folHlink>
        <a:srgbClr val="006600"/>
      </a:folHlink>
    </a:clrScheme>
    <a:fontScheme name="1_Layer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Layer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yer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yer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yer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yer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11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006600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AAB8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12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004200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AAB0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13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004200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AAB0AA"/>
        </a:accent5>
        <a:accent6>
          <a:srgbClr val="E70000"/>
        </a:accent6>
        <a:hlink>
          <a:srgbClr val="990033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14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004200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AAB0AA"/>
        </a:accent5>
        <a:accent6>
          <a:srgbClr val="E70000"/>
        </a:accent6>
        <a:hlink>
          <a:srgbClr val="990033"/>
        </a:hlink>
        <a:folHlink>
          <a:srgbClr val="DAC70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yers 15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004200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AAB0AA"/>
        </a:accent5>
        <a:accent6>
          <a:srgbClr val="E70000"/>
        </a:accent6>
        <a:hlink>
          <a:srgbClr val="990033"/>
        </a:hlink>
        <a:folHlink>
          <a:srgbClr val="00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27489</TotalTime>
  <Words>3462</Words>
  <Application>Microsoft Office PowerPoint</Application>
  <PresentationFormat>Custom</PresentationFormat>
  <Paragraphs>663</Paragraphs>
  <Slides>102</Slides>
  <Notes>99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9" baseType="lpstr">
      <vt:lpstr>Arial</vt:lpstr>
      <vt:lpstr>Arial Rounded MT Bold</vt:lpstr>
      <vt:lpstr>Times New Roman</vt:lpstr>
      <vt:lpstr>Wingdings</vt:lpstr>
      <vt:lpstr>1_Layers</vt:lpstr>
      <vt:lpstr>2_Layers</vt:lpstr>
      <vt:lpstr>Acrobat Document</vt:lpstr>
      <vt:lpstr>Graphics Recognition A Historical Perspective and Recent Advances</vt:lpstr>
      <vt:lpstr>IAPR/ICDAR Award</vt:lpstr>
      <vt:lpstr>IAPR/ICDAR Award Committee</vt:lpstr>
      <vt:lpstr>IAPR/ICDAR Award</vt:lpstr>
      <vt:lpstr>Thank You Some of those who made it all possible</vt:lpstr>
      <vt:lpstr>Representing them all here is  Sameer Antani, Ph.D.</vt:lpstr>
      <vt:lpstr>IAPR Leaders, Freeman, Fu, Sakai, and Pavlidis at  First Meeting of the IAPR Governing Board, Kyoto, 1978</vt:lpstr>
      <vt:lpstr>What is Graphics Recognition?</vt:lpstr>
      <vt:lpstr>Graphics Recognition: 60 Year History</vt:lpstr>
      <vt:lpstr>Graphics Recognition – Early Days 1955 - 1972</vt:lpstr>
      <vt:lpstr>“Pattern Recognition and Modern Computers” O. G. Selfridge, AFIPS '55 (Western) Proceedings, 1955</vt:lpstr>
      <vt:lpstr>“Pattern Recognition and Modern Computers” O. G. Selfridge, AFIPS '55 (Western) Proceedings, 1955</vt:lpstr>
      <vt:lpstr>“A Computer Oriented Toward Spatial Problems”, 1958 “Pattern Detection and Recognition”, 1959 S. H. Unger, Proceedings of the IRE</vt:lpstr>
      <vt:lpstr>“Apictorial Jigsaw Puzzles…” H. Freeman and L. Garder, IEEE T. on Electronic Computers, 1964</vt:lpstr>
      <vt:lpstr>1968: Pattern Recognition journal begins publication First issue includes the paper “Distance Functions on Digital Pictures” A. Rosenfeld and J. L. Pfaltz, Pattern Recognition, Issue 1, 1968</vt:lpstr>
      <vt:lpstr>“Recognition of Convex Blobs” J. Sklansky, Pattern Recognition, 1970</vt:lpstr>
      <vt:lpstr>Graphics Recognition Growth to Become An Identified Scientific Discipline 1973 - 1994</vt:lpstr>
      <vt:lpstr>Graphics Recognition: 1970s</vt:lpstr>
      <vt:lpstr>Statistical, Syntactic, and Structural Methods in Pattern Recognition</vt:lpstr>
      <vt:lpstr>1973: First International Joint Conference on Pattern Recognition “Contour Detection in Noisy Pictures…” A. Martelli, 1st IJCPR, 1973</vt:lpstr>
      <vt:lpstr>“Computer Processing of Line-Drawing Images” H. Freeman, Computing Surveys, 1974</vt:lpstr>
      <vt:lpstr>IEEE Pattern Recognition and Image Processing PRIP Series Begins in 1977 (Changes to CVPR in 1983) </vt:lpstr>
      <vt:lpstr>“Map Data Processing: Proceedings of NATO Workshop” Edited by H. Freeman and Pieroni, 1979</vt:lpstr>
      <vt:lpstr>IEEE T. PAMI First Paper Published in January 1979</vt:lpstr>
      <vt:lpstr>Early work in Music Recognition “A Critical Survey of Music Image Analysis” D. Blostein and H.S.Baird, Structured Document Image Analysis, Springer ,1992</vt:lpstr>
      <vt:lpstr>“A Width Independent Fast Thinning Algorithm” C. Arcelli and G. Sanniti di Baja, IEEE T. PAMI, 1985</vt:lpstr>
      <vt:lpstr>IAPR S+SSPR Workshops</vt:lpstr>
      <vt:lpstr>1982: With John F. Walkup, Advisor</vt:lpstr>
      <vt:lpstr>Some Results from Map Analysis project (1983-87) O. Morean and R. Kasturi, My First ICPR, Montreal, 1984 R. Kasturi and J. Alemany, IEEE TSE, 1988</vt:lpstr>
      <vt:lpstr>“Development of Auto-Digitizer…” S. Kakumoto, T. Miyatake, S. Shimada, and M. Ejiri, CVPR 1983</vt:lpstr>
      <vt:lpstr>IAPR Workshop on Machine Vision Applications, Tokyo,1990 Organized by Masakazu Ejiri</vt:lpstr>
      <vt:lpstr>“Model based Understanding of Document Images” K. Kise, et al., IAPR MVA Workshop, 1990</vt:lpstr>
      <vt:lpstr>“Automatic Digitizing of the Colour-Layer of Thematic Maps” R. Espelid, et al., IAPR MVA Workshop, 1990</vt:lpstr>
      <vt:lpstr>IAPR TC10 From Map and Line Drawing Processing to Graphics Recognition</vt:lpstr>
      <vt:lpstr>General Purpose Graphics Recognition Project (1986-90) Test Image (1990 PAMI)</vt:lpstr>
      <vt:lpstr>General Purpose Graphics Recognition Project  After Text Separation</vt:lpstr>
      <vt:lpstr>General Purpose Graphics Recognition Project  Dashed Line Detection Algorithm</vt:lpstr>
      <vt:lpstr>General Purpose Graphics Recognition Project  Recognition of Shapes and their Attributes</vt:lpstr>
      <vt:lpstr>Processing Graphics Containing Circular Arc Segments</vt:lpstr>
      <vt:lpstr>Interpretation of 3-D from Orthographic Projections P.M. Devaux, D.B. Lysak, and R. Kasturi., ICPR 1990, IJDAR 1999</vt:lpstr>
      <vt:lpstr>“Engineering Drawing Conversion: Arrow Detection” Antoine, Collin, and Tombre, SSPR 1990</vt:lpstr>
      <vt:lpstr>“Interpretation of Telephone System Manhole Drawings” Arias, Lai, Surya, Kasturi, and Chhabra,  PRL, 1994</vt:lpstr>
      <vt:lpstr>“Automatic Digitization of Large Scale Maps” Andreas Illert, ACSM-ASPRS, Vol. 6, pp. 113-122,1991</vt:lpstr>
      <vt:lpstr>ICDAR Series Began in 1991</vt:lpstr>
      <vt:lpstr>Special Issue of IEEE Computer 1992 L.O’Gorman and R. Kasturi, Editors</vt:lpstr>
      <vt:lpstr>Special Issues of MVA Journal, 1992, 1993 R. Kasturi and L.O’Gorman, Editors</vt:lpstr>
      <vt:lpstr>PowerPoint Presentation</vt:lpstr>
      <vt:lpstr>PowerPoint Presentation</vt:lpstr>
      <vt:lpstr>Graphics Recognition – Recent Progress 1995 - Present</vt:lpstr>
      <vt:lpstr>First International Workshop on Graphics Recognition August 9-11, 1995  Pennsylvania USA</vt:lpstr>
      <vt:lpstr>GRec Contests</vt:lpstr>
      <vt:lpstr>PowerPoint Presentation</vt:lpstr>
      <vt:lpstr>Document Image Analysis Tutorial Text</vt:lpstr>
      <vt:lpstr>Document Analysis Systems Workshops Begin in 1994</vt:lpstr>
      <vt:lpstr>International Journal on  Document Analysis and Recognition</vt:lpstr>
      <vt:lpstr>New Workshop on Camera-Based Document Analysis and Recognition since 2005 </vt:lpstr>
      <vt:lpstr>Text Detection in Video/Images: An Example  J. Zhang and R. Kasturi, CBDAR 2013 and IEEE TIP 2014</vt:lpstr>
      <vt:lpstr>Grec 1995 to 2017</vt:lpstr>
      <vt:lpstr>Graphics Recognition Today</vt:lpstr>
      <vt:lpstr>Historical Documents: An Example From U.S. National Archives</vt:lpstr>
      <vt:lpstr>Historical Documents: One Example</vt:lpstr>
      <vt:lpstr>Text from Microfilm Images of Punched Cards An Example of Historical Document Processing S.Kumar and R. Kasturi, ICPR 1992</vt:lpstr>
      <vt:lpstr>Processing Steps</vt:lpstr>
      <vt:lpstr>One Final Thought: Do we need an Open GR?</vt:lpstr>
      <vt:lpstr>Thank You Research Sponsors</vt:lpstr>
      <vt:lpstr>Thank You Research Collaborators</vt:lpstr>
      <vt:lpstr> 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You made it all possible</vt:lpstr>
      <vt:lpstr>Thank You Those Not Pictured</vt:lpstr>
      <vt:lpstr>Thank You Those Not Pictured</vt:lpstr>
      <vt:lpstr>Thank You Those Not Pictured</vt:lpstr>
      <vt:lpstr>Thank You Those Not Pictured</vt:lpstr>
      <vt:lpstr>Thank You Those Not Pictured</vt:lpstr>
      <vt:lpstr>Thank You</vt:lpstr>
    </vt:vector>
  </TitlesOfParts>
  <Company>USF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r1k</dc:creator>
  <cp:lastModifiedBy>Rangachar Kasturi</cp:lastModifiedBy>
  <cp:revision>354</cp:revision>
  <cp:lastPrinted>2017-11-09T19:26:06Z</cp:lastPrinted>
  <dcterms:created xsi:type="dcterms:W3CDTF">2006-11-06T21:26:49Z</dcterms:created>
  <dcterms:modified xsi:type="dcterms:W3CDTF">2017-11-13T02:53:15Z</dcterms:modified>
</cp:coreProperties>
</file>