
<file path=[Content_Types].xml><?xml version="1.0" encoding="utf-8"?>
<Types xmlns="http://schemas.openxmlformats.org/package/2006/content-types">
  <Default Extension="xml" ContentType="application/xml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png" ContentType="image/png"/>
  <Default Extension="wmf" ContentType="image/x-w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4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7"/>
  </p:notesMasterIdLst>
  <p:sldIdLst>
    <p:sldId id="700" r:id="rId2"/>
    <p:sldId id="701" r:id="rId3"/>
    <p:sldId id="702" r:id="rId4"/>
    <p:sldId id="703" r:id="rId5"/>
    <p:sldId id="704" r:id="rId6"/>
    <p:sldId id="705" r:id="rId7"/>
    <p:sldId id="404" r:id="rId8"/>
    <p:sldId id="463" r:id="rId9"/>
    <p:sldId id="464" r:id="rId10"/>
    <p:sldId id="694" r:id="rId11"/>
    <p:sldId id="695" r:id="rId12"/>
    <p:sldId id="696" r:id="rId13"/>
    <p:sldId id="692" r:id="rId14"/>
    <p:sldId id="693" r:id="rId15"/>
    <p:sldId id="644" r:id="rId16"/>
    <p:sldId id="646" r:id="rId17"/>
    <p:sldId id="647" r:id="rId18"/>
    <p:sldId id="648" r:id="rId19"/>
    <p:sldId id="649" r:id="rId20"/>
    <p:sldId id="650" r:id="rId21"/>
    <p:sldId id="651" r:id="rId22"/>
    <p:sldId id="652" r:id="rId23"/>
    <p:sldId id="653" r:id="rId24"/>
    <p:sldId id="654" r:id="rId25"/>
    <p:sldId id="655" r:id="rId26"/>
    <p:sldId id="656" r:id="rId27"/>
    <p:sldId id="657" r:id="rId28"/>
    <p:sldId id="697" r:id="rId29"/>
    <p:sldId id="659" r:id="rId30"/>
    <p:sldId id="660" r:id="rId31"/>
    <p:sldId id="661" r:id="rId32"/>
    <p:sldId id="662" r:id="rId33"/>
    <p:sldId id="698" r:id="rId34"/>
    <p:sldId id="664" r:id="rId35"/>
    <p:sldId id="665" r:id="rId36"/>
    <p:sldId id="666" r:id="rId37"/>
    <p:sldId id="667" r:id="rId38"/>
    <p:sldId id="668" r:id="rId39"/>
    <p:sldId id="708" r:id="rId40"/>
    <p:sldId id="670" r:id="rId41"/>
    <p:sldId id="671" r:id="rId42"/>
    <p:sldId id="672" r:id="rId43"/>
    <p:sldId id="699" r:id="rId44"/>
    <p:sldId id="675" r:id="rId45"/>
    <p:sldId id="676" r:id="rId46"/>
    <p:sldId id="723" r:id="rId47"/>
    <p:sldId id="678" r:id="rId48"/>
    <p:sldId id="679" r:id="rId49"/>
    <p:sldId id="681" r:id="rId50"/>
    <p:sldId id="680" r:id="rId51"/>
    <p:sldId id="682" r:id="rId52"/>
    <p:sldId id="724" r:id="rId53"/>
    <p:sldId id="716" r:id="rId54"/>
    <p:sldId id="717" r:id="rId55"/>
    <p:sldId id="718" r:id="rId56"/>
    <p:sldId id="725" r:id="rId57"/>
    <p:sldId id="706" r:id="rId58"/>
    <p:sldId id="710" r:id="rId59"/>
    <p:sldId id="719" r:id="rId60"/>
    <p:sldId id="711" r:id="rId61"/>
    <p:sldId id="712" r:id="rId62"/>
    <p:sldId id="720" r:id="rId63"/>
    <p:sldId id="726" r:id="rId64"/>
    <p:sldId id="721" r:id="rId65"/>
    <p:sldId id="722" r:id="rId66"/>
  </p:sldIdLst>
  <p:sldSz cx="9144000" cy="6858000" type="screen4x3"/>
  <p:notesSz cx="7104063" cy="10234613"/>
  <p:defaultTextStyle>
    <a:defPPr>
      <a:defRPr lang="zh-CN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charset="-122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charset="-122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charset="-122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charset="-122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宋体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宋体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宋体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宋体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F0410"/>
    <a:srgbClr val="4F1A0A"/>
    <a:srgbClr val="402303"/>
    <a:srgbClr val="360606"/>
    <a:srgbClr val="5B9BD5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无样式，无网格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F5AB1C69-6EDB-4FF4-983F-18BD219EF322}" styleName="中度样式 2 - 强调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16DA210-FB5B-4158-B5E0-FEB733F419BA}" styleName="浅色样式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B4B98B0-60AC-42C2-AFA5-B58CD77FA1E5}" styleName="浅色样式 1 - 强调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浅色样式 2 - 强调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171" autoAdjust="0"/>
    <p:restoredTop sz="81567" autoAdjust="0"/>
  </p:normalViewPr>
  <p:slideViewPr>
    <p:cSldViewPr snapToGrid="0">
      <p:cViewPr>
        <p:scale>
          <a:sx n="85" d="100"/>
          <a:sy n="85" d="100"/>
        </p:scale>
        <p:origin x="2544" y="28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notesMaster" Target="notesMasters/notesMaster1.xml"/><Relationship Id="rId68" Type="http://schemas.openxmlformats.org/officeDocument/2006/relationships/presProps" Target="presProps.xml"/><Relationship Id="rId69" Type="http://schemas.openxmlformats.org/officeDocument/2006/relationships/viewProps" Target="viewProp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70" Type="http://schemas.openxmlformats.org/officeDocument/2006/relationships/theme" Target="theme/theme1.xml"/><Relationship Id="rId71" Type="http://schemas.openxmlformats.org/officeDocument/2006/relationships/tableStyles" Target="tableStyles.xml"/><Relationship Id="rId72" Type="http://schemas.microsoft.com/office/2016/11/relationships/changesInfo" Target="changesInfos/changesInfo1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杨明锟" userId="dc6d571dccd8060c" providerId="LiveId" clId="{D6185E01-B1D6-4347-9DAF-38309CCAD519}"/>
    <pc:docChg chg="undo custSel modSld">
      <pc:chgData name="杨明锟" userId="dc6d571dccd8060c" providerId="LiveId" clId="{D6185E01-B1D6-4347-9DAF-38309CCAD519}" dt="2017-11-10T06:14:31.031" v="40" actId="1036"/>
      <pc:docMkLst>
        <pc:docMk/>
      </pc:docMkLst>
      <pc:sldChg chg="modSp">
        <pc:chgData name="杨明锟" userId="dc6d571dccd8060c" providerId="LiveId" clId="{D6185E01-B1D6-4347-9DAF-38309CCAD519}" dt="2017-11-10T06:14:31.031" v="40" actId="1036"/>
        <pc:sldMkLst>
          <pc:docMk/>
          <pc:sldMk cId="0" sldId="647"/>
        </pc:sldMkLst>
        <pc:graphicFrameChg chg="mod modGraphic">
          <ac:chgData name="杨明锟" userId="dc6d571dccd8060c" providerId="LiveId" clId="{D6185E01-B1D6-4347-9DAF-38309CCAD519}" dt="2017-11-10T06:14:31.031" v="40" actId="1036"/>
          <ac:graphicFrameMkLst>
            <pc:docMk/>
            <pc:sldMk cId="0" sldId="647"/>
            <ac:graphicFrameMk id="5" creationId="{00000000-0000-0000-0000-000000000000}"/>
          </ac:graphicFrameMkLst>
        </pc:graphicFrameChg>
        <pc:picChg chg="mod">
          <ac:chgData name="杨明锟" userId="dc6d571dccd8060c" providerId="LiveId" clId="{D6185E01-B1D6-4347-9DAF-38309CCAD519}" dt="2017-11-10T06:14:23.223" v="29" actId="1036"/>
          <ac:picMkLst>
            <pc:docMk/>
            <pc:sldMk cId="0" sldId="647"/>
            <ac:picMk id="47106" creationId="{00000000-0000-0000-0000-000000000000}"/>
          </ac:picMkLst>
        </pc:picChg>
      </pc:sldChg>
    </pc:docChg>
  </pc:docChgLst>
</pc:chgInfo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2.wmf"/><Relationship Id="rId2" Type="http://schemas.openxmlformats.org/officeDocument/2006/relationships/image" Target="../media/image63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0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74.wmf"/><Relationship Id="rId2" Type="http://schemas.openxmlformats.org/officeDocument/2006/relationships/image" Target="../media/image75.wmf"/><Relationship Id="rId3" Type="http://schemas.openxmlformats.org/officeDocument/2006/relationships/image" Target="../media/image76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89288" cy="5746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168775" y="0"/>
            <a:ext cx="3187700" cy="5746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fld id="{D618AAFB-0671-484F-B0B8-82F8367538D3}" type="datetimeFigureOut">
              <a:rPr lang="zh-CN" altLang="en-US"/>
              <a:pPr>
                <a:defRPr/>
              </a:pPr>
              <a:t>2017/11/15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242888" y="1431925"/>
            <a:ext cx="6872287" cy="38655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CN" altLang="en-US" noProof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36600" y="5511800"/>
            <a:ext cx="5886450" cy="45116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noProof="0"/>
              <a:t>单击此处编辑母版文本样式</a:t>
            </a:r>
          </a:p>
          <a:p>
            <a:pPr lvl="1"/>
            <a:r>
              <a:rPr lang="zh-CN" altLang="en-US" noProof="0"/>
              <a:t>第二级</a:t>
            </a:r>
          </a:p>
          <a:p>
            <a:pPr lvl="2"/>
            <a:r>
              <a:rPr lang="zh-CN" altLang="en-US" noProof="0"/>
              <a:t>第三级</a:t>
            </a:r>
          </a:p>
          <a:p>
            <a:pPr lvl="3"/>
            <a:r>
              <a:rPr lang="zh-CN" altLang="en-US" noProof="0"/>
              <a:t>第四级</a:t>
            </a:r>
          </a:p>
          <a:p>
            <a:pPr lvl="4"/>
            <a:r>
              <a:rPr lang="zh-CN" altLang="en-US" noProof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10879138"/>
            <a:ext cx="3189288" cy="5746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168775" y="10879138"/>
            <a:ext cx="3187700" cy="5746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fld id="{F2FBD552-D848-4214-B1DD-A34375FC4E2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1534100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5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5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5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5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5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5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5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5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5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1.xml"/></Relationships>
</file>

<file path=ppt/notesSlides/_rels/notesSlide6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2.xml"/></Relationships>
</file>

<file path=ppt/notesSlides/_rels/notesSlide6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3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幻灯片图像占位符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01725" y="1431925"/>
            <a:ext cx="5154613" cy="3865563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2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zh-CN" dirty="0"/>
          </a:p>
        </p:txBody>
      </p:sp>
      <p:sp>
        <p:nvSpPr>
          <p:cNvPr id="15363" name="灯片编号占位符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37D1F10-B5C9-47A0-A81E-06F1D97ADA16}" type="slidenum">
              <a:rPr lang="zh-CN" alt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7396592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幻灯片图像占位符 1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927100" y="1603375"/>
            <a:ext cx="5767388" cy="432593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794" name="文本占位符 2"/>
          <p:cNvSpPr>
            <a:spLocks noGrp="1"/>
          </p:cNvSpPr>
          <p:nvPr>
            <p:ph type="body" idx="3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96977360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幻灯片图像占位符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927100" y="1603375"/>
            <a:ext cx="5767388" cy="432593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2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35843" name="灯片编号占位符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43EA258-BC54-4AA6-91B1-51E645FFB0D9}" type="slidenum">
              <a:rPr lang="zh-CN" alt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7985457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幻灯片图像占位符 1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927100" y="1603375"/>
            <a:ext cx="5767388" cy="432593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7890" name="文本占位符 2"/>
          <p:cNvSpPr>
            <a:spLocks noGrp="1"/>
          </p:cNvSpPr>
          <p:nvPr>
            <p:ph type="body" idx="3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52445257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幻灯片图像占位符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01725" y="1431925"/>
            <a:ext cx="5154613" cy="3865563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938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zh-CN" dirty="0"/>
          </a:p>
        </p:txBody>
      </p:sp>
      <p:sp>
        <p:nvSpPr>
          <p:cNvPr id="39939" name="灯片编号占位符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08960AC-DDF0-4580-9B1E-D56B494B4471}" type="slidenum">
              <a:rPr lang="zh-CN" alt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9456973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幻灯片图像占位符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01725" y="1431925"/>
            <a:ext cx="5154613" cy="3865563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986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zh-CN" dirty="0"/>
          </a:p>
        </p:txBody>
      </p:sp>
      <p:sp>
        <p:nvSpPr>
          <p:cNvPr id="41987" name="灯片编号占位符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310FF4F-8216-4798-B240-EC68EBA96D0B}" type="slidenum">
              <a:rPr lang="zh-CN" alt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14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51382328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幻灯片图像占位符 1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1101725" y="1431925"/>
            <a:ext cx="5154613" cy="3865563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4034" name="文本占位符 2"/>
          <p:cNvSpPr>
            <a:spLocks noGrp="1"/>
          </p:cNvSpPr>
          <p:nvPr>
            <p:ph type="body" idx="3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79615598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幻灯片图像占位符 1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1101725" y="1431925"/>
            <a:ext cx="5154613" cy="3865563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6082" name="文本占位符 2"/>
          <p:cNvSpPr>
            <a:spLocks noGrp="1"/>
          </p:cNvSpPr>
          <p:nvPr>
            <p:ph type="body" idx="3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2306905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幻灯片图像占位符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01725" y="1431925"/>
            <a:ext cx="5154613" cy="3865563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8130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48131" name="灯片编号占位符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7F976F3-4628-48AB-9005-6855C6CE5D1B}" type="slidenum">
              <a:rPr lang="zh-CN" alt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17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17450050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幻灯片图像占位符 1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1101725" y="1431925"/>
            <a:ext cx="5154613" cy="3865563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0178" name="文本占位符 2"/>
          <p:cNvSpPr>
            <a:spLocks noGrp="1"/>
          </p:cNvSpPr>
          <p:nvPr>
            <p:ph type="body" idx="3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6028750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幻灯片图像占位符 1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1101725" y="1431925"/>
            <a:ext cx="5154613" cy="3865563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2226" name="文本占位符 2"/>
          <p:cNvSpPr>
            <a:spLocks noGrp="1"/>
          </p:cNvSpPr>
          <p:nvPr>
            <p:ph type="body" idx="3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0075863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幻灯片图像占位符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01725" y="1431925"/>
            <a:ext cx="5154613" cy="3865563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0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17411" name="灯片编号占位符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965F7E6-3186-4E71-989D-6F112F3DD45A}" type="slidenum">
              <a:rPr lang="zh-CN" alt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746423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幻灯片图像占位符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01725" y="1431925"/>
            <a:ext cx="5154613" cy="3865563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274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54275" name="灯片编号占位符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A1ACA49-C97D-471D-8D3A-2DF70F759AA7}" type="slidenum">
              <a:rPr lang="zh-CN" alt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590013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幻灯片图像占位符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01725" y="1431925"/>
            <a:ext cx="5154613" cy="3865563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6322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56323" name="灯片编号占位符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3AA85F4-EF19-41CB-A905-60E223B90079}" type="slidenum">
              <a:rPr lang="zh-CN" alt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21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49845401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幻灯片图像占位符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01725" y="1431925"/>
            <a:ext cx="5154613" cy="3865563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8370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zh-CN" dirty="0"/>
          </a:p>
          <a:p>
            <a:pPr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58371" name="灯片编号占位符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E55DB6D-9275-4ACC-ABA9-0180B4695893}" type="slidenum">
              <a:rPr lang="zh-CN" alt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22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97581770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幻灯片图像占位符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01725" y="1431925"/>
            <a:ext cx="5154613" cy="3865563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0418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60419" name="灯片编号占位符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A676A0A-5066-46B7-9A61-546A77C20F6A}" type="slidenum">
              <a:rPr lang="zh-CN" alt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23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3548856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幻灯片图像占位符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01725" y="1431925"/>
            <a:ext cx="5154613" cy="3865563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2466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zh-CN" dirty="0"/>
          </a:p>
        </p:txBody>
      </p:sp>
      <p:sp>
        <p:nvSpPr>
          <p:cNvPr id="62467" name="幻灯片编号占位符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0685A01-21BD-4385-90AA-9982A6D7670F}" type="slidenum">
              <a:rPr lang="zh-CN" alt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24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400095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幻灯片图像占位符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01725" y="1431925"/>
            <a:ext cx="5154613" cy="3865563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514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zh-CN" dirty="0"/>
          </a:p>
        </p:txBody>
      </p:sp>
      <p:sp>
        <p:nvSpPr>
          <p:cNvPr id="64515" name="幻灯片编号占位符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C6094CC-8BC1-4069-A577-4540B5B463B1}" type="slidenum">
              <a:rPr lang="zh-CN" alt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25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78967611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幻灯片图像占位符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01725" y="1431925"/>
            <a:ext cx="5154613" cy="3865563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6562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kumimoji="1" lang="zh-CN" altLang="en-US" dirty="0"/>
          </a:p>
        </p:txBody>
      </p:sp>
      <p:sp>
        <p:nvSpPr>
          <p:cNvPr id="66563" name="幻灯片编号占位符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BCB5AD1-E246-4DBC-83A8-2B54AAC9A80D}" type="slidenum">
              <a:rPr lang="zh-CN" alt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26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63755995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幻灯片图像占位符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01725" y="1431925"/>
            <a:ext cx="5154613" cy="3865563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8610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zh-CN" dirty="0"/>
          </a:p>
        </p:txBody>
      </p:sp>
      <p:sp>
        <p:nvSpPr>
          <p:cNvPr id="68611" name="幻灯片编号占位符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3D4AEB8-D902-4003-9F66-5B4C2A329C40}" type="slidenum">
              <a:rPr lang="zh-CN" alt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27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67431603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01725" y="1431925"/>
            <a:ext cx="5154613" cy="3865563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0658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75128956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01725" y="1431925"/>
            <a:ext cx="5154613" cy="3865563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2706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5129204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幻灯片图像占位符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01725" y="1431925"/>
            <a:ext cx="5154613" cy="3865563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19459" name="灯片编号占位符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B4D3FFE-CFB3-4FFA-90DA-830B4FD75EEE}" type="slidenum">
              <a:rPr lang="zh-CN" alt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1391868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幻灯片图像占位符 1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1101725" y="1431925"/>
            <a:ext cx="5154613" cy="3865563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4754" name="文本占位符 2"/>
          <p:cNvSpPr>
            <a:spLocks noGrp="1"/>
          </p:cNvSpPr>
          <p:nvPr>
            <p:ph type="body" idx="3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65382054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幻灯片图像占位符 1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1101725" y="1431925"/>
            <a:ext cx="5154613" cy="3865563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6802" name="文本占位符 2"/>
          <p:cNvSpPr>
            <a:spLocks noGrp="1"/>
          </p:cNvSpPr>
          <p:nvPr>
            <p:ph type="body" idx="3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just" eaLnBrk="1" hangingPunct="1">
              <a:spcBef>
                <a:spcPct val="0"/>
              </a:spcBef>
            </a:pPr>
            <a:endParaRPr lang="zh-CN" altLang="en-US" dirty="0"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8814534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幻灯片图像占位符 1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1101725" y="1431925"/>
            <a:ext cx="5154613" cy="3865563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8850" name="文本占位符 2"/>
          <p:cNvSpPr>
            <a:spLocks noGrp="1"/>
          </p:cNvSpPr>
          <p:nvPr>
            <p:ph type="body" idx="3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84256382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01725" y="1431925"/>
            <a:ext cx="5154613" cy="3865563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0898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40453552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幻灯片图像占位符 1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1101725" y="1431925"/>
            <a:ext cx="5154613" cy="3865563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2946" name="文本占位符 2"/>
          <p:cNvSpPr>
            <a:spLocks noGrp="1"/>
          </p:cNvSpPr>
          <p:nvPr>
            <p:ph type="body" idx="3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88825362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幻灯片图像占位符 1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1101725" y="1431925"/>
            <a:ext cx="5154613" cy="3865563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4994" name="文本占位符 2"/>
          <p:cNvSpPr>
            <a:spLocks noGrp="1"/>
          </p:cNvSpPr>
          <p:nvPr>
            <p:ph type="body" idx="3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71981146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幻灯片图像占位符 1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1101725" y="1431925"/>
            <a:ext cx="5154613" cy="3865563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7042" name="文本占位符 2"/>
          <p:cNvSpPr>
            <a:spLocks noGrp="1"/>
          </p:cNvSpPr>
          <p:nvPr>
            <p:ph type="body" idx="3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88887047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幻灯片图像占位符 1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1101725" y="1431925"/>
            <a:ext cx="5154613" cy="3865563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9090" name="文本占位符 2"/>
          <p:cNvSpPr>
            <a:spLocks noGrp="1"/>
          </p:cNvSpPr>
          <p:nvPr>
            <p:ph type="body" idx="3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14280337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幻灯片图像占位符 1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1101725" y="1431925"/>
            <a:ext cx="5154613" cy="3865563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1138" name="文本占位符 2"/>
          <p:cNvSpPr>
            <a:spLocks noGrp="1"/>
          </p:cNvSpPr>
          <p:nvPr>
            <p:ph type="body" idx="3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79549620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幻灯片图像占位符 1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1101725" y="1431925"/>
            <a:ext cx="5154613" cy="3865563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3186" name="文本占位符 2"/>
          <p:cNvSpPr>
            <a:spLocks noGrp="1"/>
          </p:cNvSpPr>
          <p:nvPr>
            <p:ph type="body" idx="3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zh-CN" dirty="0"/>
          </a:p>
          <a:p>
            <a:pPr eaLnBrk="1" hangingPunct="1">
              <a:spcBef>
                <a:spcPct val="0"/>
              </a:spcBef>
            </a:pP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8190484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幻灯片图像占位符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01725" y="1431925"/>
            <a:ext cx="5154613" cy="3865563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6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21507" name="灯片编号占位符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F921019-0473-498C-8CFA-C33C399866C5}" type="slidenum">
              <a:rPr lang="zh-CN" alt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81145134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幻灯片图像占位符 1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1101725" y="1431925"/>
            <a:ext cx="5154613" cy="3865563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5234" name="文本占位符 2"/>
          <p:cNvSpPr>
            <a:spLocks noGrp="1"/>
          </p:cNvSpPr>
          <p:nvPr>
            <p:ph type="body" idx="3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61236252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1" name="幻灯片图像占位符 1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1101725" y="1431925"/>
            <a:ext cx="5154613" cy="3865563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7282" name="文本占位符 2"/>
          <p:cNvSpPr>
            <a:spLocks noGrp="1"/>
          </p:cNvSpPr>
          <p:nvPr>
            <p:ph type="body" idx="3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23533805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29" name="幻灯片图像占位符 1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1101725" y="1431925"/>
            <a:ext cx="5154613" cy="3865563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9330" name="文本占位符 2"/>
          <p:cNvSpPr>
            <a:spLocks noGrp="1"/>
          </p:cNvSpPr>
          <p:nvPr>
            <p:ph type="body" idx="3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454841610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01725" y="1431925"/>
            <a:ext cx="5154613" cy="3865563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0291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628639597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01725" y="1431925"/>
            <a:ext cx="5154613" cy="3865563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1315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719142117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5" name="幻灯片图像占位符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01725" y="1431925"/>
            <a:ext cx="5154613" cy="3865563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3426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101379" name="灯片编号占位符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1B47447-AFB3-446B-8EDE-B1298C3048A6}" type="slidenum">
              <a:rPr lang="zh-CN" alt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3595103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3" name="幻灯片图像占位符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01725" y="1431925"/>
            <a:ext cx="5154613" cy="3865563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5474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5E98588-90FD-4037-8253-2C56D499FE71}" type="slidenum">
              <a:rPr lang="zh-CN" altLang="en-US" smtClean="0"/>
              <a:pPr>
                <a:defRPr/>
              </a:pPr>
              <a:t>46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5080272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1" name="幻灯片图像占位符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01725" y="1431925"/>
            <a:ext cx="5154613" cy="3865563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7522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kumimoji="1" lang="zh-CN" altLang="en-US" dirty="0"/>
          </a:p>
        </p:txBody>
      </p:sp>
      <p:sp>
        <p:nvSpPr>
          <p:cNvPr id="106499" name="灯片编号占位符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4D4BD18-3D3C-438F-A368-ACC6872AB7F0}" type="slidenum">
              <a:rPr lang="zh-CN" alt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27224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69" name="幻灯片图像占位符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01725" y="1431925"/>
            <a:ext cx="5154613" cy="3865563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9570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zh-CN" dirty="0"/>
          </a:p>
        </p:txBody>
      </p:sp>
      <p:sp>
        <p:nvSpPr>
          <p:cNvPr id="108547" name="灯片编号占位符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05BF4E5-F334-495A-8498-4EAB53673A2D}" type="slidenum">
              <a:rPr lang="zh-CN" alt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2053340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7" name="幻灯片图像占位符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01725" y="1431925"/>
            <a:ext cx="5154613" cy="3865563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1618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zh-CN" dirty="0"/>
          </a:p>
        </p:txBody>
      </p:sp>
      <p:sp>
        <p:nvSpPr>
          <p:cNvPr id="112643" name="幻灯片编号占位符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B663B14-4DF1-44A3-99BC-AEF66B519554}" type="slidenum">
              <a:rPr lang="zh-CN" alt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283073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幻灯片图像占位符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01725" y="1431925"/>
            <a:ext cx="5154613" cy="3865563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554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zh-CN" dirty="0"/>
          </a:p>
        </p:txBody>
      </p:sp>
      <p:sp>
        <p:nvSpPr>
          <p:cNvPr id="23555" name="灯片编号占位符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0F6D206-8D0B-4A5F-A5D9-8B21B327DF2B}" type="slidenum">
              <a:rPr lang="zh-CN" alt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87041475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5" name="幻灯片图像占位符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01725" y="1431925"/>
            <a:ext cx="5154613" cy="3865563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3666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kumimoji="1" lang="zh-CN" altLang="en-US" dirty="0"/>
          </a:p>
        </p:txBody>
      </p:sp>
      <p:sp>
        <p:nvSpPr>
          <p:cNvPr id="110595" name="灯片编号占位符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F742A6D-82EE-4B89-A568-1A7BB6F0D075}" type="slidenum">
              <a:rPr lang="zh-CN" alt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5746503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3" name="幻灯片图像占位符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01725" y="1431925"/>
            <a:ext cx="5154613" cy="3865563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5714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zh-CN" dirty="0"/>
          </a:p>
        </p:txBody>
      </p:sp>
      <p:sp>
        <p:nvSpPr>
          <p:cNvPr id="114691" name="幻灯片编号占位符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EA5F00F-24B5-4DBB-A262-4FC627F0C8CC}" type="slidenum">
              <a:rPr lang="zh-CN" alt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81324206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01725" y="1431925"/>
            <a:ext cx="5154613" cy="3865563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2339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2000912484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5" name="幻灯片图像占位符 1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1101725" y="1431925"/>
            <a:ext cx="5154613" cy="3865563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8786" name="文本占位符 2"/>
          <p:cNvSpPr>
            <a:spLocks noGrp="1"/>
          </p:cNvSpPr>
          <p:nvPr>
            <p:ph type="body" idx="3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zh-CN" dirty="0"/>
              <a:t>  </a:t>
            </a:r>
          </a:p>
        </p:txBody>
      </p:sp>
    </p:spTree>
    <p:extLst>
      <p:ext uri="{BB962C8B-B14F-4D97-AF65-F5344CB8AC3E}">
        <p14:creationId xmlns:p14="http://schemas.microsoft.com/office/powerpoint/2010/main" val="1889690215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3" name="幻灯片图像占位符 1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1101725" y="1431925"/>
            <a:ext cx="5154613" cy="3865563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0834" name="文本占位符 2"/>
          <p:cNvSpPr>
            <a:spLocks noGrp="1"/>
          </p:cNvSpPr>
          <p:nvPr>
            <p:ph type="body" idx="3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zh-CN" dirty="0">
              <a:latin typeface="宋体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887788022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1" name="幻灯片图像占位符 1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1101725" y="1431925"/>
            <a:ext cx="5154613" cy="3865563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2882" name="文本占位符 2"/>
          <p:cNvSpPr>
            <a:spLocks noGrp="1"/>
          </p:cNvSpPr>
          <p:nvPr>
            <p:ph type="body" idx="3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36906398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01725" y="1431925"/>
            <a:ext cx="5154613" cy="3865563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63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618937694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3" name="幻灯片图像占位符 1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1101725" y="1431925"/>
            <a:ext cx="5154613" cy="3865563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5954" name="文本占位符 2"/>
          <p:cNvSpPr>
            <a:spLocks noGrp="1"/>
          </p:cNvSpPr>
          <p:nvPr>
            <p:ph type="body" idx="3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868015568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1" name="幻灯片图像占位符 1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1101725" y="1431925"/>
            <a:ext cx="5154613" cy="3865563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8002" name="文本占位符 2"/>
          <p:cNvSpPr>
            <a:spLocks noGrp="1"/>
          </p:cNvSpPr>
          <p:nvPr>
            <p:ph type="body" idx="3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881237305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49" name="幻灯片图像占位符 1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1101725" y="1431925"/>
            <a:ext cx="5154613" cy="3865563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0050" name="文本占位符 2"/>
          <p:cNvSpPr>
            <a:spLocks noGrp="1"/>
          </p:cNvSpPr>
          <p:nvPr>
            <p:ph type="body" idx="3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9081554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幻灯片图像占位符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01725" y="1431925"/>
            <a:ext cx="5154613" cy="3865563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602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25603" name="灯片编号占位符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015C6CE-320E-4329-8079-39263A8D99F3}" type="slidenum">
              <a:rPr lang="zh-CN" alt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837494764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01725" y="1431925"/>
            <a:ext cx="5154613" cy="38655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lnSpc>
                <a:spcPct val="150000"/>
              </a:lnSpc>
              <a:buClr>
                <a:srgbClr val="C00000"/>
              </a:buClr>
              <a:buFont typeface="Wingdings" pitchFamily="2" charset="2"/>
              <a:buNone/>
            </a:pPr>
            <a:endParaRPr lang="en-US" altLang="zh-CN" sz="1200" dirty="0" smtClean="0">
              <a:latin typeface="Times New Roman" pitchFamily="18" charset="0"/>
              <a:cs typeface="Times New Roman" pitchFamily="18" charset="0"/>
              <a:sym typeface="+mn-ea"/>
            </a:endParaRPr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2FBD552-D848-4214-B1DD-A34375FC4E25}" type="slidenum">
              <a:rPr lang="zh-CN" altLang="en-US" smtClean="0"/>
              <a:pPr>
                <a:defRPr/>
              </a:pPr>
              <a:t>61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8111615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5" name="幻灯片图像占位符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01725" y="1431925"/>
            <a:ext cx="5154613" cy="3865563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4146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07583CA-2F15-4D42-B700-33EA8C101C47}" type="slidenum">
              <a:rPr lang="zh-CN" altLang="en-US" smtClean="0"/>
              <a:pPr>
                <a:defRPr/>
              </a:pPr>
              <a:t>62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94893710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01725" y="1431925"/>
            <a:ext cx="5154613" cy="38655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2FBD552-D848-4214-B1DD-A34375FC4E25}" type="slidenum">
              <a:rPr lang="zh-CN" altLang="en-US" smtClean="0"/>
              <a:pPr>
                <a:defRPr/>
              </a:pPr>
              <a:t>63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350454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幻灯片图像占位符 1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1101725" y="1431925"/>
            <a:ext cx="5154613" cy="3865563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0" name="文本占位符 2"/>
          <p:cNvSpPr>
            <a:spLocks noGrp="1"/>
          </p:cNvSpPr>
          <p:nvPr>
            <p:ph type="body" idx="3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9596546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幻灯片图像占位符 1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1101725" y="1431925"/>
            <a:ext cx="5154613" cy="3865563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698" name="文本占位符 2"/>
          <p:cNvSpPr>
            <a:spLocks noGrp="1"/>
          </p:cNvSpPr>
          <p:nvPr>
            <p:ph type="body" idx="3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21071308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幻灯片图像占位符 1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1101725" y="1431925"/>
            <a:ext cx="5154613" cy="3865563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746" name="文本占位符 2"/>
          <p:cNvSpPr>
            <a:spLocks noGrp="1"/>
          </p:cNvSpPr>
          <p:nvPr>
            <p:ph type="body" idx="3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3949362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info.hust.edu.cn/download/HUSTXiaohui(s).gif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297438" y="419100"/>
            <a:ext cx="1525587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图片 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1915100" y="549275"/>
            <a:ext cx="2649538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文本框 10"/>
          <p:cNvSpPr txBox="1"/>
          <p:nvPr userDrawn="1"/>
        </p:nvSpPr>
        <p:spPr>
          <a:xfrm>
            <a:off x="1915100" y="1095375"/>
            <a:ext cx="4610100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200" b="1">
                <a:solidFill>
                  <a:schemeClr val="accent5"/>
                </a:solidFill>
                <a:latin typeface="Times New Roman" panose="02020603050405020304" charset="0"/>
                <a:ea typeface="微软雅黑" panose="020B0503020204020204" charset="-122"/>
              </a:rPr>
              <a:t>Huazhong University of Science &amp; Technology</a:t>
            </a:r>
          </a:p>
        </p:txBody>
      </p:sp>
      <p:grpSp>
        <p:nvGrpSpPr>
          <p:cNvPr id="5" name="Group 1"/>
          <p:cNvGrpSpPr>
            <a:grpSpLocks/>
          </p:cNvGrpSpPr>
          <p:nvPr userDrawn="1"/>
        </p:nvGrpSpPr>
        <p:grpSpPr bwMode="auto">
          <a:xfrm>
            <a:off x="611188" y="3754438"/>
            <a:ext cx="7958137" cy="109537"/>
            <a:chOff x="0" y="0"/>
            <a:chExt cx="892" cy="13"/>
          </a:xfrm>
        </p:grpSpPr>
        <p:sp>
          <p:nvSpPr>
            <p:cNvPr id="6" name="Rectangle 2"/>
            <p:cNvSpPr/>
            <p:nvPr/>
          </p:nvSpPr>
          <p:spPr bwMode="auto">
            <a:xfrm>
              <a:off x="0" y="0"/>
              <a:ext cx="522" cy="13"/>
            </a:xfrm>
            <a:prstGeom prst="rect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txBody>
            <a:bodyPr lIns="72248" tIns="72248" rIns="72248" bIns="72248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defRPr/>
              </a:pPr>
              <a:endParaRPr lang="zh-CN" altLang="en-US"/>
            </a:p>
          </p:txBody>
        </p:sp>
        <p:sp>
          <p:nvSpPr>
            <p:cNvPr id="7" name="Line 3"/>
            <p:cNvSpPr>
              <a:spLocks noChangeShapeType="1"/>
            </p:cNvSpPr>
            <p:nvPr/>
          </p:nvSpPr>
          <p:spPr bwMode="auto">
            <a:xfrm>
              <a:off x="0" y="0"/>
              <a:ext cx="892" cy="0"/>
            </a:xfrm>
            <a:prstGeom prst="line">
              <a:avLst/>
            </a:prstGeom>
            <a:noFill/>
            <a:ln w="13546">
              <a:solidFill>
                <a:srgbClr val="0070C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zh-CN" altLang="en-US"/>
            </a:p>
          </p:txBody>
        </p:sp>
      </p:grp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/>
          <a:srcRect l="19397" t="27361" r="18748" b="2"/>
          <a:stretch/>
        </p:blipFill>
        <p:spPr>
          <a:xfrm>
            <a:off x="5438098" y="456373"/>
            <a:ext cx="3346138" cy="91522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628650" y="365125"/>
            <a:ext cx="7886700" cy="58118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30017C-57F5-44B4-9A7A-A2345CBFD11D}" type="datetimeFigureOut">
              <a:rPr lang="zh-CN" altLang="en-US"/>
              <a:pPr>
                <a:defRPr/>
              </a:pPr>
              <a:t>2017/11/15</a:t>
            </a:fld>
            <a:endParaRPr lang="zh-CN" altLang="en-US"/>
          </a:p>
        </p:txBody>
      </p:sp>
      <p:sp>
        <p:nvSpPr>
          <p:cNvPr id="4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044A15-19F2-46D7-994C-3429F6B2611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接连接符 11"/>
          <p:cNvCxnSpPr/>
          <p:nvPr userDrawn="1"/>
        </p:nvCxnSpPr>
        <p:spPr>
          <a:xfrm>
            <a:off x="339725" y="6323013"/>
            <a:ext cx="8485188" cy="3175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1"/>
          <p:cNvGrpSpPr>
            <a:grpSpLocks/>
          </p:cNvGrpSpPr>
          <p:nvPr userDrawn="1"/>
        </p:nvGrpSpPr>
        <p:grpSpPr bwMode="auto">
          <a:xfrm>
            <a:off x="611188" y="903288"/>
            <a:ext cx="7958137" cy="109537"/>
            <a:chOff x="0" y="0"/>
            <a:chExt cx="892" cy="13"/>
          </a:xfrm>
        </p:grpSpPr>
        <p:sp>
          <p:nvSpPr>
            <p:cNvPr id="4" name="Rectangle 2"/>
            <p:cNvSpPr/>
            <p:nvPr/>
          </p:nvSpPr>
          <p:spPr bwMode="auto">
            <a:xfrm>
              <a:off x="0" y="0"/>
              <a:ext cx="522" cy="13"/>
            </a:xfrm>
            <a:prstGeom prst="rect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txBody>
            <a:bodyPr lIns="72248" tIns="72248" rIns="72248" bIns="72248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defRPr/>
              </a:pPr>
              <a:endParaRPr lang="zh-CN" altLang="en-US"/>
            </a:p>
          </p:txBody>
        </p:sp>
        <p:sp>
          <p:nvSpPr>
            <p:cNvPr id="5" name="Line 3"/>
            <p:cNvSpPr>
              <a:spLocks noChangeShapeType="1"/>
            </p:cNvSpPr>
            <p:nvPr/>
          </p:nvSpPr>
          <p:spPr bwMode="auto">
            <a:xfrm>
              <a:off x="0" y="0"/>
              <a:ext cx="892" cy="0"/>
            </a:xfrm>
            <a:prstGeom prst="line">
              <a:avLst/>
            </a:prstGeom>
            <a:noFill/>
            <a:ln w="13546">
              <a:solidFill>
                <a:srgbClr val="00B0F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zh-CN" altLang="en-US"/>
            </a:p>
          </p:txBody>
        </p:sp>
      </p:grpSp>
      <p:pic>
        <p:nvPicPr>
          <p:cNvPr id="6" name="Picture 2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7967663" y="46038"/>
            <a:ext cx="1055687" cy="81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文本框 7"/>
          <p:cNvSpPr txBox="1"/>
          <p:nvPr userDrawn="1"/>
        </p:nvSpPr>
        <p:spPr>
          <a:xfrm>
            <a:off x="5765800" y="6388100"/>
            <a:ext cx="3325813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>
                <a:latin typeface="Times New Roman" panose="02020603050405020304" charset="0"/>
                <a:ea typeface="+mn-ea"/>
              </a:rPr>
              <a:t>Xiang Bai, Kyoto, November 15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11"/>
          <p:cNvCxnSpPr/>
          <p:nvPr userDrawn="1"/>
        </p:nvCxnSpPr>
        <p:spPr>
          <a:xfrm>
            <a:off x="339725" y="6323013"/>
            <a:ext cx="8485188" cy="3175"/>
          </a:xfrm>
          <a:prstGeom prst="line">
            <a:avLst/>
          </a:prstGeom>
          <a:ln w="6350">
            <a:solidFill>
              <a:srgbClr val="0070C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Group 1"/>
          <p:cNvGrpSpPr>
            <a:grpSpLocks/>
          </p:cNvGrpSpPr>
          <p:nvPr userDrawn="1"/>
        </p:nvGrpSpPr>
        <p:grpSpPr bwMode="auto">
          <a:xfrm>
            <a:off x="611188" y="903288"/>
            <a:ext cx="7958137" cy="109537"/>
            <a:chOff x="0" y="0"/>
            <a:chExt cx="892" cy="13"/>
          </a:xfrm>
        </p:grpSpPr>
        <p:sp>
          <p:nvSpPr>
            <p:cNvPr id="5" name="Rectangle 2"/>
            <p:cNvSpPr/>
            <p:nvPr/>
          </p:nvSpPr>
          <p:spPr bwMode="auto">
            <a:xfrm>
              <a:off x="0" y="0"/>
              <a:ext cx="522" cy="13"/>
            </a:xfrm>
            <a:prstGeom prst="rect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txBody>
            <a:bodyPr lIns="72248" tIns="72248" rIns="72248" bIns="72248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defRPr/>
              </a:pPr>
              <a:endParaRPr lang="zh-CN" altLang="en-US"/>
            </a:p>
          </p:txBody>
        </p:sp>
        <p:sp>
          <p:nvSpPr>
            <p:cNvPr id="6" name="Line 3"/>
            <p:cNvSpPr>
              <a:spLocks noChangeShapeType="1"/>
            </p:cNvSpPr>
            <p:nvPr/>
          </p:nvSpPr>
          <p:spPr bwMode="auto">
            <a:xfrm>
              <a:off x="0" y="0"/>
              <a:ext cx="892" cy="0"/>
            </a:xfrm>
            <a:prstGeom prst="line">
              <a:avLst/>
            </a:prstGeom>
            <a:noFill/>
            <a:ln w="13546">
              <a:solidFill>
                <a:srgbClr val="0070C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zh-CN" altLang="en-US"/>
            </a:p>
          </p:txBody>
        </p:sp>
      </p:grpSp>
      <p:pic>
        <p:nvPicPr>
          <p:cNvPr id="7" name="Picture 2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8026400" y="46038"/>
            <a:ext cx="1055688" cy="81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文本框 7"/>
          <p:cNvSpPr txBox="1"/>
          <p:nvPr userDrawn="1"/>
        </p:nvSpPr>
        <p:spPr>
          <a:xfrm>
            <a:off x="5765800" y="6388100"/>
            <a:ext cx="3325813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>
                <a:latin typeface="Times New Roman" panose="02020603050405020304" charset="0"/>
                <a:ea typeface="+mn-ea"/>
              </a:rPr>
              <a:t>Xiang Bai, Kyoto, November 15</a:t>
            </a:r>
          </a:p>
        </p:txBody>
      </p:sp>
      <p:sp>
        <p:nvSpPr>
          <p:cNvPr id="9" name="标题 1"/>
          <p:cNvSpPr>
            <a:spLocks noGrp="1"/>
          </p:cNvSpPr>
          <p:nvPr>
            <p:ph type="title"/>
          </p:nvPr>
        </p:nvSpPr>
        <p:spPr>
          <a:xfrm>
            <a:off x="611188" y="206870"/>
            <a:ext cx="7504575" cy="812165"/>
          </a:xfrm>
        </p:spPr>
        <p:txBody>
          <a:bodyPr>
            <a:normAutofit/>
          </a:bodyPr>
          <a:lstStyle>
            <a:lvl1pPr>
              <a:defRPr sz="4000">
                <a:latin typeface="+mj-lt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A7A44B-8FE7-4E29-8B9C-89F54EE60F53}" type="datetimeFigureOut">
              <a:rPr lang="zh-CN" altLang="en-US"/>
              <a:pPr>
                <a:defRPr/>
              </a:pPr>
              <a:t>2017/11/15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9A51EC-930A-446E-A2EE-61FBDEBCCC3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5A08BC-1EB9-4E2E-9B53-1B5128BB9A92}" type="datetimeFigureOut">
              <a:rPr lang="zh-CN" altLang="en-US"/>
              <a:pPr>
                <a:defRPr/>
              </a:pPr>
              <a:t>2017/11/15</a:t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C51A09-C094-4C90-B013-63F50C1427E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90081" y="1778438"/>
            <a:ext cx="3655181" cy="823912"/>
          </a:xfrm>
        </p:spPr>
        <p:txBody>
          <a:bodyPr anchor="ctr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90081" y="2665379"/>
            <a:ext cx="3655181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92704" y="1778438"/>
            <a:ext cx="3673182" cy="823912"/>
          </a:xfrm>
        </p:spPr>
        <p:txBody>
          <a:bodyPr anchor="ctr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92704" y="2665379"/>
            <a:ext cx="3673182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FB25A2-F522-403E-A6FE-515AB174469A}" type="datetimeFigureOut">
              <a:rPr lang="zh-CN" altLang="en-US"/>
              <a:pPr>
                <a:defRPr/>
              </a:pPr>
              <a:t>2017/11/15</a:t>
            </a:fld>
            <a:endParaRPr lang="zh-CN" altLang="en-US"/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A4D822-EAA0-46DF-9C9E-F6305BBB16C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D0C83A-2A26-4821-951A-4165E8D6F346}" type="datetimeFigureOut">
              <a:rPr lang="zh-CN" altLang="en-US"/>
              <a:pPr>
                <a:defRPr/>
              </a:pPr>
              <a:t>2017/11/15</a:t>
            </a:fld>
            <a:endParaRPr lang="zh-CN" altLang="en-US"/>
          </a:p>
        </p:txBody>
      </p:sp>
      <p:sp>
        <p:nvSpPr>
          <p:cNvPr id="4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966A07-0702-4074-94C7-D42C4D138EC1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737C04-9BEB-4C8F-A892-E86EDE14F57F}" type="datetimeFigureOut">
              <a:rPr lang="zh-CN" altLang="en-US"/>
              <a:pPr>
                <a:defRPr/>
              </a:pPr>
              <a:t>2017/11/15</a:t>
            </a:fld>
            <a:endParaRPr lang="zh-CN" altLang="en-US"/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D102D2-5A67-489B-B546-1A30CD1623B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3124012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457201"/>
            <a:ext cx="4629150" cy="540385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3124012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E3DE85-A6BE-4DB3-AF2B-136A249B30AA}" type="datetimeFigureOut">
              <a:rPr lang="zh-CN" altLang="en-US"/>
              <a:pPr>
                <a:defRPr/>
              </a:pPr>
              <a:t>2017/11/15</a:t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1756B6-8555-4309-A2CC-60F5D80F95A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F013A4-69FA-4249-A121-2C85E7A0E8E6}" type="datetimeFigureOut">
              <a:rPr lang="zh-CN" altLang="en-US"/>
              <a:pPr>
                <a:defRPr/>
              </a:pPr>
              <a:t>2017/11/15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5A4E84-3E18-40DA-AE57-3E1E63E9ED1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1"/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1027" name="文本占位符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B7A884E2-4AB9-420D-91E2-667DB0792F3F}" type="datetimeFigureOut">
              <a:rPr lang="zh-CN" altLang="en-US"/>
              <a:pPr>
                <a:defRPr/>
              </a:pPr>
              <a:t>2017/11/15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66DA8D3C-B3D9-4B7D-94A8-5A74B86C58F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2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  <a:ea typeface="宋体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  <a:ea typeface="宋体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  <a:ea typeface="宋体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  <a:ea typeface="宋体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  <a:ea typeface="宋体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  <a:ea typeface="宋体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  <a:ea typeface="宋体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  <a:ea typeface="宋体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5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4" Type="http://schemas.openxmlformats.org/officeDocument/2006/relationships/image" Target="../media/image28.jpeg"/><Relationship Id="rId5" Type="http://schemas.openxmlformats.org/officeDocument/2006/relationships/image" Target="../media/image29.jpeg"/><Relationship Id="rId6" Type="http://schemas.openxmlformats.org/officeDocument/2006/relationships/image" Target="../media/image30.jpeg"/><Relationship Id="rId7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2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3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2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5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6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5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38.png"/><Relationship Id="rId5" Type="http://schemas.openxmlformats.org/officeDocument/2006/relationships/image" Target="../media/image39.png"/><Relationship Id="rId6" Type="http://schemas.openxmlformats.org/officeDocument/2006/relationships/image" Target="../media/image40.png"/><Relationship Id="rId7" Type="http://schemas.openxmlformats.org/officeDocument/2006/relationships/image" Target="../media/image41.png"/><Relationship Id="rId8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4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4" Type="http://schemas.openxmlformats.org/officeDocument/2006/relationships/image" Target="../media/image46.png"/><Relationship Id="rId5" Type="http://schemas.openxmlformats.org/officeDocument/2006/relationships/image" Target="../media/image47.png"/><Relationship Id="rId6" Type="http://schemas.openxmlformats.org/officeDocument/2006/relationships/image" Target="../media/image48.png"/><Relationship Id="rId7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50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51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52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53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54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55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4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5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4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4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4" Type="http://schemas.openxmlformats.org/officeDocument/2006/relationships/image" Target="../media/image58.png"/><Relationship Id="rId5" Type="http://schemas.openxmlformats.org/officeDocument/2006/relationships/image" Target="../media/image60.png"/><Relationship Id="rId6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9.xml"/><Relationship Id="rId4" Type="http://schemas.openxmlformats.org/officeDocument/2006/relationships/image" Target="../media/image58.png"/><Relationship Id="rId5" Type="http://schemas.openxmlformats.org/officeDocument/2006/relationships/image" Target="../media/image59.png"/><Relationship Id="rId6" Type="http://schemas.openxmlformats.org/officeDocument/2006/relationships/image" Target="../media/image64.png"/><Relationship Id="rId7" Type="http://schemas.openxmlformats.org/officeDocument/2006/relationships/oleObject" Target="../embeddings/oleObject1.bin"/><Relationship Id="rId8" Type="http://schemas.openxmlformats.org/officeDocument/2006/relationships/image" Target="../media/image62.wmf"/><Relationship Id="rId9" Type="http://schemas.openxmlformats.org/officeDocument/2006/relationships/oleObject" Target="../embeddings/oleObject2.bin"/><Relationship Id="rId10" Type="http://schemas.openxmlformats.org/officeDocument/2006/relationships/image" Target="../media/image63.w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openxmlformats.org/officeDocument/2006/relationships/image" Target="../media/image7.jpeg"/><Relationship Id="rId5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6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4" Type="http://schemas.openxmlformats.org/officeDocument/2006/relationships/image" Target="../media/image67.png"/><Relationship Id="rId5" Type="http://schemas.openxmlformats.org/officeDocument/2006/relationships/image" Target="../media/image68.png"/><Relationship Id="rId6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2.xml"/><Relationship Id="rId4" Type="http://schemas.openxmlformats.org/officeDocument/2006/relationships/oleObject" Target="../embeddings/oleObject3.bin"/><Relationship Id="rId5" Type="http://schemas.openxmlformats.org/officeDocument/2006/relationships/image" Target="../media/image70.w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4" Type="http://schemas.openxmlformats.org/officeDocument/2006/relationships/image" Target="../media/image72.jpeg"/><Relationship Id="rId5" Type="http://schemas.openxmlformats.org/officeDocument/2006/relationships/image" Target="../media/image73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5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6.xml"/><Relationship Id="rId4" Type="http://schemas.openxmlformats.org/officeDocument/2006/relationships/image" Target="../media/image77.png"/><Relationship Id="rId5" Type="http://schemas.openxmlformats.org/officeDocument/2006/relationships/oleObject" Target="../embeddings/oleObject4.bin"/><Relationship Id="rId6" Type="http://schemas.openxmlformats.org/officeDocument/2006/relationships/image" Target="../media/image74.wmf"/><Relationship Id="rId7" Type="http://schemas.openxmlformats.org/officeDocument/2006/relationships/oleObject" Target="../embeddings/oleObject5.bin"/><Relationship Id="rId8" Type="http://schemas.openxmlformats.org/officeDocument/2006/relationships/image" Target="../media/image75.wmf"/><Relationship Id="rId9" Type="http://schemas.openxmlformats.org/officeDocument/2006/relationships/oleObject" Target="../embeddings/oleObject6.bin"/><Relationship Id="rId10" Type="http://schemas.openxmlformats.org/officeDocument/2006/relationships/image" Target="../media/image76.w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4" Type="http://schemas.openxmlformats.org/officeDocument/2006/relationships/image" Target="../media/image79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4" Type="http://schemas.openxmlformats.org/officeDocument/2006/relationships/image" Target="../media/image81.jpeg"/><Relationship Id="rId5" Type="http://schemas.openxmlformats.org/officeDocument/2006/relationships/image" Target="../media/image82.jpeg"/><Relationship Id="rId6" Type="http://schemas.openxmlformats.org/officeDocument/2006/relationships/image" Target="../media/image83.jpeg"/><Relationship Id="rId7" Type="http://schemas.openxmlformats.org/officeDocument/2006/relationships/image" Target="../media/image84.jpeg"/><Relationship Id="rId8" Type="http://schemas.openxmlformats.org/officeDocument/2006/relationships/image" Target="../media/image85.jpeg"/><Relationship Id="rId9" Type="http://schemas.openxmlformats.org/officeDocument/2006/relationships/image" Target="../media/image86.jpeg"/><Relationship Id="rId10" Type="http://schemas.openxmlformats.org/officeDocument/2006/relationships/image" Target="../media/image87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8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openxmlformats.org/officeDocument/2006/relationships/image" Target="../media/image10.jpeg"/><Relationship Id="rId5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4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0.xml"/></Relationships>
</file>

<file path=ppt/slides/_rels/slide5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96.png"/><Relationship Id="rId12" Type="http://schemas.openxmlformats.org/officeDocument/2006/relationships/image" Target="../media/image97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90.jpeg"/><Relationship Id="rId4" Type="http://schemas.openxmlformats.org/officeDocument/2006/relationships/image" Target="../media/image85.jpeg"/><Relationship Id="rId5" Type="http://schemas.openxmlformats.org/officeDocument/2006/relationships/image" Target="../media/image84.jpeg"/><Relationship Id="rId6" Type="http://schemas.openxmlformats.org/officeDocument/2006/relationships/image" Target="../media/image91.png"/><Relationship Id="rId7" Type="http://schemas.openxmlformats.org/officeDocument/2006/relationships/image" Target="../media/image92.jpeg"/><Relationship Id="rId8" Type="http://schemas.openxmlformats.org/officeDocument/2006/relationships/image" Target="../media/image93.jpeg"/><Relationship Id="rId9" Type="http://schemas.openxmlformats.org/officeDocument/2006/relationships/image" Target="../media/image94.png"/><Relationship Id="rId10" Type="http://schemas.openxmlformats.org/officeDocument/2006/relationships/image" Target="../media/image95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2.xml"/></Relationships>
</file>

<file path=ppt/slides/_rels/slide5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06.png"/><Relationship Id="rId12" Type="http://schemas.openxmlformats.org/officeDocument/2006/relationships/image" Target="../media/image107.png"/><Relationship Id="rId13" Type="http://schemas.openxmlformats.org/officeDocument/2006/relationships/image" Target="../media/image108.png"/><Relationship Id="rId14" Type="http://schemas.openxmlformats.org/officeDocument/2006/relationships/image" Target="../media/image109.png"/><Relationship Id="rId15" Type="http://schemas.openxmlformats.org/officeDocument/2006/relationships/image" Target="../media/image110.png"/><Relationship Id="rId16" Type="http://schemas.openxmlformats.org/officeDocument/2006/relationships/image" Target="../media/image111.png"/><Relationship Id="rId17" Type="http://schemas.openxmlformats.org/officeDocument/2006/relationships/image" Target="../media/image112.png"/><Relationship Id="rId18" Type="http://schemas.openxmlformats.org/officeDocument/2006/relationships/image" Target="../media/image11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98.png"/><Relationship Id="rId4" Type="http://schemas.openxmlformats.org/officeDocument/2006/relationships/image" Target="../media/image99.png"/><Relationship Id="rId5" Type="http://schemas.openxmlformats.org/officeDocument/2006/relationships/image" Target="../media/image100.png"/><Relationship Id="rId6" Type="http://schemas.openxmlformats.org/officeDocument/2006/relationships/image" Target="../media/image101.png"/><Relationship Id="rId7" Type="http://schemas.openxmlformats.org/officeDocument/2006/relationships/image" Target="../media/image102.png"/><Relationship Id="rId8" Type="http://schemas.openxmlformats.org/officeDocument/2006/relationships/image" Target="../media/image103.png"/><Relationship Id="rId9" Type="http://schemas.openxmlformats.org/officeDocument/2006/relationships/image" Target="../media/image104.png"/><Relationship Id="rId10" Type="http://schemas.openxmlformats.org/officeDocument/2006/relationships/image" Target="../media/image105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4" Type="http://schemas.openxmlformats.org/officeDocument/2006/relationships/image" Target="../media/image11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4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4" Type="http://schemas.openxmlformats.org/officeDocument/2006/relationships/image" Target="../media/image117.jpeg"/><Relationship Id="rId5" Type="http://schemas.openxmlformats.org/officeDocument/2006/relationships/image" Target="../media/image118.png"/><Relationship Id="rId6" Type="http://schemas.openxmlformats.org/officeDocument/2006/relationships/image" Target="../media/image119.png"/><Relationship Id="rId7" Type="http://schemas.openxmlformats.org/officeDocument/2006/relationships/image" Target="../media/image12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5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4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8.xml"/><Relationship Id="rId3" Type="http://schemas.openxmlformats.org/officeDocument/2006/relationships/image" Target="../media/image122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4" Type="http://schemas.openxmlformats.org/officeDocument/2006/relationships/image" Target="../media/image124.png"/><Relationship Id="rId5" Type="http://schemas.openxmlformats.org/officeDocument/2006/relationships/image" Target="../media/image12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15.png"/><Relationship Id="rId7" Type="http://schemas.openxmlformats.org/officeDocument/2006/relationships/image" Target="../media/image16.png"/><Relationship Id="rId8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0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hyperlink" Target="http://mclab.eic.hust.edu.cn/icdar2017chinese" TargetMode="External"/><Relationship Id="rId4" Type="http://schemas.openxmlformats.org/officeDocument/2006/relationships/hyperlink" Target="https://github.com/bgshih/seglink" TargetMode="External"/><Relationship Id="rId5" Type="http://schemas.openxmlformats.org/officeDocument/2006/relationships/hyperlink" Target="https://github.com/MhLiao/TextBoxes" TargetMode="External"/><Relationship Id="rId6" Type="http://schemas.openxmlformats.org/officeDocument/2006/relationships/hyperlink" Target="http://mclab.eic.hust.edu.cn/~xbai/CRNN/crnn_code.zip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1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hyperlink" Target="http://mclab.eic.hust.edu.cn/UpLoadFiles/Papers/FCS_TextSurvey_2015.pdf" TargetMode="External"/><Relationship Id="rId4" Type="http://schemas.openxmlformats.org/officeDocument/2006/relationships/hyperlink" Target="NULL" TargetMode="External"/><Relationship Id="rId5" Type="http://schemas.openxmlformats.org/officeDocument/2006/relationships/hyperlink" Target="NULL" TargetMode="External"/><Relationship Id="rId6" Type="http://schemas.openxmlformats.org/officeDocument/2006/relationships/hyperlink" Target="http://mclab.eic.hust.edu.cn/~xbai/Talk_slice/Oriented-Scene-Text-Detection-Revisited_VALSE2017.pdf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4" Type="http://schemas.openxmlformats.org/officeDocument/2006/relationships/image" Target="../media/image128.jpeg"/><Relationship Id="rId5" Type="http://schemas.openxmlformats.org/officeDocument/2006/relationships/image" Target="../media/image129.png"/><Relationship Id="rId6" Type="http://schemas.openxmlformats.org/officeDocument/2006/relationships/image" Target="../media/image130.jpeg"/><Relationship Id="rId7" Type="http://schemas.openxmlformats.org/officeDocument/2006/relationships/image" Target="../media/image131.jpeg"/><Relationship Id="rId8" Type="http://schemas.openxmlformats.org/officeDocument/2006/relationships/image" Target="../media/image132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6.jpe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4" Type="http://schemas.openxmlformats.org/officeDocument/2006/relationships/image" Target="../media/image19.jpeg"/><Relationship Id="rId5" Type="http://schemas.openxmlformats.org/officeDocument/2006/relationships/image" Target="../media/image20.png"/><Relationship Id="rId6" Type="http://schemas.openxmlformats.org/officeDocument/2006/relationships/image" Target="../media/image21.png"/><Relationship Id="rId7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矩形 1"/>
          <p:cNvSpPr>
            <a:spLocks noChangeArrowheads="1"/>
          </p:cNvSpPr>
          <p:nvPr/>
        </p:nvSpPr>
        <p:spPr bwMode="auto">
          <a:xfrm>
            <a:off x="1119188" y="2143125"/>
            <a:ext cx="6875462" cy="132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zh-CN" sz="4000" b="1" dirty="0">
                <a:solidFill>
                  <a:srgbClr val="000000"/>
                </a:solidFill>
                <a:latin typeface="Times New Roman" pitchFamily="18" charset="0"/>
              </a:rPr>
              <a:t>Deep Neural Networks for Scene Text Reading</a:t>
            </a:r>
            <a:endParaRPr lang="zh-CN" altLang="en-US" sz="4000" b="1" dirty="0">
              <a:latin typeface="Times New Roman" pitchFamily="18" charset="0"/>
            </a:endParaRPr>
          </a:p>
        </p:txBody>
      </p:sp>
      <p:sp>
        <p:nvSpPr>
          <p:cNvPr id="14338" name="文本框 2"/>
          <p:cNvSpPr txBox="1">
            <a:spLocks noChangeArrowheads="1"/>
          </p:cNvSpPr>
          <p:nvPr/>
        </p:nvSpPr>
        <p:spPr bwMode="auto">
          <a:xfrm>
            <a:off x="1119188" y="4214813"/>
            <a:ext cx="6875462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zh-CN" sz="2400" b="1" dirty="0">
                <a:latin typeface="Times New Roman" pitchFamily="18" charset="0"/>
              </a:rPr>
              <a:t>Xiang Bai</a:t>
            </a:r>
          </a:p>
          <a:p>
            <a:pPr algn="ctr"/>
            <a:endParaRPr lang="en-US" altLang="zh-CN" sz="2400" b="1" dirty="0">
              <a:latin typeface="Times New Roman" pitchFamily="18" charset="0"/>
            </a:endParaRPr>
          </a:p>
          <a:p>
            <a:pPr algn="ctr"/>
            <a:r>
              <a:rPr lang="en-US" altLang="zh-CN" sz="2400" b="1" dirty="0" err="1">
                <a:latin typeface="Times New Roman" pitchFamily="18" charset="0"/>
              </a:rPr>
              <a:t>Huazhong</a:t>
            </a:r>
            <a:r>
              <a:rPr lang="en-US" altLang="zh-CN" sz="2400" b="1" dirty="0">
                <a:latin typeface="Times New Roman" pitchFamily="18" charset="0"/>
              </a:rPr>
              <a:t> University of Science and Technology</a:t>
            </a:r>
            <a:endParaRPr lang="zh-CN" altLang="en-US" sz="2400" b="1" dirty="0"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769" name="Shape 401"/>
          <p:cNvGrpSpPr>
            <a:grpSpLocks/>
          </p:cNvGrpSpPr>
          <p:nvPr/>
        </p:nvGrpSpPr>
        <p:grpSpPr bwMode="auto">
          <a:xfrm>
            <a:off x="527050" y="1758950"/>
            <a:ext cx="2571750" cy="2251075"/>
            <a:chOff x="0" y="0"/>
            <a:chExt cx="7603142" cy="7016175"/>
          </a:xfrm>
        </p:grpSpPr>
        <p:pic>
          <p:nvPicPr>
            <p:cNvPr id="32793" name="Shape 402" descr="Screen Shot 2017-07-10 at 8.35.00 PM.png"/>
            <p:cNvPicPr preferRelativeResize="0">
              <a:picLocks noChangeAspect="1" noChangeArrowheads="1"/>
            </p:cNvPicPr>
            <p:nvPr/>
          </p:nvPicPr>
          <p:blipFill>
            <a:blip r:embed="rId3"/>
            <a:srcRect l="5275" r="10457"/>
            <a:stretch>
              <a:fillRect/>
            </a:stretch>
          </p:blipFill>
          <p:spPr bwMode="auto">
            <a:xfrm>
              <a:off x="0" y="0"/>
              <a:ext cx="7603142" cy="70161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2794" name="Shape 403"/>
            <p:cNvSpPr>
              <a:spLocks noChangeArrowheads="1"/>
            </p:cNvSpPr>
            <p:nvPr/>
          </p:nvSpPr>
          <p:spPr bwMode="auto">
            <a:xfrm>
              <a:off x="1118733" y="1110033"/>
              <a:ext cx="6222600" cy="3979500"/>
            </a:xfrm>
            <a:prstGeom prst="rect">
              <a:avLst/>
            </a:prstGeom>
            <a:noFill/>
            <a:ln w="50800">
              <a:solidFill>
                <a:schemeClr val="accent1"/>
              </a:solidFill>
              <a:miter lim="400000"/>
              <a:headEnd/>
              <a:tailEnd/>
            </a:ln>
          </p:spPr>
          <p:txBody>
            <a:bodyPr lIns="0" tIns="0" rIns="0" bIns="0" anchor="ctr"/>
            <a:lstStyle/>
            <a:p>
              <a:endParaRPr lang="zh-CN" altLang="zh-CN" sz="3200">
                <a:solidFill>
                  <a:srgbClr val="FFFFFF"/>
                </a:solidFill>
                <a:latin typeface="Calibri" pitchFamily="34" charset="0"/>
                <a:sym typeface="Calibri" pitchFamily="34" charset="0"/>
              </a:endParaRPr>
            </a:p>
          </p:txBody>
        </p:sp>
        <p:sp>
          <p:nvSpPr>
            <p:cNvPr id="32795" name="Shape 404"/>
            <p:cNvSpPr>
              <a:spLocks noChangeArrowheads="1"/>
            </p:cNvSpPr>
            <p:nvPr/>
          </p:nvSpPr>
          <p:spPr bwMode="auto">
            <a:xfrm>
              <a:off x="188866" y="4158608"/>
              <a:ext cx="3341100" cy="1941600"/>
            </a:xfrm>
            <a:prstGeom prst="rect">
              <a:avLst/>
            </a:prstGeom>
            <a:noFill/>
            <a:ln w="50800">
              <a:solidFill>
                <a:srgbClr val="D2B0B0"/>
              </a:solidFill>
              <a:miter lim="400000"/>
              <a:headEnd/>
              <a:tailEnd/>
            </a:ln>
          </p:spPr>
          <p:txBody>
            <a:bodyPr lIns="0" tIns="0" rIns="0" bIns="0" anchor="ctr"/>
            <a:lstStyle/>
            <a:p>
              <a:endParaRPr lang="zh-CN" altLang="zh-CN" sz="3200">
                <a:solidFill>
                  <a:srgbClr val="FFFFFF"/>
                </a:solidFill>
                <a:latin typeface="Calibri" pitchFamily="34" charset="0"/>
                <a:sym typeface="Calibri" pitchFamily="34" charset="0"/>
              </a:endParaRPr>
            </a:p>
          </p:txBody>
        </p:sp>
        <p:sp>
          <p:nvSpPr>
            <p:cNvPr id="405" name="Shape 405"/>
            <p:cNvSpPr/>
            <p:nvPr/>
          </p:nvSpPr>
          <p:spPr>
            <a:xfrm>
              <a:off x="4205195" y="3992987"/>
              <a:ext cx="2853525" cy="1944538"/>
            </a:xfrm>
            <a:prstGeom prst="rect">
              <a:avLst/>
            </a:prstGeom>
            <a:noFill/>
            <a:ln w="50800" cap="flat" cmpd="sng">
              <a:solidFill>
                <a:schemeClr val="accent4"/>
              </a:solidFill>
              <a:prstDash val="solid"/>
              <a:miter lim="400000"/>
              <a:headEnd type="none" w="med" len="med"/>
              <a:tailEnd type="none" w="med" len="med"/>
            </a:ln>
          </p:spPr>
          <p:txBody>
            <a:bodyPr lIns="0" tIns="0" rIns="0" bIns="0" anchor="ctr"/>
            <a:lstStyle/>
            <a:p>
              <a:pPr>
                <a:defRPr/>
              </a:pPr>
              <a:endParaRPr lang="zh-CN" altLang="zh-CN" sz="3200">
                <a:solidFill>
                  <a:srgbClr val="FFFFFF"/>
                </a:solidFill>
                <a:latin typeface="Calibri" pitchFamily="34" charset="0"/>
                <a:sym typeface="Calibri" pitchFamily="34" charset="0"/>
              </a:endParaRPr>
            </a:p>
          </p:txBody>
        </p:sp>
      </p:grpSp>
      <p:sp>
        <p:nvSpPr>
          <p:cNvPr id="32770" name="Shape 406"/>
          <p:cNvSpPr txBox="1">
            <a:spLocks noChangeArrowheads="1"/>
          </p:cNvSpPr>
          <p:nvPr/>
        </p:nvSpPr>
        <p:spPr bwMode="auto">
          <a:xfrm>
            <a:off x="1057275" y="4008438"/>
            <a:ext cx="17303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>
              <a:buSzPct val="25000"/>
            </a:pPr>
            <a:r>
              <a:rPr lang="en-US" altLang="zh-CN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General objects</a:t>
            </a:r>
          </a:p>
        </p:txBody>
      </p:sp>
      <p:sp>
        <p:nvSpPr>
          <p:cNvPr id="32771" name="Shape 407"/>
          <p:cNvSpPr txBox="1">
            <a:spLocks noChangeArrowheads="1"/>
          </p:cNvSpPr>
          <p:nvPr/>
        </p:nvSpPr>
        <p:spPr bwMode="auto">
          <a:xfrm>
            <a:off x="6510338" y="4010025"/>
            <a:ext cx="182721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>
              <a:buSzPct val="25000"/>
            </a:pPr>
            <a:r>
              <a:rPr lang="en-US" altLang="zh-CN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Text Lines </a:t>
            </a:r>
          </a:p>
        </p:txBody>
      </p:sp>
      <p:sp>
        <p:nvSpPr>
          <p:cNvPr id="32772" name="文本框 18"/>
          <p:cNvSpPr txBox="1">
            <a:spLocks noChangeArrowheads="1"/>
          </p:cNvSpPr>
          <p:nvPr/>
        </p:nvSpPr>
        <p:spPr bwMode="auto">
          <a:xfrm>
            <a:off x="2060575" y="1092200"/>
            <a:ext cx="52451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kumimoji="1" lang="en-US" altLang="zh-CN" sz="2400" b="1">
                <a:latin typeface="Times New Roman" pitchFamily="18" charset="0"/>
              </a:rPr>
              <a:t>Challenges</a:t>
            </a:r>
            <a:r>
              <a:rPr kumimoji="1" lang="zh-CN" altLang="en-US" sz="2400" b="1">
                <a:latin typeface="Times New Roman" pitchFamily="18" charset="0"/>
              </a:rPr>
              <a:t> </a:t>
            </a:r>
            <a:r>
              <a:rPr kumimoji="1" lang="en-US" altLang="zh-CN" sz="2400" b="1">
                <a:latin typeface="Times New Roman" pitchFamily="18" charset="0"/>
              </a:rPr>
              <a:t>in</a:t>
            </a:r>
            <a:r>
              <a:rPr kumimoji="1" lang="zh-CN" altLang="en-US" sz="2400" b="1">
                <a:latin typeface="Times New Roman" pitchFamily="18" charset="0"/>
              </a:rPr>
              <a:t> </a:t>
            </a:r>
            <a:r>
              <a:rPr kumimoji="1" lang="en-US" altLang="zh-CN" sz="2400" b="1">
                <a:latin typeface="Times New Roman" pitchFamily="18" charset="0"/>
              </a:rPr>
              <a:t>Non-Latin</a:t>
            </a:r>
            <a:r>
              <a:rPr kumimoji="1" lang="zh-CN" altLang="en-US" sz="2400" b="1">
                <a:latin typeface="Times New Roman" pitchFamily="18" charset="0"/>
              </a:rPr>
              <a:t> </a:t>
            </a:r>
            <a:r>
              <a:rPr kumimoji="1" lang="en-US" altLang="zh-CN" sz="2400" b="1">
                <a:latin typeface="Times New Roman" pitchFamily="18" charset="0"/>
              </a:rPr>
              <a:t>text</a:t>
            </a:r>
            <a:r>
              <a:rPr kumimoji="1" lang="zh-CN" altLang="en-US" sz="2400" b="1">
                <a:latin typeface="Times New Roman" pitchFamily="18" charset="0"/>
              </a:rPr>
              <a:t> </a:t>
            </a:r>
            <a:r>
              <a:rPr kumimoji="1" lang="en-US" altLang="zh-CN" sz="2400" b="1">
                <a:latin typeface="Times New Roman" pitchFamily="18" charset="0"/>
              </a:rPr>
              <a:t>detection</a:t>
            </a:r>
          </a:p>
        </p:txBody>
      </p:sp>
      <p:grpSp>
        <p:nvGrpSpPr>
          <p:cNvPr id="32773" name="组合 4"/>
          <p:cNvGrpSpPr>
            <a:grpSpLocks/>
          </p:cNvGrpSpPr>
          <p:nvPr/>
        </p:nvGrpSpPr>
        <p:grpSpPr bwMode="auto">
          <a:xfrm>
            <a:off x="3251200" y="1758950"/>
            <a:ext cx="2416175" cy="2251075"/>
            <a:chOff x="5527031" y="3394789"/>
            <a:chExt cx="2416271" cy="2162239"/>
          </a:xfrm>
        </p:grpSpPr>
        <p:pic>
          <p:nvPicPr>
            <p:cNvPr id="32787" name="图片 20"/>
            <p:cNvPicPr>
              <a:picLocks noChangeAspect="1"/>
            </p:cNvPicPr>
            <p:nvPr/>
          </p:nvPicPr>
          <p:blipFill>
            <a:blip r:embed="rId4"/>
            <a:srcRect r="24107"/>
            <a:stretch>
              <a:fillRect/>
            </a:stretch>
          </p:blipFill>
          <p:spPr bwMode="auto">
            <a:xfrm>
              <a:off x="5527031" y="3394789"/>
              <a:ext cx="2416271" cy="21622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2" name="矩形 21"/>
            <p:cNvSpPr/>
            <p:nvPr/>
          </p:nvSpPr>
          <p:spPr>
            <a:xfrm>
              <a:off x="5914396" y="4077922"/>
              <a:ext cx="452456" cy="282098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23" name="矩形 22"/>
            <p:cNvSpPr/>
            <p:nvPr/>
          </p:nvSpPr>
          <p:spPr>
            <a:xfrm>
              <a:off x="6377965" y="3931537"/>
              <a:ext cx="546122" cy="324794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24" name="矩形 23"/>
            <p:cNvSpPr/>
            <p:nvPr/>
          </p:nvSpPr>
          <p:spPr>
            <a:xfrm>
              <a:off x="6928850" y="3856819"/>
              <a:ext cx="473094" cy="341567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25" name="矩形 24"/>
            <p:cNvSpPr/>
            <p:nvPr/>
          </p:nvSpPr>
          <p:spPr>
            <a:xfrm>
              <a:off x="5925510" y="4815950"/>
              <a:ext cx="657251" cy="512350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26" name="矩形 25"/>
            <p:cNvSpPr/>
            <p:nvPr/>
          </p:nvSpPr>
          <p:spPr>
            <a:xfrm>
              <a:off x="6620862" y="4768680"/>
              <a:ext cx="655663" cy="510825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</p:grpSp>
      <p:sp>
        <p:nvSpPr>
          <p:cNvPr id="32774" name="Shape 407"/>
          <p:cNvSpPr txBox="1">
            <a:spLocks noChangeArrowheads="1"/>
          </p:cNvSpPr>
          <p:nvPr/>
        </p:nvSpPr>
        <p:spPr bwMode="auto">
          <a:xfrm>
            <a:off x="3662363" y="4008438"/>
            <a:ext cx="18288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>
              <a:buSzPct val="25000"/>
            </a:pPr>
            <a:r>
              <a:rPr lang="en-US" altLang="zh-CN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      Words </a:t>
            </a:r>
          </a:p>
        </p:txBody>
      </p:sp>
      <p:grpSp>
        <p:nvGrpSpPr>
          <p:cNvPr id="32775" name="组合 6"/>
          <p:cNvGrpSpPr>
            <a:grpSpLocks/>
          </p:cNvGrpSpPr>
          <p:nvPr/>
        </p:nvGrpSpPr>
        <p:grpSpPr bwMode="auto">
          <a:xfrm>
            <a:off x="5819775" y="1797050"/>
            <a:ext cx="2736850" cy="2212975"/>
            <a:chOff x="5882253" y="3762603"/>
            <a:chExt cx="2737965" cy="2212684"/>
          </a:xfrm>
        </p:grpSpPr>
        <p:pic>
          <p:nvPicPr>
            <p:cNvPr id="32781" name="图片 3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5882253" y="3762603"/>
              <a:ext cx="2737965" cy="22126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" name="矩形 5"/>
            <p:cNvSpPr/>
            <p:nvPr/>
          </p:nvSpPr>
          <p:spPr>
            <a:xfrm rot="245803">
              <a:off x="6234822" y="4243553"/>
              <a:ext cx="2082061" cy="280950"/>
            </a:xfrm>
            <a:prstGeom prst="rect">
              <a:avLst/>
            </a:prstGeom>
            <a:noFill/>
            <a:ln w="381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30" name="矩形 29"/>
            <p:cNvSpPr/>
            <p:nvPr/>
          </p:nvSpPr>
          <p:spPr>
            <a:xfrm rot="245803">
              <a:off x="6236410" y="4584820"/>
              <a:ext cx="1942303" cy="239681"/>
            </a:xfrm>
            <a:prstGeom prst="rect">
              <a:avLst/>
            </a:prstGeom>
            <a:noFill/>
            <a:ln w="381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31" name="矩形 30"/>
            <p:cNvSpPr/>
            <p:nvPr/>
          </p:nvSpPr>
          <p:spPr>
            <a:xfrm rot="252747">
              <a:off x="6234822" y="4830851"/>
              <a:ext cx="1073587" cy="220633"/>
            </a:xfrm>
            <a:prstGeom prst="rect">
              <a:avLst/>
            </a:prstGeom>
            <a:noFill/>
            <a:ln w="381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33" name="矩形 32"/>
            <p:cNvSpPr/>
            <p:nvPr/>
          </p:nvSpPr>
          <p:spPr>
            <a:xfrm rot="255585">
              <a:off x="6234822" y="5067356"/>
              <a:ext cx="1098998" cy="219046"/>
            </a:xfrm>
            <a:prstGeom prst="rect">
              <a:avLst/>
            </a:prstGeom>
            <a:noFill/>
            <a:ln w="381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34" name="矩形 33"/>
            <p:cNvSpPr/>
            <p:nvPr/>
          </p:nvSpPr>
          <p:spPr>
            <a:xfrm rot="220749">
              <a:off x="6211000" y="5313387"/>
              <a:ext cx="1867661" cy="187300"/>
            </a:xfrm>
            <a:prstGeom prst="rect">
              <a:avLst/>
            </a:prstGeom>
            <a:noFill/>
            <a:ln w="381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</p:grpSp>
      <p:grpSp>
        <p:nvGrpSpPr>
          <p:cNvPr id="49" name="组合 48"/>
          <p:cNvGrpSpPr/>
          <p:nvPr/>
        </p:nvGrpSpPr>
        <p:grpSpPr>
          <a:xfrm>
            <a:off x="1955242" y="2970931"/>
            <a:ext cx="891977" cy="822858"/>
            <a:chOff x="6872455" y="2097414"/>
            <a:chExt cx="1101582" cy="1103364"/>
          </a:xfrm>
          <a:solidFill>
            <a:srgbClr val="92D050">
              <a:alpha val="45098"/>
            </a:srgbClr>
          </a:solidFill>
        </p:grpSpPr>
        <p:sp>
          <p:nvSpPr>
            <p:cNvPr id="50" name="矩形 49"/>
            <p:cNvSpPr/>
            <p:nvPr/>
          </p:nvSpPr>
          <p:spPr>
            <a:xfrm>
              <a:off x="6894037" y="2109096"/>
              <a:ext cx="1080000" cy="1080000"/>
            </a:xfrm>
            <a:prstGeom prst="rect">
              <a:avLst/>
            </a:prstGeom>
            <a:grpFill/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cxnSp>
          <p:nvCxnSpPr>
            <p:cNvPr id="51" name="直接连接符 50"/>
            <p:cNvCxnSpPr/>
            <p:nvPr/>
          </p:nvCxnSpPr>
          <p:spPr>
            <a:xfrm>
              <a:off x="6872455" y="2488695"/>
              <a:ext cx="1101582" cy="0"/>
            </a:xfrm>
            <a:prstGeom prst="line">
              <a:avLst/>
            </a:prstGeom>
            <a:grpFill/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直接连接符 51"/>
            <p:cNvCxnSpPr/>
            <p:nvPr/>
          </p:nvCxnSpPr>
          <p:spPr>
            <a:xfrm>
              <a:off x="6894037" y="2846368"/>
              <a:ext cx="1080000" cy="0"/>
            </a:xfrm>
            <a:prstGeom prst="line">
              <a:avLst/>
            </a:prstGeom>
            <a:grpFill/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直接连接符 52"/>
            <p:cNvCxnSpPr/>
            <p:nvPr/>
          </p:nvCxnSpPr>
          <p:spPr>
            <a:xfrm>
              <a:off x="7249171" y="2109096"/>
              <a:ext cx="0" cy="1091682"/>
            </a:xfrm>
            <a:prstGeom prst="line">
              <a:avLst/>
            </a:prstGeom>
            <a:grpFill/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直接连接符 53"/>
            <p:cNvCxnSpPr/>
            <p:nvPr/>
          </p:nvCxnSpPr>
          <p:spPr>
            <a:xfrm>
              <a:off x="7625506" y="2097414"/>
              <a:ext cx="0" cy="1091682"/>
            </a:xfrm>
            <a:prstGeom prst="line">
              <a:avLst/>
            </a:prstGeom>
            <a:grpFill/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5" name="组合 54"/>
          <p:cNvGrpSpPr/>
          <p:nvPr/>
        </p:nvGrpSpPr>
        <p:grpSpPr>
          <a:xfrm>
            <a:off x="4318952" y="3046913"/>
            <a:ext cx="891977" cy="822858"/>
            <a:chOff x="6872455" y="2097414"/>
            <a:chExt cx="1101582" cy="1103364"/>
          </a:xfrm>
          <a:solidFill>
            <a:srgbClr val="92D050">
              <a:alpha val="45098"/>
            </a:srgbClr>
          </a:solidFill>
        </p:grpSpPr>
        <p:sp>
          <p:nvSpPr>
            <p:cNvPr id="56" name="矩形 55"/>
            <p:cNvSpPr/>
            <p:nvPr/>
          </p:nvSpPr>
          <p:spPr>
            <a:xfrm>
              <a:off x="6894037" y="2109096"/>
              <a:ext cx="1080000" cy="1080000"/>
            </a:xfrm>
            <a:prstGeom prst="rect">
              <a:avLst/>
            </a:prstGeom>
            <a:grpFill/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cxnSp>
          <p:nvCxnSpPr>
            <p:cNvPr id="57" name="直接连接符 56"/>
            <p:cNvCxnSpPr/>
            <p:nvPr/>
          </p:nvCxnSpPr>
          <p:spPr>
            <a:xfrm>
              <a:off x="6872455" y="2488695"/>
              <a:ext cx="1101582" cy="0"/>
            </a:xfrm>
            <a:prstGeom prst="line">
              <a:avLst/>
            </a:prstGeom>
            <a:grpFill/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直接连接符 57"/>
            <p:cNvCxnSpPr/>
            <p:nvPr/>
          </p:nvCxnSpPr>
          <p:spPr>
            <a:xfrm>
              <a:off x="6894037" y="2846368"/>
              <a:ext cx="1080000" cy="0"/>
            </a:xfrm>
            <a:prstGeom prst="line">
              <a:avLst/>
            </a:prstGeom>
            <a:grpFill/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直接连接符 58"/>
            <p:cNvCxnSpPr/>
            <p:nvPr/>
          </p:nvCxnSpPr>
          <p:spPr>
            <a:xfrm>
              <a:off x="7249171" y="2109096"/>
              <a:ext cx="0" cy="1091682"/>
            </a:xfrm>
            <a:prstGeom prst="line">
              <a:avLst/>
            </a:prstGeom>
            <a:grpFill/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直接连接符 59"/>
            <p:cNvCxnSpPr/>
            <p:nvPr/>
          </p:nvCxnSpPr>
          <p:spPr>
            <a:xfrm>
              <a:off x="7625506" y="2097414"/>
              <a:ext cx="0" cy="1091682"/>
            </a:xfrm>
            <a:prstGeom prst="line">
              <a:avLst/>
            </a:prstGeom>
            <a:grpFill/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1" name="组合 60"/>
          <p:cNvGrpSpPr/>
          <p:nvPr/>
        </p:nvGrpSpPr>
        <p:grpSpPr>
          <a:xfrm>
            <a:off x="6129342" y="1950478"/>
            <a:ext cx="891977" cy="822858"/>
            <a:chOff x="6872455" y="2097414"/>
            <a:chExt cx="1101582" cy="1103364"/>
          </a:xfrm>
          <a:solidFill>
            <a:srgbClr val="92D050">
              <a:alpha val="45098"/>
            </a:srgbClr>
          </a:solidFill>
        </p:grpSpPr>
        <p:sp>
          <p:nvSpPr>
            <p:cNvPr id="62" name="矩形 61"/>
            <p:cNvSpPr/>
            <p:nvPr/>
          </p:nvSpPr>
          <p:spPr>
            <a:xfrm>
              <a:off x="6894037" y="2109096"/>
              <a:ext cx="1080000" cy="1080000"/>
            </a:xfrm>
            <a:prstGeom prst="rect">
              <a:avLst/>
            </a:prstGeom>
            <a:grpFill/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cxnSp>
          <p:nvCxnSpPr>
            <p:cNvPr id="63" name="直接连接符 62"/>
            <p:cNvCxnSpPr/>
            <p:nvPr/>
          </p:nvCxnSpPr>
          <p:spPr>
            <a:xfrm>
              <a:off x="6872455" y="2488695"/>
              <a:ext cx="1101582" cy="0"/>
            </a:xfrm>
            <a:prstGeom prst="line">
              <a:avLst/>
            </a:prstGeom>
            <a:grpFill/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直接连接符 63"/>
            <p:cNvCxnSpPr/>
            <p:nvPr/>
          </p:nvCxnSpPr>
          <p:spPr>
            <a:xfrm>
              <a:off x="6894037" y="2846368"/>
              <a:ext cx="1080000" cy="0"/>
            </a:xfrm>
            <a:prstGeom prst="line">
              <a:avLst/>
            </a:prstGeom>
            <a:grpFill/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直接连接符 64"/>
            <p:cNvCxnSpPr/>
            <p:nvPr/>
          </p:nvCxnSpPr>
          <p:spPr>
            <a:xfrm>
              <a:off x="7249171" y="2109096"/>
              <a:ext cx="0" cy="1091682"/>
            </a:xfrm>
            <a:prstGeom prst="line">
              <a:avLst/>
            </a:prstGeom>
            <a:grpFill/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直接连接符 65"/>
            <p:cNvCxnSpPr/>
            <p:nvPr/>
          </p:nvCxnSpPr>
          <p:spPr>
            <a:xfrm>
              <a:off x="7625506" y="2097414"/>
              <a:ext cx="0" cy="1091682"/>
            </a:xfrm>
            <a:prstGeom prst="line">
              <a:avLst/>
            </a:prstGeom>
            <a:grpFill/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2779" name="文本框 44"/>
          <p:cNvSpPr txBox="1">
            <a:spLocks noChangeArrowheads="1"/>
          </p:cNvSpPr>
          <p:nvPr/>
        </p:nvSpPr>
        <p:spPr bwMode="auto">
          <a:xfrm>
            <a:off x="590550" y="4876800"/>
            <a:ext cx="809625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5750" indent="-285750">
              <a:buClr>
                <a:srgbClr val="C00000"/>
              </a:buClr>
              <a:buFont typeface="Wingdings" pitchFamily="2" charset="2"/>
              <a:buChar char="p"/>
            </a:pPr>
            <a:r>
              <a:rPr lang="en-US" altLang="zh-CN">
                <a:latin typeface="Times New Roman" pitchFamily="18" charset="0"/>
                <a:cs typeface="Times New Roman" pitchFamily="18" charset="0"/>
              </a:rPr>
              <a:t>Unlike general objects and English words,  text lines have </a:t>
            </a:r>
            <a:r>
              <a:rPr lang="en-US" altLang="zh-CN" b="1">
                <a:latin typeface="Times New Roman" pitchFamily="18" charset="0"/>
                <a:cs typeface="Times New Roman" pitchFamily="18" charset="0"/>
              </a:rPr>
              <a:t>larger aspect ratios</a:t>
            </a:r>
          </a:p>
          <a:p>
            <a:pPr marL="285750" indent="-285750">
              <a:buClr>
                <a:srgbClr val="C00000"/>
              </a:buClr>
              <a:buFont typeface="Wingdings" pitchFamily="2" charset="2"/>
              <a:buChar char="p"/>
            </a:pPr>
            <a:r>
              <a:rPr lang="en-US" altLang="zh-CN">
                <a:latin typeface="Times New Roman" pitchFamily="18" charset="0"/>
                <a:cs typeface="Times New Roman" pitchFamily="18" charset="0"/>
              </a:rPr>
              <a:t>Given the fixed size of convolutional filters, text lines cannot be totally covered. </a:t>
            </a:r>
            <a:endParaRPr lang="zh-CN" alt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780" name="标题 2"/>
          <p:cNvSpPr>
            <a:spLocks noGrp="1"/>
          </p:cNvSpPr>
          <p:nvPr>
            <p:ph type="title"/>
          </p:nvPr>
        </p:nvSpPr>
        <p:spPr>
          <a:xfrm>
            <a:off x="611188" y="206375"/>
            <a:ext cx="7504112" cy="812800"/>
          </a:xfrm>
        </p:spPr>
        <p:txBody>
          <a:bodyPr/>
          <a:lstStyle/>
          <a:p>
            <a:pPr eaLnBrk="1" hangingPunct="1"/>
            <a:r>
              <a:rPr kumimoji="1" lang="en-US" altLang="zh-CN">
                <a:latin typeface="Times New Roman" pitchFamily="18" charset="0"/>
              </a:rPr>
              <a:t>Background</a:t>
            </a:r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矩形 4"/>
          <p:cNvSpPr>
            <a:spLocks noChangeArrowheads="1"/>
          </p:cNvSpPr>
          <p:nvPr/>
        </p:nvSpPr>
        <p:spPr bwMode="auto">
          <a:xfrm>
            <a:off x="609600" y="1074738"/>
            <a:ext cx="8131175" cy="450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lnSpc>
                <a:spcPts val="2800"/>
              </a:lnSpc>
              <a:spcBef>
                <a:spcPts val="400"/>
              </a:spcBef>
              <a:buSzPct val="60000"/>
            </a:pPr>
            <a:r>
              <a:rPr lang="en-US" altLang="zh-CN" sz="2400" b="1">
                <a:latin typeface="Times New Roman" pitchFamily="18" charset="0"/>
                <a:ea typeface="黑体" pitchFamily="2" charset="-122"/>
                <a:cs typeface="Times New Roman" pitchFamily="18" charset="0"/>
              </a:rPr>
              <a:t>Performance comparison on English / Chinese datasets</a:t>
            </a:r>
          </a:p>
        </p:txBody>
      </p:sp>
      <p:graphicFrame>
        <p:nvGraphicFramePr>
          <p:cNvPr id="7" name="表格 5"/>
          <p:cNvGraphicFramePr>
            <a:graphicFrameLocks noGrp="1"/>
          </p:cNvGraphicFramePr>
          <p:nvPr/>
        </p:nvGraphicFramePr>
        <p:xfrm>
          <a:off x="573088" y="1628775"/>
          <a:ext cx="7961312" cy="1341120"/>
        </p:xfrm>
        <a:graphic>
          <a:graphicData uri="http://schemas.openxmlformats.org/drawingml/2006/table">
            <a:tbl>
              <a:tblPr/>
              <a:tblGrid>
                <a:gridCol w="183515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73355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416175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976437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2555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宋体" charset="-122"/>
                        </a:rPr>
                        <a:t>Dataset</a:t>
                      </a:r>
                      <a:endParaRPr kumimoji="0" lang="zh-CN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charset="-122"/>
                        <a:cs typeface="Times New Roman" pitchFamily="18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宋体" charset="-122"/>
                        </a:rPr>
                        <a:t>Language</a:t>
                      </a:r>
                      <a:endParaRPr kumimoji="0" lang="zh-CN" alt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charset="-122"/>
                        <a:cs typeface="Times New Roman" pitchFamily="18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宋体" charset="-122"/>
                        </a:rPr>
                        <a:t>Num. Train/Test</a:t>
                      </a:r>
                      <a:endParaRPr kumimoji="0" lang="zh-CN" alt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charset="-122"/>
                        <a:cs typeface="Times New Roman" pitchFamily="18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宋体" charset="-122"/>
                        </a:rPr>
                        <a:t>Best F-measure</a:t>
                      </a:r>
                      <a:endParaRPr kumimoji="0" lang="zh-CN" alt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charset="-122"/>
                        <a:cs typeface="Times New Roman" pitchFamily="18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555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宋体" charset="-122"/>
                        </a:rPr>
                        <a:t>ICDAR 2013</a:t>
                      </a:r>
                      <a:endParaRPr kumimoji="0" lang="zh-CN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charset="-122"/>
                        <a:cs typeface="Times New Roman" pitchFamily="18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宋体" charset="-122"/>
                        </a:rPr>
                        <a:t>English</a:t>
                      </a:r>
                      <a:endParaRPr kumimoji="0" lang="zh-CN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charset="-122"/>
                        <a:cs typeface="Times New Roman" pitchFamily="18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宋体" charset="-122"/>
                        </a:rPr>
                        <a:t>229/233</a:t>
                      </a:r>
                      <a:endParaRPr kumimoji="0" lang="zh-CN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charset="-122"/>
                        <a:cs typeface="Times New Roman" pitchFamily="18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宋体" charset="-122"/>
                        </a:rPr>
                        <a:t>0.90</a:t>
                      </a:r>
                      <a:endParaRPr kumimoji="0" lang="zh-CN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charset="-122"/>
                        <a:cs typeface="Times New Roman" pitchFamily="18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555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宋体" charset="-122"/>
                        </a:rPr>
                        <a:t>ICDAR 2015</a:t>
                      </a:r>
                      <a:endParaRPr kumimoji="0" lang="zh-CN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charset="-122"/>
                        <a:cs typeface="Times New Roman" pitchFamily="18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宋体" charset="-122"/>
                        </a:rPr>
                        <a:t>English</a:t>
                      </a:r>
                      <a:endParaRPr kumimoji="0" lang="zh-CN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charset="-122"/>
                        <a:cs typeface="Times New Roman" pitchFamily="18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宋体" charset="-122"/>
                        </a:rPr>
                        <a:t>1000/500</a:t>
                      </a:r>
                      <a:endParaRPr kumimoji="0" lang="zh-CN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charset="-122"/>
                        <a:cs typeface="Times New Roman" pitchFamily="18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宋体" charset="-122"/>
                        </a:rPr>
                        <a:t>0.81</a:t>
                      </a:r>
                      <a:endParaRPr kumimoji="0" lang="zh-CN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charset="-122"/>
                        <a:cs typeface="Times New Roman" pitchFamily="18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555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宋体" charset="-122"/>
                        </a:rPr>
                        <a:t>RCTW 2017</a:t>
                      </a:r>
                      <a:endParaRPr kumimoji="0" lang="zh-CN" alt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charset="-122"/>
                        <a:cs typeface="Times New Roman" pitchFamily="18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宋体" charset="-122"/>
                        </a:rPr>
                        <a:t>Mainly Chinese</a:t>
                      </a:r>
                      <a:endParaRPr kumimoji="0" lang="zh-CN" alt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charset="-122"/>
                        <a:cs typeface="Times New Roman" pitchFamily="18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宋体" charset="-122"/>
                        </a:rPr>
                        <a:t>8034/4229</a:t>
                      </a:r>
                      <a:endParaRPr kumimoji="0" lang="zh-CN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charset="-122"/>
                        <a:cs typeface="Times New Roman" pitchFamily="18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宋体" charset="-122"/>
                        </a:rPr>
                        <a:t>0.66</a:t>
                      </a:r>
                      <a:endParaRPr kumimoji="0" lang="zh-CN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宋体" charset="-122"/>
                        <a:cs typeface="Times New Roman" pitchFamily="18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8" name="圆角矩形标注 1">
            <a:extLst/>
          </p:cNvPr>
          <p:cNvSpPr/>
          <p:nvPr/>
        </p:nvSpPr>
        <p:spPr>
          <a:xfrm>
            <a:off x="3668713" y="3128963"/>
            <a:ext cx="5072062" cy="358775"/>
          </a:xfrm>
          <a:prstGeom prst="wedgeRoundRectCallout">
            <a:avLst>
              <a:gd name="adj1" fmla="val 24527"/>
              <a:gd name="adj2" fmla="val -113938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b="1" dirty="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The performance of Chinese dataset is much lower.</a:t>
            </a:r>
            <a:endParaRPr lang="zh-CN" altLang="en-US" b="1" dirty="0">
              <a:solidFill>
                <a:srgbClr val="C0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9" name="文本框 8">
            <a:extLst/>
          </p:cNvPr>
          <p:cNvSpPr txBox="1"/>
          <p:nvPr/>
        </p:nvSpPr>
        <p:spPr>
          <a:xfrm>
            <a:off x="573088" y="3567113"/>
            <a:ext cx="6502400" cy="407987"/>
          </a:xfrm>
          <a:prstGeom prst="wedgeRoundRectCallout">
            <a:avLst>
              <a:gd name="adj1" fmla="val -36463"/>
              <a:gd name="adj2" fmla="val -201729"/>
              <a:gd name="adj3" fmla="val 16667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b="1" dirty="0">
                <a:latin typeface="Times New Roman" panose="02020603050405020304" charset="0"/>
              </a:rPr>
              <a:t>ICDAR 2017 Competition on Reading Chinese Text in the Wild</a:t>
            </a:r>
            <a:endParaRPr lang="zh-CN" altLang="en-US" sz="1600" dirty="0">
              <a:latin typeface="Times New Roman" panose="02020603050405020304" charset="0"/>
            </a:endParaRPr>
          </a:p>
        </p:txBody>
      </p:sp>
      <p:sp>
        <p:nvSpPr>
          <p:cNvPr id="34840" name="矩形 14"/>
          <p:cNvSpPr>
            <a:spLocks noChangeArrowheads="1"/>
          </p:cNvSpPr>
          <p:nvPr/>
        </p:nvSpPr>
        <p:spPr bwMode="auto">
          <a:xfrm>
            <a:off x="436563" y="5949950"/>
            <a:ext cx="8369300" cy="450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lnSpc>
                <a:spcPts val="2800"/>
              </a:lnSpc>
              <a:spcBef>
                <a:spcPts val="400"/>
              </a:spcBef>
              <a:buSzPct val="60000"/>
            </a:pPr>
            <a:r>
              <a:rPr lang="en-US" altLang="zh-CN">
                <a:latin typeface="Times New Roman" pitchFamily="18" charset="0"/>
                <a:ea typeface="黑体" pitchFamily="2" charset="-122"/>
                <a:cs typeface="Times New Roman" pitchFamily="18" charset="0"/>
              </a:rPr>
              <a:t>Link: </a:t>
            </a:r>
            <a:r>
              <a:rPr lang="en-US" altLang="zh-CN" u="sng">
                <a:solidFill>
                  <a:srgbClr val="0070C0"/>
                </a:solidFill>
                <a:latin typeface="Times New Roman" pitchFamily="18" charset="0"/>
                <a:ea typeface="黑体" pitchFamily="2" charset="-122"/>
                <a:cs typeface="Times New Roman" pitchFamily="18" charset="0"/>
              </a:rPr>
              <a:t>http://mclab.eic.hust.edu.cn/icdar2017chinese/</a:t>
            </a:r>
            <a:endParaRPr lang="en-US" altLang="zh-CN" i="1" u="sng">
              <a:solidFill>
                <a:srgbClr val="0070C0"/>
              </a:solidFill>
              <a:latin typeface="Times New Roman" pitchFamily="18" charset="0"/>
              <a:ea typeface="黑体" pitchFamily="2" charset="-122"/>
              <a:cs typeface="Times New Roman" pitchFamily="18" charset="0"/>
            </a:endParaRPr>
          </a:p>
        </p:txBody>
      </p:sp>
      <p:pic>
        <p:nvPicPr>
          <p:cNvPr id="34841" name="图片 1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3088" y="4124325"/>
            <a:ext cx="1787525" cy="178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42" name="图片 18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487613" y="4124325"/>
            <a:ext cx="1368425" cy="182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43" name="图片 20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937000" y="4083050"/>
            <a:ext cx="1368425" cy="182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44" name="图片 22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959600" y="4124325"/>
            <a:ext cx="1574800" cy="1836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45" name="图片 24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480050" y="4124325"/>
            <a:ext cx="1368425" cy="182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46" name="标题 1"/>
          <p:cNvSpPr>
            <a:spLocks noGrp="1"/>
          </p:cNvSpPr>
          <p:nvPr>
            <p:ph type="title"/>
          </p:nvPr>
        </p:nvSpPr>
        <p:spPr>
          <a:xfrm>
            <a:off x="611188" y="206375"/>
            <a:ext cx="7504112" cy="812800"/>
          </a:xfrm>
        </p:spPr>
        <p:txBody>
          <a:bodyPr/>
          <a:lstStyle/>
          <a:p>
            <a:pPr eaLnBrk="1" hangingPunct="1"/>
            <a:r>
              <a:rPr kumimoji="1" lang="en-US" altLang="zh-CN">
                <a:latin typeface="Times New Roman" pitchFamily="18" charset="0"/>
              </a:rPr>
              <a:t>Background</a:t>
            </a:r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Picture 2" descr="https://timgsa.baidu.com/timg?image&amp;quality=80&amp;size=b9999_10000&amp;sec=1507026148852&amp;di=aa162c62740f2dfd9fa8ee1ab8522771&amp;imgtype=0&amp;src=http%3A%2F%2Fs8.sinaimg.cn%2Fmw690%2F4fd5f3ddgx6ChPewVSvd7%26690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64088" y="2595563"/>
            <a:ext cx="4103687" cy="215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66" name="文本框 9"/>
          <p:cNvSpPr txBox="1">
            <a:spLocks noChangeArrowheads="1"/>
          </p:cNvSpPr>
          <p:nvPr/>
        </p:nvSpPr>
        <p:spPr bwMode="auto">
          <a:xfrm>
            <a:off x="1616075" y="1087438"/>
            <a:ext cx="623887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kumimoji="1" lang="en-US" altLang="zh-CN" sz="2400" b="1">
                <a:latin typeface="Times New Roman" pitchFamily="18" charset="0"/>
              </a:rPr>
              <a:t>Possible solutions for Non-Latin</a:t>
            </a:r>
            <a:r>
              <a:rPr kumimoji="1" lang="zh-CN" altLang="en-US" sz="2400" b="1">
                <a:latin typeface="Times New Roman" pitchFamily="18" charset="0"/>
              </a:rPr>
              <a:t> </a:t>
            </a:r>
            <a:r>
              <a:rPr kumimoji="1" lang="en-US" altLang="zh-CN" sz="2400" b="1">
                <a:latin typeface="Times New Roman" pitchFamily="18" charset="0"/>
              </a:rPr>
              <a:t>text</a:t>
            </a:r>
            <a:r>
              <a:rPr kumimoji="1" lang="zh-CN" altLang="en-US" sz="2400" b="1">
                <a:latin typeface="Times New Roman" pitchFamily="18" charset="0"/>
              </a:rPr>
              <a:t> </a:t>
            </a:r>
            <a:r>
              <a:rPr kumimoji="1" lang="en-US" altLang="zh-CN" sz="2400" b="1">
                <a:latin typeface="Times New Roman" pitchFamily="18" charset="0"/>
              </a:rPr>
              <a:t>detection</a:t>
            </a:r>
          </a:p>
        </p:txBody>
      </p:sp>
      <p:pic>
        <p:nvPicPr>
          <p:cNvPr id="36867" name="Picture 2" descr="https://timgsa.baidu.com/timg?image&amp;quality=80&amp;size=b9999_10000&amp;sec=1507026148852&amp;di=aa162c62740f2dfd9fa8ee1ab8522771&amp;imgtype=0&amp;src=http%3A%2F%2Fs8.sinaimg.cn%2Fmw690%2F4fd5f3ddgx6ChPewVSvd7%26690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3413" y="2592388"/>
            <a:ext cx="4102100" cy="2160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矩形 1"/>
          <p:cNvSpPr/>
          <p:nvPr/>
        </p:nvSpPr>
        <p:spPr>
          <a:xfrm>
            <a:off x="1566863" y="3848100"/>
            <a:ext cx="2798762" cy="3175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grpSp>
        <p:nvGrpSpPr>
          <p:cNvPr id="8" name="组合 7"/>
          <p:cNvGrpSpPr>
            <a:grpSpLocks/>
          </p:cNvGrpSpPr>
          <p:nvPr/>
        </p:nvGrpSpPr>
        <p:grpSpPr bwMode="auto">
          <a:xfrm>
            <a:off x="1727200" y="3827463"/>
            <a:ext cx="2479675" cy="382587"/>
            <a:chOff x="1710699" y="2463222"/>
            <a:chExt cx="2479945" cy="383146"/>
          </a:xfrm>
        </p:grpSpPr>
        <p:sp>
          <p:nvSpPr>
            <p:cNvPr id="26" name="矩形 25"/>
            <p:cNvSpPr/>
            <p:nvPr/>
          </p:nvSpPr>
          <p:spPr>
            <a:xfrm>
              <a:off x="1710699" y="2474350"/>
              <a:ext cx="2479945" cy="360890"/>
            </a:xfrm>
            <a:prstGeom prst="rect">
              <a:avLst/>
            </a:prstGeom>
            <a:solidFill>
              <a:srgbClr val="FFFF00">
                <a:alpha val="50196"/>
              </a:srgbClr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cxnSp>
          <p:nvCxnSpPr>
            <p:cNvPr id="27" name="直接连接符 26"/>
            <p:cNvCxnSpPr/>
            <p:nvPr/>
          </p:nvCxnSpPr>
          <p:spPr>
            <a:xfrm>
              <a:off x="2104442" y="2474350"/>
              <a:ext cx="0" cy="372018"/>
            </a:xfrm>
            <a:prstGeom prst="line">
              <a:avLst/>
            </a:prstGeom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/>
          </p:nvCxnSpPr>
          <p:spPr>
            <a:xfrm>
              <a:off x="2522000" y="2474350"/>
              <a:ext cx="0" cy="372018"/>
            </a:xfrm>
            <a:prstGeom prst="line">
              <a:avLst/>
            </a:prstGeom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直接连接符 28"/>
            <p:cNvCxnSpPr/>
            <p:nvPr/>
          </p:nvCxnSpPr>
          <p:spPr>
            <a:xfrm>
              <a:off x="2950672" y="2463222"/>
              <a:ext cx="0" cy="372018"/>
            </a:xfrm>
            <a:prstGeom prst="line">
              <a:avLst/>
            </a:prstGeom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直接连接符 29"/>
            <p:cNvCxnSpPr/>
            <p:nvPr/>
          </p:nvCxnSpPr>
          <p:spPr>
            <a:xfrm>
              <a:off x="3385694" y="2463222"/>
              <a:ext cx="0" cy="372018"/>
            </a:xfrm>
            <a:prstGeom prst="line">
              <a:avLst/>
            </a:prstGeom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直接连接符 30"/>
            <p:cNvCxnSpPr/>
            <p:nvPr/>
          </p:nvCxnSpPr>
          <p:spPr>
            <a:xfrm>
              <a:off x="3800076" y="2469581"/>
              <a:ext cx="0" cy="370427"/>
            </a:xfrm>
            <a:prstGeom prst="line">
              <a:avLst/>
            </a:prstGeom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1" name="Picture 2" descr="https://timgsa.baidu.com/timg?image&amp;quality=80&amp;size=b9999_10000&amp;sec=1507026148852&amp;di=aa162c62740f2dfd9fa8ee1ab8522771&amp;imgtype=0&amp;src=http%3A%2F%2Fs8.sinaimg.cn%2Fmw690%2F4fd5f3ddgx6ChPewVSvd7%26690"/>
          <p:cNvPicPr>
            <a:picLocks noChangeArrowheads="1"/>
          </p:cNvPicPr>
          <p:nvPr/>
        </p:nvPicPr>
        <p:blipFill>
          <a:blip r:embed="rId3"/>
          <a:srcRect t="56454" b="18898"/>
          <a:stretch>
            <a:fillRect/>
          </a:stretch>
        </p:blipFill>
        <p:spPr bwMode="auto">
          <a:xfrm>
            <a:off x="619125" y="4865688"/>
            <a:ext cx="7802563" cy="849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矩形 21"/>
          <p:cNvSpPr/>
          <p:nvPr/>
        </p:nvSpPr>
        <p:spPr>
          <a:xfrm>
            <a:off x="2460625" y="4957763"/>
            <a:ext cx="868363" cy="519112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23" name="矩形 22"/>
          <p:cNvSpPr/>
          <p:nvPr/>
        </p:nvSpPr>
        <p:spPr>
          <a:xfrm>
            <a:off x="3219450" y="4957763"/>
            <a:ext cx="868363" cy="519112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24" name="矩形 23"/>
          <p:cNvSpPr/>
          <p:nvPr/>
        </p:nvSpPr>
        <p:spPr>
          <a:xfrm>
            <a:off x="4005263" y="4957763"/>
            <a:ext cx="869950" cy="519112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25" name="矩形 24"/>
          <p:cNvSpPr/>
          <p:nvPr/>
        </p:nvSpPr>
        <p:spPr>
          <a:xfrm>
            <a:off x="5000625" y="4957763"/>
            <a:ext cx="868363" cy="519112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32" name="矩形 31"/>
          <p:cNvSpPr/>
          <p:nvPr/>
        </p:nvSpPr>
        <p:spPr>
          <a:xfrm>
            <a:off x="5943600" y="4957763"/>
            <a:ext cx="869950" cy="519112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33" name="矩形 32"/>
          <p:cNvSpPr/>
          <p:nvPr/>
        </p:nvSpPr>
        <p:spPr>
          <a:xfrm>
            <a:off x="6886575" y="4957763"/>
            <a:ext cx="869950" cy="519112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grpSp>
        <p:nvGrpSpPr>
          <p:cNvPr id="47" name="组合 46"/>
          <p:cNvGrpSpPr/>
          <p:nvPr/>
        </p:nvGrpSpPr>
        <p:grpSpPr>
          <a:xfrm>
            <a:off x="2493943" y="3443484"/>
            <a:ext cx="1316972" cy="1112288"/>
            <a:chOff x="6872455" y="2097414"/>
            <a:chExt cx="1101582" cy="1103364"/>
          </a:xfrm>
          <a:solidFill>
            <a:srgbClr val="92D050">
              <a:alpha val="80000"/>
            </a:srgbClr>
          </a:solidFill>
        </p:grpSpPr>
        <p:sp>
          <p:nvSpPr>
            <p:cNvPr id="48" name="矩形 47"/>
            <p:cNvSpPr/>
            <p:nvPr/>
          </p:nvSpPr>
          <p:spPr>
            <a:xfrm>
              <a:off x="6894037" y="2109096"/>
              <a:ext cx="1080000" cy="1080000"/>
            </a:xfrm>
            <a:prstGeom prst="rect">
              <a:avLst/>
            </a:prstGeom>
            <a:grpFill/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cxnSp>
          <p:nvCxnSpPr>
            <p:cNvPr id="49" name="直接连接符 48"/>
            <p:cNvCxnSpPr/>
            <p:nvPr/>
          </p:nvCxnSpPr>
          <p:spPr>
            <a:xfrm>
              <a:off x="6872455" y="2488695"/>
              <a:ext cx="1101582" cy="0"/>
            </a:xfrm>
            <a:prstGeom prst="line">
              <a:avLst/>
            </a:prstGeom>
            <a:grpFill/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直接连接符 49"/>
            <p:cNvCxnSpPr/>
            <p:nvPr/>
          </p:nvCxnSpPr>
          <p:spPr>
            <a:xfrm>
              <a:off x="6894037" y="2846368"/>
              <a:ext cx="1080000" cy="0"/>
            </a:xfrm>
            <a:prstGeom prst="line">
              <a:avLst/>
            </a:prstGeom>
            <a:grpFill/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直接连接符 50"/>
            <p:cNvCxnSpPr/>
            <p:nvPr/>
          </p:nvCxnSpPr>
          <p:spPr>
            <a:xfrm>
              <a:off x="7249171" y="2109096"/>
              <a:ext cx="0" cy="1091682"/>
            </a:xfrm>
            <a:prstGeom prst="line">
              <a:avLst/>
            </a:prstGeom>
            <a:grpFill/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直接连接符 51"/>
            <p:cNvCxnSpPr/>
            <p:nvPr/>
          </p:nvCxnSpPr>
          <p:spPr>
            <a:xfrm>
              <a:off x="7625506" y="2097414"/>
              <a:ext cx="0" cy="1091682"/>
            </a:xfrm>
            <a:prstGeom prst="line">
              <a:avLst/>
            </a:prstGeom>
            <a:grpFill/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3" name="圆角矩形标注 52"/>
          <p:cNvSpPr/>
          <p:nvPr/>
        </p:nvSpPr>
        <p:spPr>
          <a:xfrm>
            <a:off x="935038" y="3133725"/>
            <a:ext cx="1279525" cy="360363"/>
          </a:xfrm>
          <a:prstGeom prst="wedgeRoundRectCallout">
            <a:avLst>
              <a:gd name="adj1" fmla="val 30086"/>
              <a:gd name="adj2" fmla="val 171085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dirty="0">
                <a:solidFill>
                  <a:schemeClr val="tx1"/>
                </a:solidFill>
                <a:latin typeface="Times New Roman" panose="02020603050405020304" charset="0"/>
              </a:rPr>
              <a:t>Long conv</a:t>
            </a:r>
            <a:endParaRPr lang="zh-CN" altLang="en-US" dirty="0">
              <a:solidFill>
                <a:schemeClr val="tx1"/>
              </a:solidFill>
              <a:latin typeface="Times New Roman" panose="02020603050405020304" charset="0"/>
            </a:endParaRPr>
          </a:p>
        </p:txBody>
      </p:sp>
      <p:sp>
        <p:nvSpPr>
          <p:cNvPr id="15" name="矩形 14"/>
          <p:cNvSpPr>
            <a:spLocks noChangeArrowheads="1"/>
          </p:cNvSpPr>
          <p:nvPr/>
        </p:nvSpPr>
        <p:spPr bwMode="auto">
          <a:xfrm>
            <a:off x="549275" y="1555750"/>
            <a:ext cx="29797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285750" indent="-285750">
              <a:buClr>
                <a:srgbClr val="C00000"/>
              </a:buClr>
              <a:buFont typeface="Wingdings" pitchFamily="2" charset="2"/>
              <a:buChar char="p"/>
            </a:pPr>
            <a:r>
              <a:rPr lang="en-US" altLang="zh-CN">
                <a:latin typeface="Times New Roman" pitchFamily="18" charset="0"/>
                <a:cs typeface="Times New Roman" pitchFamily="18" charset="0"/>
              </a:rPr>
              <a:t>Long convolutional kernel.</a:t>
            </a:r>
          </a:p>
        </p:txBody>
      </p:sp>
      <p:sp>
        <p:nvSpPr>
          <p:cNvPr id="55" name="矩形 54">
            <a:extLst/>
          </p:cNvPr>
          <p:cNvSpPr/>
          <p:nvPr/>
        </p:nvSpPr>
        <p:spPr>
          <a:xfrm>
            <a:off x="5829300" y="3814763"/>
            <a:ext cx="2479675" cy="360362"/>
          </a:xfrm>
          <a:prstGeom prst="rect">
            <a:avLst/>
          </a:prstGeom>
          <a:solidFill>
            <a:srgbClr val="FFFF00">
              <a:alpha val="50196"/>
            </a:srgb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57" name="矩形 56">
            <a:extLst/>
          </p:cNvPr>
          <p:cNvSpPr/>
          <p:nvPr/>
        </p:nvSpPr>
        <p:spPr>
          <a:xfrm>
            <a:off x="6808788" y="2874963"/>
            <a:ext cx="514350" cy="1878012"/>
          </a:xfrm>
          <a:prstGeom prst="rect">
            <a:avLst/>
          </a:prstGeom>
          <a:solidFill>
            <a:srgbClr val="FFFF66">
              <a:alpha val="50196"/>
            </a:srgb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grpSp>
        <p:nvGrpSpPr>
          <p:cNvPr id="59" name="组合 58">
            <a:extLst/>
          </p:cNvPr>
          <p:cNvGrpSpPr/>
          <p:nvPr/>
        </p:nvGrpSpPr>
        <p:grpSpPr>
          <a:xfrm>
            <a:off x="6294595" y="3333527"/>
            <a:ext cx="1503792" cy="1293923"/>
            <a:chOff x="6872455" y="2097414"/>
            <a:chExt cx="1101582" cy="1103364"/>
          </a:xfrm>
          <a:solidFill>
            <a:srgbClr val="FF0000">
              <a:alpha val="40000"/>
            </a:srgbClr>
          </a:solidFill>
        </p:grpSpPr>
        <p:sp>
          <p:nvSpPr>
            <p:cNvPr id="60" name="矩形 59">
              <a:extLst/>
            </p:cNvPr>
            <p:cNvSpPr/>
            <p:nvPr/>
          </p:nvSpPr>
          <p:spPr>
            <a:xfrm>
              <a:off x="6894037" y="2109096"/>
              <a:ext cx="1080000" cy="1080000"/>
            </a:xfrm>
            <a:prstGeom prst="rect">
              <a:avLst/>
            </a:prstGeom>
            <a:solidFill>
              <a:srgbClr val="FFFF00">
                <a:alpha val="50196"/>
              </a:srgbClr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cxnSp>
          <p:nvCxnSpPr>
            <p:cNvPr id="61" name="直接连接符 60">
              <a:extLst/>
            </p:cNvPr>
            <p:cNvCxnSpPr/>
            <p:nvPr/>
          </p:nvCxnSpPr>
          <p:spPr>
            <a:xfrm>
              <a:off x="6872455" y="2488695"/>
              <a:ext cx="1101582" cy="0"/>
            </a:xfrm>
            <a:prstGeom prst="line">
              <a:avLst/>
            </a:prstGeom>
            <a:grpFill/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直接连接符 61">
              <a:extLst/>
            </p:cNvPr>
            <p:cNvCxnSpPr/>
            <p:nvPr/>
          </p:nvCxnSpPr>
          <p:spPr>
            <a:xfrm>
              <a:off x="6894037" y="2846368"/>
              <a:ext cx="1080000" cy="0"/>
            </a:xfrm>
            <a:prstGeom prst="line">
              <a:avLst/>
            </a:prstGeom>
            <a:grpFill/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直接连接符 62">
              <a:extLst/>
            </p:cNvPr>
            <p:cNvCxnSpPr/>
            <p:nvPr/>
          </p:nvCxnSpPr>
          <p:spPr>
            <a:xfrm>
              <a:off x="7249171" y="2109096"/>
              <a:ext cx="0" cy="1091682"/>
            </a:xfrm>
            <a:prstGeom prst="line">
              <a:avLst/>
            </a:prstGeom>
            <a:grpFill/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直接连接符 63">
              <a:extLst/>
            </p:cNvPr>
            <p:cNvCxnSpPr/>
            <p:nvPr/>
          </p:nvCxnSpPr>
          <p:spPr>
            <a:xfrm>
              <a:off x="7625506" y="2097414"/>
              <a:ext cx="0" cy="1091682"/>
            </a:xfrm>
            <a:prstGeom prst="line">
              <a:avLst/>
            </a:prstGeom>
            <a:grpFill/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8" name="圆角矩形标注 52">
            <a:extLst/>
          </p:cNvPr>
          <p:cNvSpPr/>
          <p:nvPr/>
        </p:nvSpPr>
        <p:spPr>
          <a:xfrm>
            <a:off x="5365750" y="2413000"/>
            <a:ext cx="3138488" cy="360363"/>
          </a:xfrm>
          <a:prstGeom prst="wedgeRoundRectCallout">
            <a:avLst>
              <a:gd name="adj1" fmla="val -581"/>
              <a:gd name="adj2" fmla="val 213178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dirty="0">
                <a:solidFill>
                  <a:schemeClr val="tx1"/>
                </a:solidFill>
                <a:latin typeface="Times New Roman" panose="02020603050405020304" charset="0"/>
              </a:rPr>
              <a:t>Inception convolutional kernels</a:t>
            </a:r>
          </a:p>
        </p:txBody>
      </p:sp>
      <p:sp>
        <p:nvSpPr>
          <p:cNvPr id="36884" name="标题 4"/>
          <p:cNvSpPr>
            <a:spLocks noGrp="1"/>
          </p:cNvSpPr>
          <p:nvPr>
            <p:ph type="title"/>
          </p:nvPr>
        </p:nvSpPr>
        <p:spPr>
          <a:xfrm>
            <a:off x="611188" y="206375"/>
            <a:ext cx="7504112" cy="812800"/>
          </a:xfrm>
        </p:spPr>
        <p:txBody>
          <a:bodyPr/>
          <a:lstStyle/>
          <a:p>
            <a:pPr eaLnBrk="1" hangingPunct="1"/>
            <a:r>
              <a:rPr kumimoji="1" lang="en-US" altLang="zh-CN">
                <a:latin typeface="Times New Roman" pitchFamily="18" charset="0"/>
              </a:rPr>
              <a:t>Background</a:t>
            </a:r>
            <a:endParaRPr lang="zh-CN" altLang="en-US"/>
          </a:p>
        </p:txBody>
      </p:sp>
      <p:sp>
        <p:nvSpPr>
          <p:cNvPr id="3" name="矩形 2"/>
          <p:cNvSpPr>
            <a:spLocks noChangeArrowheads="1"/>
          </p:cNvSpPr>
          <p:nvPr/>
        </p:nvSpPr>
        <p:spPr bwMode="auto">
          <a:xfrm>
            <a:off x="549275" y="1827213"/>
            <a:ext cx="45720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5750" indent="-285750">
              <a:buClr>
                <a:srgbClr val="C00000"/>
              </a:buClr>
              <a:buFont typeface="Wingdings" pitchFamily="2" charset="2"/>
              <a:buChar char="p"/>
            </a:pPr>
            <a:r>
              <a:rPr lang="en-US" altLang="zh-CN">
                <a:latin typeface="Times New Roman" pitchFamily="18" charset="0"/>
                <a:cs typeface="Times New Roman" pitchFamily="18" charset="0"/>
              </a:rPr>
              <a:t>Inception convolutional kernels.</a:t>
            </a:r>
          </a:p>
        </p:txBody>
      </p:sp>
      <p:sp>
        <p:nvSpPr>
          <p:cNvPr id="4" name="矩形 3"/>
          <p:cNvSpPr>
            <a:spLocks noChangeArrowheads="1"/>
          </p:cNvSpPr>
          <p:nvPr/>
        </p:nvSpPr>
        <p:spPr bwMode="auto">
          <a:xfrm>
            <a:off x="549275" y="2105025"/>
            <a:ext cx="308927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285750" indent="-285750">
              <a:buClr>
                <a:srgbClr val="C00000"/>
              </a:buClr>
              <a:buFont typeface="Wingdings" pitchFamily="2" charset="2"/>
              <a:buChar char="p"/>
            </a:pPr>
            <a:r>
              <a:rPr lang="en-US" altLang="zh-CN">
                <a:latin typeface="Times New Roman" pitchFamily="18" charset="0"/>
                <a:cs typeface="Times New Roman" pitchFamily="18" charset="0"/>
              </a:rPr>
              <a:t>Part detection and grouping.</a:t>
            </a:r>
          </a:p>
        </p:txBody>
      </p:sp>
      <p:sp>
        <p:nvSpPr>
          <p:cNvPr id="54" name="矩形 53">
            <a:extLst/>
          </p:cNvPr>
          <p:cNvSpPr/>
          <p:nvPr/>
        </p:nvSpPr>
        <p:spPr>
          <a:xfrm>
            <a:off x="2479675" y="4986338"/>
            <a:ext cx="5262563" cy="45085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25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5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50"/>
                            </p:stCondLst>
                            <p:childTnLst>
                              <p:par>
                                <p:cTn id="6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250"/>
                            </p:stCondLst>
                            <p:childTnLst>
                              <p:par>
                                <p:cTn id="6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00"/>
                            </p:stCondLst>
                            <p:childTnLst>
                              <p:par>
                                <p:cTn id="78" presetID="21" presetClass="exit" presetSubtype="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79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1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82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21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85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21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88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21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91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21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94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bldLvl="0" animBg="1"/>
      <p:bldP spid="22" grpId="1" animBg="1"/>
      <p:bldP spid="23" grpId="0" bldLvl="0" animBg="1"/>
      <p:bldP spid="23" grpId="1" animBg="1"/>
      <p:bldP spid="24" grpId="0" bldLvl="0" animBg="1"/>
      <p:bldP spid="24" grpId="1" animBg="1"/>
      <p:bldP spid="25" grpId="0" bldLvl="0" animBg="1"/>
      <p:bldP spid="25" grpId="1" animBg="1"/>
      <p:bldP spid="32" grpId="0" bldLvl="0" animBg="1"/>
      <p:bldP spid="32" grpId="1" animBg="1"/>
      <p:bldP spid="33" grpId="0" bldLvl="0" animBg="1"/>
      <p:bldP spid="33" grpId="1" animBg="1"/>
      <p:bldP spid="53" grpId="0" bldLvl="0" animBg="1"/>
      <p:bldP spid="15" grpId="0"/>
      <p:bldP spid="55" grpId="0" animBg="1"/>
      <p:bldP spid="55" grpId="1" animBg="1"/>
      <p:bldP spid="57" grpId="0" animBg="1"/>
      <p:bldP spid="57" grpId="1" animBg="1"/>
      <p:bldP spid="68" grpId="0" bldLvl="0" animBg="1"/>
      <p:bldP spid="3" grpId="0"/>
      <p:bldP spid="4" grpId="0"/>
      <p:bldP spid="5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标题 1"/>
          <p:cNvSpPr>
            <a:spLocks noGrp="1"/>
          </p:cNvSpPr>
          <p:nvPr>
            <p:ph type="title"/>
          </p:nvPr>
        </p:nvSpPr>
        <p:spPr>
          <a:xfrm>
            <a:off x="611188" y="206375"/>
            <a:ext cx="7504112" cy="812800"/>
          </a:xfrm>
        </p:spPr>
        <p:txBody>
          <a:bodyPr/>
          <a:lstStyle/>
          <a:p>
            <a:pPr eaLnBrk="1" hangingPunct="1"/>
            <a:r>
              <a:rPr lang="en-US" altLang="zh-CN">
                <a:latin typeface="Times New Roman" pitchFamily="18" charset="0"/>
                <a:sym typeface="+mn-ea"/>
              </a:rPr>
              <a:t>Outline</a:t>
            </a:r>
            <a:endParaRPr lang="zh-CN" altLang="en-US"/>
          </a:p>
        </p:txBody>
      </p:sp>
      <p:sp>
        <p:nvSpPr>
          <p:cNvPr id="3" name="文本框 1"/>
          <p:cNvSpPr txBox="1"/>
          <p:nvPr/>
        </p:nvSpPr>
        <p:spPr>
          <a:xfrm>
            <a:off x="615950" y="1298575"/>
            <a:ext cx="8386763" cy="28622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42900" indent="-3429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charset="0"/>
              <a:buChar char=""/>
              <a:defRPr/>
            </a:pPr>
            <a:r>
              <a:rPr lang="en-US" altLang="zh-CN" sz="2400" dirty="0">
                <a:solidFill>
                  <a:schemeClr val="bg1">
                    <a:lumMod val="50000"/>
                  </a:schemeClr>
                </a:solidFill>
                <a:latin typeface="Times New Roman" panose="02020603050405020304" charset="0"/>
                <a:ea typeface="+mn-ea"/>
              </a:rPr>
              <a:t>Background</a:t>
            </a:r>
          </a:p>
          <a:p>
            <a:pPr marL="342900" indent="-3429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charset="0"/>
              <a:buChar char=""/>
              <a:defRPr/>
            </a:pPr>
            <a:r>
              <a:rPr lang="en-US" altLang="zh-CN" sz="2400" b="1" dirty="0">
                <a:latin typeface="Times New Roman" panose="02020603050405020304" charset="0"/>
                <a:ea typeface="+mn-ea"/>
                <a:sym typeface="+mn-ea"/>
              </a:rPr>
              <a:t>Scene T</a:t>
            </a:r>
            <a:r>
              <a:rPr lang="en-US" altLang="zh-CN" sz="2400" b="1" dirty="0">
                <a:latin typeface="Times New Roman" panose="02020603050405020304" charset="0"/>
                <a:ea typeface="+mn-ea"/>
              </a:rPr>
              <a:t>ext Detection </a:t>
            </a:r>
          </a:p>
          <a:p>
            <a:pPr marL="342900" indent="-3429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charset="0"/>
              <a:buChar char=""/>
              <a:defRPr/>
            </a:pPr>
            <a:r>
              <a:rPr lang="en-US" altLang="zh-CN" sz="2400" dirty="0">
                <a:solidFill>
                  <a:schemeClr val="bg1">
                    <a:lumMod val="50000"/>
                  </a:schemeClr>
                </a:solidFill>
                <a:latin typeface="Times New Roman" panose="02020603050405020304" charset="0"/>
                <a:ea typeface="+mn-ea"/>
              </a:rPr>
              <a:t>Scene Text Recognition</a:t>
            </a:r>
          </a:p>
          <a:p>
            <a:pPr marL="342900" indent="-3429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charset="0"/>
              <a:buChar char=""/>
              <a:defRPr/>
            </a:pPr>
            <a:r>
              <a:rPr lang="en-US" altLang="zh-CN" sz="2400" dirty="0">
                <a:solidFill>
                  <a:schemeClr val="bg1">
                    <a:lumMod val="50000"/>
                  </a:schemeClr>
                </a:solidFill>
                <a:latin typeface="Times New Roman" panose="02020603050405020304" charset="0"/>
                <a:ea typeface="+mn-ea"/>
              </a:rPr>
              <a:t>Applications</a:t>
            </a:r>
          </a:p>
          <a:p>
            <a:pPr marL="342900" indent="-3429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charset="0"/>
              <a:buChar char=""/>
              <a:defRPr/>
            </a:pPr>
            <a:r>
              <a:rPr lang="en-US" altLang="zh-CN" sz="2400" dirty="0">
                <a:solidFill>
                  <a:schemeClr val="bg1">
                    <a:lumMod val="50000"/>
                  </a:schemeClr>
                </a:solidFill>
                <a:latin typeface="Times New Roman" panose="02020603050405020304" charset="0"/>
                <a:ea typeface="+mn-ea"/>
                <a:sym typeface="+mn-ea"/>
              </a:rPr>
              <a:t>Future Trends</a:t>
            </a:r>
            <a:endParaRPr lang="en-US" altLang="zh-CN" sz="2400" dirty="0">
              <a:solidFill>
                <a:schemeClr val="bg1">
                  <a:lumMod val="50000"/>
                </a:schemeClr>
              </a:solidFill>
              <a:latin typeface="Times New Roman" panose="02020603050405020304" charset="0"/>
              <a:ea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标题 1"/>
          <p:cNvSpPr>
            <a:spLocks noGrp="1"/>
          </p:cNvSpPr>
          <p:nvPr>
            <p:ph type="title"/>
          </p:nvPr>
        </p:nvSpPr>
        <p:spPr>
          <a:xfrm>
            <a:off x="611188" y="206375"/>
            <a:ext cx="7504112" cy="812800"/>
          </a:xfrm>
        </p:spPr>
        <p:txBody>
          <a:bodyPr/>
          <a:lstStyle/>
          <a:p>
            <a:pPr eaLnBrk="1" hangingPunct="1"/>
            <a:r>
              <a:rPr lang="en-US" altLang="zh-CN">
                <a:latin typeface="Times New Roman" pitchFamily="18" charset="0"/>
                <a:sym typeface="+mn-ea"/>
              </a:rPr>
              <a:t>Scene T</a:t>
            </a:r>
            <a:r>
              <a:rPr lang="en-US" altLang="zh-CN">
                <a:latin typeface="Times New Roman" pitchFamily="18" charset="0"/>
              </a:rPr>
              <a:t>ext Detection</a:t>
            </a:r>
            <a:endParaRPr lang="zh-CN" altLang="en-US"/>
          </a:p>
        </p:txBody>
      </p:sp>
      <p:sp>
        <p:nvSpPr>
          <p:cNvPr id="3" name="文本框 1"/>
          <p:cNvSpPr txBox="1"/>
          <p:nvPr/>
        </p:nvSpPr>
        <p:spPr>
          <a:xfrm>
            <a:off x="57150" y="1069975"/>
            <a:ext cx="8956675" cy="29860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Font typeface="Wingdings" panose="05000000000000000000" charset="0"/>
              <a:buNone/>
              <a:defRPr/>
            </a:pPr>
            <a:endParaRPr lang="en-US" altLang="zh-CN" sz="2800" dirty="0">
              <a:latin typeface="Times New Roman" panose="02020603050405020304" charset="0"/>
              <a:ea typeface="+mn-ea"/>
            </a:endParaRPr>
          </a:p>
          <a:p>
            <a:pPr marL="742950" lvl="1" indent="-285750" fontAlgn="auto">
              <a:spcBef>
                <a:spcPts val="0"/>
              </a:spcBef>
              <a:spcAft>
                <a:spcPts val="0"/>
              </a:spcAft>
              <a:buFont typeface="Wingdings" panose="05000000000000000000" charset="0"/>
              <a:buChar char=""/>
              <a:defRPr/>
            </a:pPr>
            <a:r>
              <a:rPr lang="en-US" altLang="zh-CN" sz="2400" b="1" dirty="0">
                <a:latin typeface="Times New Roman" panose="02020603050405020304" charset="0"/>
                <a:ea typeface="+mn-ea"/>
              </a:rPr>
              <a:t>Proposal-based method:</a:t>
            </a:r>
          </a:p>
          <a:p>
            <a:pPr marL="1200150" lvl="2" indent="-285750" fontAlgn="auto">
              <a:spcBef>
                <a:spcPts val="0"/>
              </a:spcBef>
              <a:spcAft>
                <a:spcPts val="0"/>
              </a:spcAft>
              <a:buFont typeface="Wingdings" panose="05000000000000000000" charset="0"/>
              <a:buChar char=""/>
              <a:defRPr/>
            </a:pPr>
            <a:r>
              <a:rPr lang="en-US" altLang="zh-CN" sz="2000" dirty="0">
                <a:latin typeface="Times New Roman" panose="02020603050405020304" charset="0"/>
                <a:ea typeface="+mn-ea"/>
              </a:rPr>
              <a:t>Detecting text with a single deep neural network </a:t>
            </a:r>
            <a:r>
              <a:rPr lang="en-US" altLang="zh-CN" sz="2000" b="1" dirty="0">
                <a:latin typeface="Times New Roman" panose="02020603050405020304" charset="0"/>
                <a:ea typeface="+mn-ea"/>
              </a:rPr>
              <a:t>(TextBoxes)[1] </a:t>
            </a:r>
            <a:endParaRPr lang="en-US" altLang="zh-CN" sz="2000" dirty="0">
              <a:latin typeface="Times New Roman" panose="02020603050405020304" charset="0"/>
              <a:ea typeface="+mn-ea"/>
            </a:endParaRPr>
          </a:p>
          <a:p>
            <a:pPr lvl="2" fontAlgn="auto">
              <a:spcBef>
                <a:spcPts val="0"/>
              </a:spcBef>
              <a:spcAft>
                <a:spcPts val="0"/>
              </a:spcAft>
              <a:buFont typeface="Wingdings" panose="05000000000000000000" charset="0"/>
              <a:buNone/>
              <a:defRPr/>
            </a:pPr>
            <a:endParaRPr lang="en-US" altLang="zh-CN" sz="2400" dirty="0">
              <a:latin typeface="Times New Roman" panose="02020603050405020304" charset="0"/>
              <a:ea typeface="+mn-ea"/>
            </a:endParaRPr>
          </a:p>
          <a:p>
            <a:pPr marL="742950" lvl="1" indent="-285750" fontAlgn="auto">
              <a:spcBef>
                <a:spcPts val="0"/>
              </a:spcBef>
              <a:spcAft>
                <a:spcPts val="0"/>
              </a:spcAft>
              <a:buFont typeface="Wingdings" panose="05000000000000000000" charset="0"/>
              <a:buChar char=""/>
              <a:defRPr/>
            </a:pPr>
            <a:r>
              <a:rPr lang="en-US" altLang="zh-CN" sz="2400" b="1" dirty="0">
                <a:solidFill>
                  <a:schemeClr val="bg1">
                    <a:lumMod val="50000"/>
                  </a:schemeClr>
                </a:solidFill>
                <a:latin typeface="Times New Roman" panose="02020603050405020304" charset="0"/>
                <a:ea typeface="+mn-ea"/>
                <a:sym typeface="+mn-ea"/>
              </a:rPr>
              <a:t>Part-based method: </a:t>
            </a:r>
            <a:endParaRPr lang="en-US" altLang="zh-CN" sz="2400" b="1" dirty="0">
              <a:solidFill>
                <a:schemeClr val="bg1">
                  <a:lumMod val="75000"/>
                </a:schemeClr>
              </a:solidFill>
              <a:latin typeface="Times New Roman" panose="02020603050405020304" charset="0"/>
              <a:ea typeface="+mn-ea"/>
              <a:sym typeface="+mn-ea"/>
            </a:endParaRPr>
          </a:p>
          <a:p>
            <a:pPr marL="1200150" lvl="2" indent="-285750" fontAlgn="auto">
              <a:spcBef>
                <a:spcPts val="0"/>
              </a:spcBef>
              <a:spcAft>
                <a:spcPts val="0"/>
              </a:spcAft>
              <a:buFont typeface="Wingdings" panose="05000000000000000000" charset="0"/>
              <a:buChar char=""/>
              <a:defRPr/>
            </a:pPr>
            <a:r>
              <a:rPr lang="en-US" altLang="zh-CN" sz="2000" dirty="0">
                <a:solidFill>
                  <a:schemeClr val="bg1">
                    <a:lumMod val="50000"/>
                  </a:schemeClr>
                </a:solidFill>
                <a:latin typeface="Times New Roman" panose="02020603050405020304" charset="0"/>
                <a:ea typeface="+mn-ea"/>
                <a:sym typeface="+mn-ea"/>
              </a:rPr>
              <a:t>Detecting text with Segments and Links</a:t>
            </a:r>
            <a:r>
              <a:rPr lang="en-US" altLang="zh-CN" sz="2000" b="1" dirty="0">
                <a:solidFill>
                  <a:schemeClr val="bg1">
                    <a:lumMod val="50000"/>
                  </a:schemeClr>
                </a:solidFill>
                <a:latin typeface="Times New Roman" panose="02020603050405020304" charset="0"/>
                <a:ea typeface="+mn-ea"/>
                <a:sym typeface="+mn-ea"/>
              </a:rPr>
              <a:t> (</a:t>
            </a:r>
            <a:r>
              <a:rPr lang="en-US" altLang="zh-CN" sz="2000" b="1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charset="0"/>
                <a:ea typeface="+mn-ea"/>
                <a:sym typeface="+mn-ea"/>
              </a:rPr>
              <a:t>SegLink</a:t>
            </a:r>
            <a:r>
              <a:rPr lang="en-US" altLang="zh-CN" sz="2000" b="1" dirty="0">
                <a:solidFill>
                  <a:schemeClr val="bg1">
                    <a:lumMod val="50000"/>
                  </a:schemeClr>
                </a:solidFill>
                <a:latin typeface="Times New Roman" panose="02020603050405020304" charset="0"/>
                <a:ea typeface="+mn-ea"/>
                <a:sym typeface="+mn-ea"/>
              </a:rPr>
              <a:t>)[2] </a:t>
            </a:r>
            <a:endParaRPr lang="en-US" altLang="zh-CN" sz="2000" b="1" dirty="0">
              <a:solidFill>
                <a:schemeClr val="bg1">
                  <a:lumMod val="75000"/>
                </a:schemeClr>
              </a:solidFill>
              <a:latin typeface="Times New Roman" panose="02020603050405020304" charset="0"/>
              <a:ea typeface="+mn-ea"/>
              <a:sym typeface="+mn-ea"/>
            </a:endParaRPr>
          </a:p>
          <a:p>
            <a:pPr marL="742950" lvl="1" indent="-285750" fontAlgn="auto">
              <a:spcBef>
                <a:spcPts val="0"/>
              </a:spcBef>
              <a:spcAft>
                <a:spcPts val="0"/>
              </a:spcAft>
              <a:buFont typeface="Wingdings" panose="05000000000000000000" charset="0"/>
              <a:buChar char=""/>
              <a:defRPr/>
            </a:pPr>
            <a:endParaRPr lang="en-US" altLang="zh-CN" sz="2400" dirty="0">
              <a:solidFill>
                <a:schemeClr val="bg1">
                  <a:lumMod val="75000"/>
                </a:schemeClr>
              </a:solidFill>
              <a:latin typeface="Times New Roman" panose="02020603050405020304" charset="0"/>
              <a:ea typeface="+mn-ea"/>
              <a:sym typeface="+mn-ea"/>
            </a:endParaRPr>
          </a:p>
          <a:p>
            <a:pPr lvl="2" fontAlgn="auto">
              <a:spcBef>
                <a:spcPts val="0"/>
              </a:spcBef>
              <a:spcAft>
                <a:spcPts val="0"/>
              </a:spcAft>
              <a:buFont typeface="Wingdings" panose="05000000000000000000" charset="0"/>
              <a:buNone/>
              <a:defRPr/>
            </a:pPr>
            <a:endParaRPr lang="en-US" altLang="zh-CN" sz="2400" dirty="0">
              <a:solidFill>
                <a:schemeClr val="bg2"/>
              </a:solidFill>
              <a:latin typeface="Times New Roman" panose="02020603050405020304" charset="0"/>
              <a:ea typeface="+mn-ea"/>
              <a:sym typeface="+mn-ea"/>
            </a:endParaRPr>
          </a:p>
        </p:txBody>
      </p:sp>
      <p:sp>
        <p:nvSpPr>
          <p:cNvPr id="40963" name="矩形 34"/>
          <p:cNvSpPr>
            <a:spLocks noChangeArrowheads="1"/>
          </p:cNvSpPr>
          <p:nvPr/>
        </p:nvSpPr>
        <p:spPr bwMode="auto">
          <a:xfrm>
            <a:off x="341313" y="5780088"/>
            <a:ext cx="6446837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 sz="1200">
                <a:solidFill>
                  <a:srgbClr val="000000"/>
                </a:solidFill>
                <a:latin typeface="Times New Roman" pitchFamily="18" charset="0"/>
                <a:ea typeface="黑体" pitchFamily="2" charset="-122"/>
                <a:cs typeface="Times New Roman" pitchFamily="18" charset="0"/>
              </a:rPr>
              <a:t>[1] </a:t>
            </a:r>
            <a:r>
              <a:rPr lang="en-US" altLang="zh-CN" sz="1200">
                <a:solidFill>
                  <a:srgbClr val="323232"/>
                </a:solidFill>
                <a:latin typeface="Times New Roman" pitchFamily="18" charset="0"/>
                <a:ea typeface="黑体" pitchFamily="2" charset="-122"/>
                <a:cs typeface="Times New Roman" pitchFamily="18" charset="0"/>
              </a:rPr>
              <a:t>M. Liao et al. </a:t>
            </a:r>
            <a:r>
              <a:rPr lang="en-US" altLang="zh-CN" sz="1200">
                <a:latin typeface="Times New Roman" pitchFamily="18" charset="0"/>
                <a:ea typeface="黑体" pitchFamily="2" charset="-122"/>
                <a:cs typeface="Times New Roman" pitchFamily="18" charset="0"/>
              </a:rPr>
              <a:t>TextBoxes: A Fast Text Detector with a Single Deep Neural Network. </a:t>
            </a:r>
            <a:r>
              <a:rPr lang="en-US" altLang="zh-CN" sz="1200">
                <a:solidFill>
                  <a:srgbClr val="323232"/>
                </a:solidFill>
                <a:latin typeface="Times New Roman" pitchFamily="18" charset="0"/>
                <a:ea typeface="黑体" pitchFamily="2" charset="-122"/>
                <a:cs typeface="Times New Roman" pitchFamily="18" charset="0"/>
              </a:rPr>
              <a:t>AAAI, 2017</a:t>
            </a:r>
            <a:r>
              <a:rPr lang="en-US" altLang="zh-CN" sz="1200">
                <a:solidFill>
                  <a:srgbClr val="000000"/>
                </a:solidFill>
                <a:latin typeface="Times New Roman" pitchFamily="18" charset="0"/>
                <a:ea typeface="黑体" pitchFamily="2" charset="-122"/>
                <a:cs typeface="Times New Roman" pitchFamily="18" charset="0"/>
              </a:rPr>
              <a:t>.</a:t>
            </a:r>
          </a:p>
          <a:p>
            <a:r>
              <a:rPr lang="en-US" altLang="zh-CN" sz="1200">
                <a:solidFill>
                  <a:srgbClr val="000000"/>
                </a:solidFill>
                <a:latin typeface="Times New Roman" pitchFamily="18" charset="0"/>
                <a:ea typeface="黑体" pitchFamily="2" charset="-122"/>
                <a:cs typeface="Times New Roman" pitchFamily="18" charset="0"/>
              </a:rPr>
              <a:t>[2] B. Shi et al. Detecting Oriented Text in Natural Images by Linking Segments. IEEE CVPR, 2017.</a:t>
            </a:r>
          </a:p>
        </p:txBody>
      </p:sp>
      <p:sp>
        <p:nvSpPr>
          <p:cNvPr id="6" name="矩形 3">
            <a:extLst/>
          </p:cNvPr>
          <p:cNvSpPr/>
          <p:nvPr/>
        </p:nvSpPr>
        <p:spPr>
          <a:xfrm>
            <a:off x="341313" y="5780088"/>
            <a:ext cx="8459787" cy="498475"/>
          </a:xfrm>
          <a:prstGeom prst="rect">
            <a:avLst/>
          </a:prstGeom>
          <a:noFill/>
          <a:ln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" name="图片 121"/>
          <p:cNvPicPr>
            <a:picLocks/>
          </p:cNvPicPr>
          <p:nvPr/>
        </p:nvPicPr>
        <p:blipFill>
          <a:blip r:embed="rId3"/>
          <a:srcRect l="21313" t="34032" r="31700" b="2013"/>
          <a:stretch>
            <a:fillRect/>
          </a:stretch>
        </p:blipFill>
        <p:spPr bwMode="auto">
          <a:xfrm>
            <a:off x="385763" y="2492375"/>
            <a:ext cx="3167062" cy="316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0" name="文本框 1"/>
          <p:cNvSpPr txBox="1">
            <a:spLocks noChangeArrowheads="1"/>
          </p:cNvSpPr>
          <p:nvPr/>
        </p:nvSpPr>
        <p:spPr bwMode="auto">
          <a:xfrm>
            <a:off x="2173288" y="1054100"/>
            <a:ext cx="4938712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kumimoji="1" lang="en-US" altLang="zh-CN" sz="2400" b="1">
                <a:latin typeface="Times New Roman" pitchFamily="18" charset="0"/>
              </a:rPr>
              <a:t>SSD: Single Shot MultiBox Detector</a:t>
            </a:r>
          </a:p>
        </p:txBody>
      </p:sp>
      <p:sp>
        <p:nvSpPr>
          <p:cNvPr id="43011" name="文本框 3"/>
          <p:cNvSpPr txBox="1">
            <a:spLocks noChangeArrowheads="1"/>
          </p:cNvSpPr>
          <p:nvPr/>
        </p:nvSpPr>
        <p:spPr bwMode="auto">
          <a:xfrm>
            <a:off x="371475" y="5975350"/>
            <a:ext cx="4953000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 sz="1200">
                <a:latin typeface="Times New Roman" pitchFamily="18" charset="0"/>
                <a:cs typeface="Times New Roman" pitchFamily="18" charset="0"/>
              </a:rPr>
              <a:t>[1] </a:t>
            </a:r>
            <a:r>
              <a:rPr lang="en-US" altLang="zh-CN" sz="1200">
                <a:solidFill>
                  <a:srgbClr val="323232"/>
                </a:solidFill>
                <a:latin typeface="Times New Roman" pitchFamily="18" charset="0"/>
                <a:ea typeface="黑体" pitchFamily="2" charset="-122"/>
                <a:cs typeface="Times New Roman" pitchFamily="18" charset="0"/>
              </a:rPr>
              <a:t>W. Liu et al. </a:t>
            </a:r>
            <a:r>
              <a:rPr lang="en-US" altLang="zh-CN" sz="1200">
                <a:latin typeface="Times New Roman" pitchFamily="18" charset="0"/>
                <a:cs typeface="Times New Roman" pitchFamily="18" charset="0"/>
              </a:rPr>
              <a:t>SSD: Single Shot MultiBox Detector. </a:t>
            </a:r>
            <a:r>
              <a:rPr lang="en-US" altLang="zh-CN" sz="1200">
                <a:solidFill>
                  <a:srgbClr val="323232"/>
                </a:solidFill>
                <a:latin typeface="Times New Roman" pitchFamily="18" charset="0"/>
                <a:ea typeface="黑体" pitchFamily="2" charset="-122"/>
              </a:rPr>
              <a:t>ECCV, 2016.</a:t>
            </a:r>
            <a:r>
              <a:rPr lang="en-US" altLang="zh-CN" sz="1200">
                <a:latin typeface="Times New Roman" pitchFamily="18" charset="0"/>
                <a:cs typeface="Times New Roman" pitchFamily="18" charset="0"/>
              </a:rPr>
              <a:t>   </a:t>
            </a:r>
            <a:endParaRPr lang="zh-CN" altLang="en-US" sz="12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文本框 22"/>
          <p:cNvSpPr txBox="1">
            <a:spLocks noChangeArrowheads="1"/>
          </p:cNvSpPr>
          <p:nvPr/>
        </p:nvSpPr>
        <p:spPr bwMode="auto">
          <a:xfrm>
            <a:off x="565150" y="1501775"/>
            <a:ext cx="4356100" cy="922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5750" indent="-285750">
              <a:buClr>
                <a:srgbClr val="C00000"/>
              </a:buClr>
              <a:buFont typeface="Wingdings" pitchFamily="2" charset="2"/>
              <a:buChar char="p"/>
            </a:pPr>
            <a:r>
              <a:rPr lang="en-US" altLang="zh-CN">
                <a:latin typeface="Times New Roman" pitchFamily="18" charset="0"/>
              </a:rPr>
              <a:t>Default boxes of different ratios and sizes</a:t>
            </a:r>
          </a:p>
          <a:p>
            <a:pPr marL="285750" indent="-285750">
              <a:buClr>
                <a:srgbClr val="C00000"/>
              </a:buClr>
              <a:buFont typeface="Wingdings" pitchFamily="2" charset="2"/>
              <a:buChar char="p"/>
            </a:pPr>
            <a:r>
              <a:rPr lang="en-US" altLang="zh-CN">
                <a:latin typeface="Times New Roman" pitchFamily="18" charset="0"/>
              </a:rPr>
              <a:t>Classify the default boxes</a:t>
            </a:r>
          </a:p>
          <a:p>
            <a:pPr marL="285750" indent="-285750">
              <a:buClr>
                <a:srgbClr val="C00000"/>
              </a:buClr>
              <a:buFont typeface="Wingdings" pitchFamily="2" charset="2"/>
              <a:buChar char="p"/>
            </a:pPr>
            <a:r>
              <a:rPr lang="en-US" altLang="zh-CN">
                <a:latin typeface="Times New Roman" pitchFamily="18" charset="0"/>
              </a:rPr>
              <a:t>Regress the matched default boxes</a:t>
            </a:r>
          </a:p>
        </p:txBody>
      </p:sp>
      <p:grpSp>
        <p:nvGrpSpPr>
          <p:cNvPr id="79" name="组合 78"/>
          <p:cNvGrpSpPr>
            <a:grpSpLocks/>
          </p:cNvGrpSpPr>
          <p:nvPr/>
        </p:nvGrpSpPr>
        <p:grpSpPr bwMode="auto">
          <a:xfrm>
            <a:off x="1030288" y="3141663"/>
            <a:ext cx="1081087" cy="1079500"/>
            <a:chOff x="701333" y="2297261"/>
            <a:chExt cx="2160000" cy="2160000"/>
          </a:xfrm>
        </p:grpSpPr>
        <p:sp>
          <p:nvSpPr>
            <p:cNvPr id="61" name="矩形 60">
              <a:extLst/>
            </p:cNvPr>
            <p:cNvSpPr/>
            <p:nvPr/>
          </p:nvSpPr>
          <p:spPr>
            <a:xfrm>
              <a:off x="701333" y="2824555"/>
              <a:ext cx="2160000" cy="1080000"/>
            </a:xfrm>
            <a:prstGeom prst="rect">
              <a:avLst/>
            </a:prstGeom>
            <a:noFill/>
            <a:ln w="19050">
              <a:solidFill>
                <a:srgbClr val="FFFF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62" name="矩形 61">
              <a:extLst/>
            </p:cNvPr>
            <p:cNvSpPr/>
            <p:nvPr/>
          </p:nvSpPr>
          <p:spPr>
            <a:xfrm>
              <a:off x="1256398" y="2297261"/>
              <a:ext cx="1078415" cy="2160000"/>
            </a:xfrm>
            <a:prstGeom prst="rect">
              <a:avLst/>
            </a:prstGeom>
            <a:noFill/>
            <a:ln w="19050">
              <a:solidFill>
                <a:srgbClr val="FFFF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63" name="矩形 62">
              <a:extLst/>
            </p:cNvPr>
            <p:cNvSpPr/>
            <p:nvPr/>
          </p:nvSpPr>
          <p:spPr>
            <a:xfrm>
              <a:off x="1110495" y="2700672"/>
              <a:ext cx="1351190" cy="1343648"/>
            </a:xfrm>
            <a:prstGeom prst="rect">
              <a:avLst/>
            </a:prstGeom>
            <a:noFill/>
            <a:ln w="19050">
              <a:solidFill>
                <a:srgbClr val="FFFF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72" name="矩形 71">
              <a:extLst/>
            </p:cNvPr>
            <p:cNvSpPr/>
            <p:nvPr/>
          </p:nvSpPr>
          <p:spPr>
            <a:xfrm>
              <a:off x="1468910" y="3037378"/>
              <a:ext cx="650220" cy="648000"/>
            </a:xfrm>
            <a:prstGeom prst="rect">
              <a:avLst/>
            </a:prstGeom>
            <a:noFill/>
            <a:ln w="19050">
              <a:solidFill>
                <a:srgbClr val="FFFF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</p:grpSp>
      <p:grpSp>
        <p:nvGrpSpPr>
          <p:cNvPr id="116" name="组合 115"/>
          <p:cNvGrpSpPr>
            <a:grpSpLocks/>
          </p:cNvGrpSpPr>
          <p:nvPr/>
        </p:nvGrpSpPr>
        <p:grpSpPr bwMode="auto">
          <a:xfrm>
            <a:off x="385763" y="2492375"/>
            <a:ext cx="3168650" cy="3168650"/>
            <a:chOff x="704477" y="2570400"/>
            <a:chExt cx="3169123" cy="3168000"/>
          </a:xfrm>
        </p:grpSpPr>
        <p:cxnSp>
          <p:nvCxnSpPr>
            <p:cNvPr id="9" name="直接连接符 8">
              <a:extLst/>
            </p:cNvPr>
            <p:cNvCxnSpPr>
              <a:cxnSpLocks/>
            </p:cNvCxnSpPr>
            <p:nvPr/>
          </p:nvCxnSpPr>
          <p:spPr>
            <a:xfrm>
              <a:off x="1498345" y="2570400"/>
              <a:ext cx="0" cy="3168000"/>
            </a:xfrm>
            <a:prstGeom prst="line">
              <a:avLst/>
            </a:prstGeom>
            <a:ln w="19050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直接连接符 109">
              <a:extLst/>
            </p:cNvPr>
            <p:cNvCxnSpPr>
              <a:cxnSpLocks/>
            </p:cNvCxnSpPr>
            <p:nvPr/>
          </p:nvCxnSpPr>
          <p:spPr>
            <a:xfrm>
              <a:off x="2289039" y="2570400"/>
              <a:ext cx="0" cy="3168000"/>
            </a:xfrm>
            <a:prstGeom prst="line">
              <a:avLst/>
            </a:prstGeom>
            <a:ln w="19050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直接连接符 111">
              <a:extLst/>
            </p:cNvPr>
            <p:cNvCxnSpPr>
              <a:cxnSpLocks/>
            </p:cNvCxnSpPr>
            <p:nvPr/>
          </p:nvCxnSpPr>
          <p:spPr>
            <a:xfrm>
              <a:off x="704477" y="4154400"/>
              <a:ext cx="3167535" cy="0"/>
            </a:xfrm>
            <a:prstGeom prst="line">
              <a:avLst/>
            </a:prstGeom>
            <a:ln w="19050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直接连接符 112">
              <a:extLst/>
            </p:cNvPr>
            <p:cNvCxnSpPr/>
            <p:nvPr/>
          </p:nvCxnSpPr>
          <p:spPr>
            <a:xfrm>
              <a:off x="3081319" y="2570400"/>
              <a:ext cx="0" cy="3168000"/>
            </a:xfrm>
            <a:prstGeom prst="line">
              <a:avLst/>
            </a:prstGeom>
            <a:ln w="19050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直接连接符 113">
              <a:extLst/>
            </p:cNvPr>
            <p:cNvCxnSpPr/>
            <p:nvPr/>
          </p:nvCxnSpPr>
          <p:spPr>
            <a:xfrm>
              <a:off x="706064" y="3360813"/>
              <a:ext cx="3167536" cy="0"/>
            </a:xfrm>
            <a:prstGeom prst="line">
              <a:avLst/>
            </a:prstGeom>
            <a:ln w="19050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直接连接符 114">
              <a:extLst/>
            </p:cNvPr>
            <p:cNvCxnSpPr/>
            <p:nvPr/>
          </p:nvCxnSpPr>
          <p:spPr>
            <a:xfrm>
              <a:off x="704477" y="4946400"/>
              <a:ext cx="3167535" cy="0"/>
            </a:xfrm>
            <a:prstGeom prst="line">
              <a:avLst/>
            </a:prstGeom>
            <a:ln w="19050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7" name="组合 116"/>
          <p:cNvGrpSpPr>
            <a:grpSpLocks/>
          </p:cNvGrpSpPr>
          <p:nvPr/>
        </p:nvGrpSpPr>
        <p:grpSpPr bwMode="auto">
          <a:xfrm>
            <a:off x="1820863" y="3930650"/>
            <a:ext cx="1079500" cy="1081088"/>
            <a:chOff x="701333" y="2297261"/>
            <a:chExt cx="2160000" cy="2160000"/>
          </a:xfrm>
        </p:grpSpPr>
        <p:sp>
          <p:nvSpPr>
            <p:cNvPr id="118" name="矩形 117">
              <a:extLst/>
            </p:cNvPr>
            <p:cNvSpPr/>
            <p:nvPr/>
          </p:nvSpPr>
          <p:spPr>
            <a:xfrm>
              <a:off x="701333" y="2823781"/>
              <a:ext cx="2160000" cy="1081586"/>
            </a:xfrm>
            <a:prstGeom prst="rect">
              <a:avLst/>
            </a:prstGeom>
            <a:noFill/>
            <a:ln w="19050">
              <a:solidFill>
                <a:srgbClr val="FFFF66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119" name="矩形 118">
              <a:extLst/>
            </p:cNvPr>
            <p:cNvSpPr/>
            <p:nvPr/>
          </p:nvSpPr>
          <p:spPr>
            <a:xfrm>
              <a:off x="1254039" y="2297261"/>
              <a:ext cx="1080000" cy="2160000"/>
            </a:xfrm>
            <a:prstGeom prst="rect">
              <a:avLst/>
            </a:prstGeom>
            <a:noFill/>
            <a:ln w="19050">
              <a:solidFill>
                <a:srgbClr val="FFFF66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120" name="矩形 119">
              <a:extLst/>
            </p:cNvPr>
            <p:cNvSpPr/>
            <p:nvPr/>
          </p:nvSpPr>
          <p:spPr>
            <a:xfrm>
              <a:off x="1111097" y="2700081"/>
              <a:ext cx="1350001" cy="1344845"/>
            </a:xfrm>
            <a:prstGeom prst="rect">
              <a:avLst/>
            </a:prstGeom>
            <a:noFill/>
            <a:ln w="19050">
              <a:solidFill>
                <a:srgbClr val="FFFF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121" name="矩形 120">
              <a:extLst/>
            </p:cNvPr>
            <p:cNvSpPr/>
            <p:nvPr/>
          </p:nvSpPr>
          <p:spPr>
            <a:xfrm>
              <a:off x="1470039" y="3036292"/>
              <a:ext cx="648000" cy="650219"/>
            </a:xfrm>
            <a:prstGeom prst="rect">
              <a:avLst/>
            </a:prstGeom>
            <a:noFill/>
            <a:ln w="19050">
              <a:solidFill>
                <a:srgbClr val="FFFF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</p:grpSp>
      <p:pic>
        <p:nvPicPr>
          <p:cNvPr id="123" name="图片 122"/>
          <p:cNvPicPr>
            <a:picLocks/>
          </p:cNvPicPr>
          <p:nvPr/>
        </p:nvPicPr>
        <p:blipFill>
          <a:blip r:embed="rId3"/>
          <a:srcRect l="21313" t="34032" r="31700" b="2013"/>
          <a:stretch>
            <a:fillRect/>
          </a:stretch>
        </p:blipFill>
        <p:spPr bwMode="auto">
          <a:xfrm>
            <a:off x="3830638" y="2492375"/>
            <a:ext cx="3168650" cy="316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组合 2"/>
          <p:cNvGrpSpPr>
            <a:grpSpLocks/>
          </p:cNvGrpSpPr>
          <p:nvPr/>
        </p:nvGrpSpPr>
        <p:grpSpPr bwMode="auto">
          <a:xfrm>
            <a:off x="3830638" y="2481263"/>
            <a:ext cx="3168650" cy="3167062"/>
            <a:chOff x="3831040" y="2503688"/>
            <a:chExt cx="3168000" cy="3168000"/>
          </a:xfrm>
        </p:grpSpPr>
        <p:cxnSp>
          <p:nvCxnSpPr>
            <p:cNvPr id="125" name="直接连接符 124">
              <a:extLst/>
            </p:cNvPr>
            <p:cNvCxnSpPr>
              <a:cxnSpLocks/>
              <a:stCxn id="123" idx="1"/>
              <a:endCxn id="123" idx="3"/>
            </p:cNvCxnSpPr>
            <p:nvPr/>
          </p:nvCxnSpPr>
          <p:spPr>
            <a:xfrm>
              <a:off x="3831040" y="4088482"/>
              <a:ext cx="3168000" cy="0"/>
            </a:xfrm>
            <a:prstGeom prst="line">
              <a:avLst/>
            </a:prstGeom>
            <a:ln w="19050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直接连接符 126">
              <a:extLst/>
            </p:cNvPr>
            <p:cNvCxnSpPr>
              <a:stCxn id="123" idx="0"/>
              <a:endCxn id="123" idx="2"/>
            </p:cNvCxnSpPr>
            <p:nvPr/>
          </p:nvCxnSpPr>
          <p:spPr>
            <a:xfrm>
              <a:off x="5415040" y="2503688"/>
              <a:ext cx="0" cy="3168000"/>
            </a:xfrm>
            <a:prstGeom prst="line">
              <a:avLst/>
            </a:prstGeom>
            <a:ln w="19050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8" name="组合 127"/>
          <p:cNvGrpSpPr>
            <a:grpSpLocks/>
          </p:cNvGrpSpPr>
          <p:nvPr/>
        </p:nvGrpSpPr>
        <p:grpSpPr bwMode="auto">
          <a:xfrm>
            <a:off x="5130800" y="2492375"/>
            <a:ext cx="1868488" cy="1874838"/>
            <a:chOff x="701333" y="2581919"/>
            <a:chExt cx="1868158" cy="1875342"/>
          </a:xfrm>
        </p:grpSpPr>
        <p:sp>
          <p:nvSpPr>
            <p:cNvPr id="129" name="矩形 128">
              <a:extLst/>
            </p:cNvPr>
            <p:cNvSpPr/>
            <p:nvPr/>
          </p:nvSpPr>
          <p:spPr>
            <a:xfrm>
              <a:off x="701333" y="2823284"/>
              <a:ext cx="1868158" cy="1079790"/>
            </a:xfrm>
            <a:prstGeom prst="rect">
              <a:avLst/>
            </a:prstGeom>
            <a:noFill/>
            <a:ln w="19050">
              <a:solidFill>
                <a:srgbClr val="FFFF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130" name="矩形 129">
              <a:extLst/>
            </p:cNvPr>
            <p:cNvSpPr/>
            <p:nvPr/>
          </p:nvSpPr>
          <p:spPr>
            <a:xfrm>
              <a:off x="1255273" y="2581919"/>
              <a:ext cx="1079309" cy="1875342"/>
            </a:xfrm>
            <a:prstGeom prst="rect">
              <a:avLst/>
            </a:prstGeom>
            <a:noFill/>
            <a:ln w="19050">
              <a:solidFill>
                <a:srgbClr val="FFFF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131" name="矩形 130">
              <a:extLst/>
            </p:cNvPr>
            <p:cNvSpPr/>
            <p:nvPr/>
          </p:nvSpPr>
          <p:spPr>
            <a:xfrm>
              <a:off x="1109249" y="2701014"/>
              <a:ext cx="1350723" cy="1343386"/>
            </a:xfrm>
            <a:prstGeom prst="rect">
              <a:avLst/>
            </a:prstGeom>
            <a:noFill/>
            <a:ln w="19050">
              <a:solidFill>
                <a:srgbClr val="FFFF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132" name="矩形 131">
              <a:extLst/>
            </p:cNvPr>
            <p:cNvSpPr/>
            <p:nvPr/>
          </p:nvSpPr>
          <p:spPr>
            <a:xfrm>
              <a:off x="1469547" y="3037654"/>
              <a:ext cx="647586" cy="647874"/>
            </a:xfrm>
            <a:prstGeom prst="rect">
              <a:avLst/>
            </a:prstGeom>
            <a:noFill/>
            <a:ln w="19050">
              <a:solidFill>
                <a:srgbClr val="FFFF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</p:grpSp>
      <p:grpSp>
        <p:nvGrpSpPr>
          <p:cNvPr id="47" name="组合 46"/>
          <p:cNvGrpSpPr>
            <a:grpSpLocks/>
          </p:cNvGrpSpPr>
          <p:nvPr/>
        </p:nvGrpSpPr>
        <p:grpSpPr bwMode="auto">
          <a:xfrm>
            <a:off x="3822700" y="3787775"/>
            <a:ext cx="1924050" cy="1873250"/>
            <a:chOff x="937129" y="2297261"/>
            <a:chExt cx="1924204" cy="1872000"/>
          </a:xfrm>
        </p:grpSpPr>
        <p:sp>
          <p:nvSpPr>
            <p:cNvPr id="48" name="矩形 47">
              <a:extLst/>
            </p:cNvPr>
            <p:cNvSpPr/>
            <p:nvPr/>
          </p:nvSpPr>
          <p:spPr>
            <a:xfrm>
              <a:off x="937129" y="2823959"/>
              <a:ext cx="1924204" cy="1080367"/>
            </a:xfrm>
            <a:prstGeom prst="rect">
              <a:avLst/>
            </a:prstGeom>
            <a:noFill/>
            <a:ln w="19050">
              <a:solidFill>
                <a:srgbClr val="FFFF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49" name="矩形 48">
              <a:extLst/>
            </p:cNvPr>
            <p:cNvSpPr/>
            <p:nvPr/>
          </p:nvSpPr>
          <p:spPr>
            <a:xfrm>
              <a:off x="1254654" y="2297261"/>
              <a:ext cx="1081175" cy="1872000"/>
            </a:xfrm>
            <a:prstGeom prst="rect">
              <a:avLst/>
            </a:prstGeom>
            <a:noFill/>
            <a:ln w="19050">
              <a:solidFill>
                <a:srgbClr val="FFFF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50" name="矩形 49">
              <a:extLst/>
            </p:cNvPr>
            <p:cNvSpPr/>
            <p:nvPr/>
          </p:nvSpPr>
          <p:spPr>
            <a:xfrm>
              <a:off x="1110181" y="2701804"/>
              <a:ext cx="1351070" cy="1343715"/>
            </a:xfrm>
            <a:prstGeom prst="rect">
              <a:avLst/>
            </a:prstGeom>
            <a:noFill/>
            <a:ln w="19050">
              <a:solidFill>
                <a:srgbClr val="FFFF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51" name="矩形 50">
              <a:extLst/>
            </p:cNvPr>
            <p:cNvSpPr/>
            <p:nvPr/>
          </p:nvSpPr>
          <p:spPr>
            <a:xfrm>
              <a:off x="1468985" y="3036542"/>
              <a:ext cx="649339" cy="648855"/>
            </a:xfrm>
            <a:prstGeom prst="rect">
              <a:avLst/>
            </a:prstGeom>
            <a:noFill/>
            <a:ln w="19050">
              <a:solidFill>
                <a:srgbClr val="FFFF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</p:grpSp>
      <p:sp>
        <p:nvSpPr>
          <p:cNvPr id="37" name="矩形 36">
            <a:extLst/>
          </p:cNvPr>
          <p:cNvSpPr/>
          <p:nvPr/>
        </p:nvSpPr>
        <p:spPr>
          <a:xfrm rot="5400000">
            <a:off x="5318919" y="2369344"/>
            <a:ext cx="1047750" cy="2036762"/>
          </a:xfrm>
          <a:prstGeom prst="rect">
            <a:avLst/>
          </a:prstGeom>
          <a:noFill/>
          <a:ln w="2540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38" name="椭圆 37">
            <a:extLst/>
          </p:cNvPr>
          <p:cNvSpPr/>
          <p:nvPr/>
        </p:nvSpPr>
        <p:spPr>
          <a:xfrm>
            <a:off x="5100638" y="2709863"/>
            <a:ext cx="71437" cy="7302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39" name="椭圆 38">
            <a:extLst/>
          </p:cNvPr>
          <p:cNvSpPr/>
          <p:nvPr/>
        </p:nvSpPr>
        <p:spPr>
          <a:xfrm>
            <a:off x="5095875" y="3749675"/>
            <a:ext cx="73025" cy="7143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40" name="椭圆 39">
            <a:extLst/>
          </p:cNvPr>
          <p:cNvSpPr/>
          <p:nvPr/>
        </p:nvSpPr>
        <p:spPr>
          <a:xfrm>
            <a:off x="6958013" y="2711450"/>
            <a:ext cx="71437" cy="7143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41" name="椭圆 40">
            <a:extLst/>
          </p:cNvPr>
          <p:cNvSpPr/>
          <p:nvPr/>
        </p:nvSpPr>
        <p:spPr>
          <a:xfrm>
            <a:off x="6964363" y="3762375"/>
            <a:ext cx="71437" cy="7302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43" name="矩形 42">
            <a:extLst/>
          </p:cNvPr>
          <p:cNvSpPr/>
          <p:nvPr/>
        </p:nvSpPr>
        <p:spPr>
          <a:xfrm>
            <a:off x="5122863" y="2735263"/>
            <a:ext cx="1876425" cy="1081087"/>
          </a:xfrm>
          <a:prstGeom prst="rect">
            <a:avLst/>
          </a:prstGeom>
          <a:noFill/>
          <a:ln w="190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45" name="中心点1">
            <a:extLst/>
          </p:cNvPr>
          <p:cNvSpPr/>
          <p:nvPr/>
        </p:nvSpPr>
        <p:spPr>
          <a:xfrm>
            <a:off x="6189663" y="3240088"/>
            <a:ext cx="71437" cy="7302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46" name="中心点2">
            <a:extLst/>
          </p:cNvPr>
          <p:cNvSpPr/>
          <p:nvPr/>
        </p:nvSpPr>
        <p:spPr>
          <a:xfrm>
            <a:off x="5802313" y="3378200"/>
            <a:ext cx="73025" cy="7302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10" name="组合 9"/>
          <p:cNvGrpSpPr>
            <a:grpSpLocks/>
          </p:cNvGrpSpPr>
          <p:nvPr/>
        </p:nvGrpSpPr>
        <p:grpSpPr bwMode="auto">
          <a:xfrm>
            <a:off x="7142163" y="3619500"/>
            <a:ext cx="1495425" cy="1244600"/>
            <a:chOff x="7485115" y="3735144"/>
            <a:chExt cx="1495519" cy="1243984"/>
          </a:xfrm>
        </p:grpSpPr>
        <p:grpSp>
          <p:nvGrpSpPr>
            <p:cNvPr id="43036" name="组合 5"/>
            <p:cNvGrpSpPr>
              <a:grpSpLocks/>
            </p:cNvGrpSpPr>
            <p:nvPr/>
          </p:nvGrpSpPr>
          <p:grpSpPr bwMode="auto">
            <a:xfrm>
              <a:off x="7485115" y="3735144"/>
              <a:ext cx="1495519" cy="1243984"/>
              <a:chOff x="7695972" y="4422336"/>
              <a:chExt cx="1495519" cy="1243984"/>
            </a:xfrm>
          </p:grpSpPr>
          <p:sp>
            <p:nvSpPr>
              <p:cNvPr id="52" name="矩形 51">
                <a:extLst/>
              </p:cNvPr>
              <p:cNvSpPr/>
              <p:nvPr/>
            </p:nvSpPr>
            <p:spPr>
              <a:xfrm rot="5400000">
                <a:off x="7718455" y="4810860"/>
                <a:ext cx="920294" cy="790625"/>
              </a:xfrm>
              <a:prstGeom prst="rect">
                <a:avLst/>
              </a:prstGeom>
              <a:noFill/>
              <a:ln w="25400">
                <a:solidFill>
                  <a:srgbClr val="0070C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n>
                    <a:solidFill>
                      <a:srgbClr val="FFFF00"/>
                    </a:solidFill>
                  </a:ln>
                  <a:solidFill>
                    <a:prstClr val="white"/>
                  </a:solidFill>
                </a:endParaRPr>
              </a:p>
            </p:txBody>
          </p:sp>
          <p:sp>
            <p:nvSpPr>
              <p:cNvPr id="43039" name="文本框 52"/>
              <p:cNvSpPr txBox="1">
                <a:spLocks noChangeArrowheads="1"/>
              </p:cNvSpPr>
              <p:nvPr/>
            </p:nvSpPr>
            <p:spPr bwMode="auto">
              <a:xfrm>
                <a:off x="7695972" y="4422336"/>
                <a:ext cx="909465" cy="3683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/>
                <a:r>
                  <a:rPr lang="en-US" altLang="zh-CN">
                    <a:solidFill>
                      <a:srgbClr val="000000"/>
                    </a:solidFill>
                    <a:latin typeface="Times New Roman" pitchFamily="18" charset="0"/>
                  </a:rPr>
                  <a:t>w</a:t>
                </a:r>
                <a:endParaRPr lang="zh-CN" altLang="en-US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3040" name="文本框 53"/>
              <p:cNvSpPr txBox="1">
                <a:spLocks noChangeArrowheads="1"/>
              </p:cNvSpPr>
              <p:nvPr/>
            </p:nvSpPr>
            <p:spPr bwMode="auto">
              <a:xfrm>
                <a:off x="8282026" y="5004837"/>
                <a:ext cx="909465" cy="3683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/>
                <a:r>
                  <a:rPr lang="en-US" altLang="zh-CN">
                    <a:solidFill>
                      <a:srgbClr val="000000"/>
                    </a:solidFill>
                    <a:latin typeface="Times New Roman" pitchFamily="18" charset="0"/>
                  </a:rPr>
                  <a:t>h</a:t>
                </a:r>
              </a:p>
            </p:txBody>
          </p:sp>
          <p:sp>
            <p:nvSpPr>
              <p:cNvPr id="43041" name="文本框 54"/>
              <p:cNvSpPr txBox="1">
                <a:spLocks noChangeArrowheads="1"/>
              </p:cNvSpPr>
              <p:nvPr/>
            </p:nvSpPr>
            <p:spPr bwMode="auto">
              <a:xfrm>
                <a:off x="7745267" y="5151773"/>
                <a:ext cx="909465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/>
                <a:r>
                  <a:rPr lang="en-US" altLang="zh-CN">
                    <a:solidFill>
                      <a:srgbClr val="000000"/>
                    </a:solidFill>
                    <a:latin typeface="Times New Roman" pitchFamily="18" charset="0"/>
                  </a:rPr>
                  <a:t>(x, y)</a:t>
                </a:r>
              </a:p>
            </p:txBody>
          </p:sp>
        </p:grpSp>
        <p:sp>
          <p:nvSpPr>
            <p:cNvPr id="56" name="椭圆 55">
              <a:extLst/>
            </p:cNvPr>
            <p:cNvSpPr/>
            <p:nvPr/>
          </p:nvSpPr>
          <p:spPr>
            <a:xfrm>
              <a:off x="7923293" y="4450753"/>
              <a:ext cx="107957" cy="10948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57" name="文本框 56"/>
          <p:cNvSpPr txBox="1">
            <a:spLocks noChangeArrowheads="1"/>
          </p:cNvSpPr>
          <p:nvPr/>
        </p:nvSpPr>
        <p:spPr bwMode="auto">
          <a:xfrm>
            <a:off x="7126288" y="4873625"/>
            <a:ext cx="1960562" cy="922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 b="1">
                <a:solidFill>
                  <a:srgbClr val="000000"/>
                </a:solidFill>
                <a:latin typeface="Times New Roman" pitchFamily="18" charset="0"/>
              </a:rPr>
              <a:t>w</a:t>
            </a:r>
            <a:r>
              <a:rPr lang="en-US" altLang="zh-CN">
                <a:solidFill>
                  <a:srgbClr val="000000"/>
                </a:solidFill>
                <a:latin typeface="Times New Roman" pitchFamily="18" charset="0"/>
              </a:rPr>
              <a:t>: width;</a:t>
            </a:r>
          </a:p>
          <a:p>
            <a:r>
              <a:rPr lang="en-US" altLang="zh-CN" b="1">
                <a:solidFill>
                  <a:srgbClr val="000000"/>
                </a:solidFill>
                <a:latin typeface="Times New Roman" pitchFamily="18" charset="0"/>
              </a:rPr>
              <a:t>h</a:t>
            </a:r>
            <a:r>
              <a:rPr lang="en-US" altLang="zh-CN">
                <a:solidFill>
                  <a:srgbClr val="000000"/>
                </a:solidFill>
                <a:latin typeface="Times New Roman" pitchFamily="18" charset="0"/>
              </a:rPr>
              <a:t>: height</a:t>
            </a:r>
          </a:p>
          <a:p>
            <a:r>
              <a:rPr lang="en-US" altLang="zh-CN" b="1">
                <a:solidFill>
                  <a:srgbClr val="000000"/>
                </a:solidFill>
                <a:latin typeface="Times New Roman" pitchFamily="18" charset="0"/>
              </a:rPr>
              <a:t>(x, y)</a:t>
            </a:r>
            <a:r>
              <a:rPr lang="en-US" altLang="zh-CN">
                <a:solidFill>
                  <a:srgbClr val="000000"/>
                </a:solidFill>
                <a:latin typeface="Times New Roman" pitchFamily="18" charset="0"/>
              </a:rPr>
              <a:t>:</a:t>
            </a:r>
            <a:r>
              <a:rPr lang="en-US" altLang="zh-CN" b="1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zh-CN">
                <a:solidFill>
                  <a:srgbClr val="000000"/>
                </a:solidFill>
                <a:latin typeface="Times New Roman" pitchFamily="18" charset="0"/>
              </a:rPr>
              <a:t>center point</a:t>
            </a:r>
          </a:p>
        </p:txBody>
      </p:sp>
      <p:sp>
        <p:nvSpPr>
          <p:cNvPr id="8" name="对话气泡: 圆角矩形 7">
            <a:extLst/>
          </p:cNvPr>
          <p:cNvSpPr/>
          <p:nvPr/>
        </p:nvSpPr>
        <p:spPr>
          <a:xfrm>
            <a:off x="7375525" y="2590800"/>
            <a:ext cx="1262063" cy="539750"/>
          </a:xfrm>
          <a:prstGeom prst="wedgeRoundRectCallout">
            <a:avLst>
              <a:gd name="adj1" fmla="val -78475"/>
              <a:gd name="adj2" fmla="val 14699"/>
              <a:gd name="adj3" fmla="val 16667"/>
            </a:avLst>
          </a:prstGeom>
          <a:noFill/>
          <a:ln w="190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36000" b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Positive</a:t>
            </a:r>
            <a:r>
              <a:rPr lang="zh-CN" alt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default</a:t>
            </a:r>
            <a:r>
              <a:rPr lang="zh-CN" alt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box</a:t>
            </a:r>
            <a:endParaRPr lang="zh-CN" alt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文本框 10"/>
          <p:cNvSpPr txBox="1">
            <a:spLocks noChangeArrowheads="1"/>
          </p:cNvSpPr>
          <p:nvPr/>
        </p:nvSpPr>
        <p:spPr bwMode="auto">
          <a:xfrm>
            <a:off x="1093788" y="5624513"/>
            <a:ext cx="174148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altLang="zh-CN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</a:t>
            </a:r>
            <a:r>
              <a:rPr lang="en-US" altLang="zh-CN">
                <a:latin typeface="Times New Roman" pitchFamily="18" charset="0"/>
                <a:cs typeface="Times New Roman" pitchFamily="18" charset="0"/>
              </a:rPr>
              <a:t>4 feature map</a:t>
            </a:r>
            <a:endParaRPr lang="zh-CN" alt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9" name="文本框 58"/>
          <p:cNvSpPr txBox="1">
            <a:spLocks noChangeArrowheads="1"/>
          </p:cNvSpPr>
          <p:nvPr/>
        </p:nvSpPr>
        <p:spPr bwMode="auto">
          <a:xfrm>
            <a:off x="4476750" y="5629275"/>
            <a:ext cx="187801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altLang="zh-CN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</a:t>
            </a:r>
            <a:r>
              <a:rPr lang="en-US" altLang="zh-CN">
                <a:latin typeface="Times New Roman" pitchFamily="18" charset="0"/>
                <a:cs typeface="Times New Roman" pitchFamily="18" charset="0"/>
              </a:rPr>
              <a:t>2 feature map</a:t>
            </a:r>
            <a:endParaRPr lang="zh-CN" alt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0" name="圆角矩形标注 1">
            <a:extLst/>
          </p:cNvPr>
          <p:cNvSpPr/>
          <p:nvPr/>
        </p:nvSpPr>
        <p:spPr>
          <a:xfrm>
            <a:off x="7158038" y="3311525"/>
            <a:ext cx="1697037" cy="360363"/>
          </a:xfrm>
          <a:prstGeom prst="wedgeRoundRectCallout">
            <a:avLst>
              <a:gd name="adj1" fmla="val -66159"/>
              <a:gd name="adj2" fmla="val 6686"/>
              <a:gd name="adj3" fmla="val 16667"/>
            </a:avLst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dirty="0">
                <a:solidFill>
                  <a:prstClr val="black"/>
                </a:solidFill>
                <a:latin typeface="Times New Roman" panose="02020603050405020304" charset="0"/>
              </a:rPr>
              <a:t>Regressed Result</a:t>
            </a:r>
          </a:p>
        </p:txBody>
      </p:sp>
      <p:sp>
        <p:nvSpPr>
          <p:cNvPr id="43034" name="标题 4"/>
          <p:cNvSpPr>
            <a:spLocks noGrp="1"/>
          </p:cNvSpPr>
          <p:nvPr>
            <p:ph type="title"/>
          </p:nvPr>
        </p:nvSpPr>
        <p:spPr>
          <a:xfrm>
            <a:off x="611188" y="206375"/>
            <a:ext cx="7504112" cy="812800"/>
          </a:xfrm>
        </p:spPr>
        <p:txBody>
          <a:bodyPr/>
          <a:lstStyle/>
          <a:p>
            <a:pPr eaLnBrk="1" hangingPunct="1"/>
            <a:r>
              <a:rPr lang="en-US" altLang="zh-CN" sz="3600">
                <a:latin typeface="Times New Roman" pitchFamily="18" charset="0"/>
                <a:sym typeface="+mn-ea"/>
              </a:rPr>
              <a:t>TextBoxes: </a:t>
            </a:r>
            <a:r>
              <a:rPr lang="en-US" altLang="zh-CN" sz="3200">
                <a:latin typeface="Times New Roman" pitchFamily="18" charset="0"/>
                <a:sym typeface="+mn-ea"/>
              </a:rPr>
              <a:t>Horizontal text detection</a:t>
            </a:r>
            <a:endParaRPr lang="zh-CN" altLang="en-US"/>
          </a:p>
        </p:txBody>
      </p:sp>
      <p:sp>
        <p:nvSpPr>
          <p:cNvPr id="64" name="矩形 63"/>
          <p:cNvSpPr/>
          <p:nvPr/>
        </p:nvSpPr>
        <p:spPr>
          <a:xfrm>
            <a:off x="354013" y="5975350"/>
            <a:ext cx="8459787" cy="279400"/>
          </a:xfrm>
          <a:prstGeom prst="rect">
            <a:avLst/>
          </a:prstGeom>
          <a:noFill/>
          <a:ln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4" presetClass="entr" presetSubtype="1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25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25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25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25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2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2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indefinite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9" dur="indefinite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xit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4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2" presetClass="exit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22" presetClass="exit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0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22" presetClass="exit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4" presetClass="entr" presetSubtype="1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indefinite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5" dur="indefinite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indefinite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8" dur="indefinite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00"/>
                            </p:stCondLst>
                            <p:childTnLst>
                              <p:par>
                                <p:cTn id="83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3.7037E-6 L -0.03403 0.01713 " pathEditMode="relative" rAng="0" ptsTypes="AA">
                                      <p:cBhvr>
                                        <p:cTn id="9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1" y="856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3.7037E-6 L -0.04445 0.01713 " pathEditMode="relative" rAng="0" ptsTypes="AA">
                                      <p:cBhvr>
                                        <p:cTn id="9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22" y="856"/>
                                    </p:animMotion>
                                  </p:childTnLst>
                                </p:cTn>
                              </p:par>
                              <p:par>
                                <p:cTn id="9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4.07407E-6 L -0.04601 0.0162 " pathEditMode="relative" rAng="0" ptsTypes="AA">
                                      <p:cBhvr>
                                        <p:cTn id="9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09" y="810"/>
                                    </p:animMotion>
                                  </p:childTnLst>
                                </p:cTn>
                              </p:par>
                              <p:par>
                                <p:cTn id="99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2.59259E-6 L -0.03281 0.01713 " pathEditMode="relative" rAng="0" ptsTypes="AA">
                                      <p:cBhvr>
                                        <p:cTn id="10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49" y="856"/>
                                    </p:animMotion>
                                  </p:childTnLst>
                                </p:cTn>
                              </p:par>
                              <p:par>
                                <p:cTn id="10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1.48148E-6 L -0.04445 0.01713 " pathEditMode="relative" rAng="0" ptsTypes="AA">
                                      <p:cBhvr>
                                        <p:cTn id="102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22" y="8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500"/>
                            </p:stCondLst>
                            <p:childTnLst>
                              <p:par>
                                <p:cTn id="104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500"/>
                            </p:stCondLst>
                            <p:childTnLst>
                              <p:par>
                                <p:cTn id="107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1500"/>
                            </p:stCondLst>
                            <p:childTnLst>
                              <p:par>
                                <p:cTn id="110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13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16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8" grpId="0" animBg="1"/>
      <p:bldP spid="38" grpId="1" animBg="1"/>
      <p:bldP spid="38" grpId="2" animBg="1"/>
      <p:bldP spid="39" grpId="0" animBg="1"/>
      <p:bldP spid="39" grpId="1" animBg="1"/>
      <p:bldP spid="39" grpId="2" animBg="1"/>
      <p:bldP spid="40" grpId="0" animBg="1"/>
      <p:bldP spid="40" grpId="1" animBg="1"/>
      <p:bldP spid="40" grpId="2" animBg="1"/>
      <p:bldP spid="41" grpId="0" animBg="1"/>
      <p:bldP spid="41" grpId="1" animBg="1"/>
      <p:bldP spid="41" grpId="2" animBg="1"/>
      <p:bldP spid="43" grpId="0" animBg="1"/>
      <p:bldP spid="45" grpId="0" animBg="1"/>
      <p:bldP spid="45" grpId="1" animBg="1"/>
      <p:bldP spid="45" grpId="2" animBg="1"/>
      <p:bldP spid="46" grpId="0" animBg="1"/>
      <p:bldP spid="57" grpId="0"/>
      <p:bldP spid="8" grpId="0" animBg="1"/>
      <p:bldP spid="11" grpId="0"/>
      <p:bldP spid="59" grpId="0"/>
      <p:bldP spid="6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文本框 1"/>
          <p:cNvSpPr txBox="1">
            <a:spLocks noChangeArrowheads="1"/>
          </p:cNvSpPr>
          <p:nvPr/>
        </p:nvSpPr>
        <p:spPr bwMode="auto">
          <a:xfrm>
            <a:off x="1579563" y="1025525"/>
            <a:ext cx="614362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kumimoji="1" lang="en-US" altLang="zh-CN" sz="2400" b="1">
                <a:latin typeface="Times New Roman" pitchFamily="18" charset="0"/>
              </a:rPr>
              <a:t>Long convolutional kernels and default boxes</a:t>
            </a:r>
          </a:p>
        </p:txBody>
      </p:sp>
      <p:pic>
        <p:nvPicPr>
          <p:cNvPr id="45058" name="Picture 2" descr="https://timgsa.baidu.com/timg?image&amp;quality=80&amp;size=b9999_10000&amp;sec=1507026148852&amp;di=aa162c62740f2dfd9fa8ee1ab8522771&amp;imgtype=0&amp;src=http%3A%2F%2Fs8.sinaimg.cn%2Fmw690%2F4fd5f3ddgx6ChPewVSvd7%26690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9275" y="1644650"/>
            <a:ext cx="4102100" cy="215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矩形 7"/>
          <p:cNvSpPr/>
          <p:nvPr/>
        </p:nvSpPr>
        <p:spPr>
          <a:xfrm>
            <a:off x="2605088" y="2765425"/>
            <a:ext cx="1517650" cy="490538"/>
          </a:xfrm>
          <a:prstGeom prst="rect">
            <a:avLst/>
          </a:prstGeom>
          <a:solidFill>
            <a:srgbClr val="FFFF00">
              <a:alpha val="50196"/>
            </a:srgb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cxnSp>
        <p:nvCxnSpPr>
          <p:cNvPr id="18" name="直接连接符 17"/>
          <p:cNvCxnSpPr/>
          <p:nvPr/>
        </p:nvCxnSpPr>
        <p:spPr>
          <a:xfrm>
            <a:off x="3113088" y="2786063"/>
            <a:ext cx="0" cy="492125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接连接符 18"/>
          <p:cNvCxnSpPr/>
          <p:nvPr/>
        </p:nvCxnSpPr>
        <p:spPr>
          <a:xfrm>
            <a:off x="3603625" y="2765425"/>
            <a:ext cx="0" cy="490538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5062" name="Picture 2" descr="https://timgsa.baidu.com/timg?image&amp;quality=80&amp;size=b9999_10000&amp;sec=1507026148852&amp;di=aa162c62740f2dfd9fa8ee1ab8522771&amp;imgtype=0&amp;src=http%3A%2F%2Fs8.sinaimg.cn%2Fmw690%2F4fd5f3ddgx6ChPewVSvd7%26690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49800" y="1646238"/>
            <a:ext cx="4102100" cy="215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矩形 20"/>
          <p:cNvSpPr/>
          <p:nvPr/>
        </p:nvSpPr>
        <p:spPr>
          <a:xfrm>
            <a:off x="5843588" y="2819400"/>
            <a:ext cx="2479675" cy="492125"/>
          </a:xfrm>
          <a:prstGeom prst="rect">
            <a:avLst/>
          </a:prstGeom>
          <a:solidFill>
            <a:srgbClr val="FFFF00">
              <a:alpha val="50196"/>
            </a:srgb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cxnSp>
        <p:nvCxnSpPr>
          <p:cNvPr id="22" name="直接连接符 21"/>
          <p:cNvCxnSpPr/>
          <p:nvPr/>
        </p:nvCxnSpPr>
        <p:spPr>
          <a:xfrm>
            <a:off x="6316663" y="2841625"/>
            <a:ext cx="0" cy="490538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接连接符 22"/>
          <p:cNvCxnSpPr/>
          <p:nvPr/>
        </p:nvCxnSpPr>
        <p:spPr>
          <a:xfrm>
            <a:off x="6815138" y="2841625"/>
            <a:ext cx="0" cy="490538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接连接符 23"/>
          <p:cNvCxnSpPr/>
          <p:nvPr/>
        </p:nvCxnSpPr>
        <p:spPr>
          <a:xfrm>
            <a:off x="7313613" y="2841625"/>
            <a:ext cx="0" cy="490538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接连接符 24"/>
          <p:cNvCxnSpPr/>
          <p:nvPr/>
        </p:nvCxnSpPr>
        <p:spPr>
          <a:xfrm>
            <a:off x="7804150" y="2819400"/>
            <a:ext cx="0" cy="492125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矩形 25"/>
          <p:cNvSpPr/>
          <p:nvPr/>
        </p:nvSpPr>
        <p:spPr>
          <a:xfrm>
            <a:off x="2605088" y="2295525"/>
            <a:ext cx="1517650" cy="490538"/>
          </a:xfrm>
          <a:prstGeom prst="rect">
            <a:avLst/>
          </a:prstGeom>
          <a:solidFill>
            <a:srgbClr val="FFFF00">
              <a:alpha val="50196"/>
            </a:srgb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cxnSp>
        <p:nvCxnSpPr>
          <p:cNvPr id="27" name="直接连接符 26"/>
          <p:cNvCxnSpPr/>
          <p:nvPr/>
        </p:nvCxnSpPr>
        <p:spPr>
          <a:xfrm>
            <a:off x="3113088" y="2317750"/>
            <a:ext cx="0" cy="490538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接连接符 27"/>
          <p:cNvCxnSpPr/>
          <p:nvPr/>
        </p:nvCxnSpPr>
        <p:spPr>
          <a:xfrm>
            <a:off x="3603625" y="2295525"/>
            <a:ext cx="0" cy="490538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矩形 28"/>
          <p:cNvSpPr/>
          <p:nvPr/>
        </p:nvSpPr>
        <p:spPr>
          <a:xfrm>
            <a:off x="2600325" y="3282950"/>
            <a:ext cx="1519238" cy="490538"/>
          </a:xfrm>
          <a:prstGeom prst="rect">
            <a:avLst/>
          </a:prstGeom>
          <a:solidFill>
            <a:srgbClr val="FFFF00">
              <a:alpha val="50196"/>
            </a:srgb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cxnSp>
        <p:nvCxnSpPr>
          <p:cNvPr id="30" name="直接连接符 29"/>
          <p:cNvCxnSpPr/>
          <p:nvPr/>
        </p:nvCxnSpPr>
        <p:spPr>
          <a:xfrm>
            <a:off x="3109913" y="3303588"/>
            <a:ext cx="0" cy="490537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接连接符 30"/>
          <p:cNvCxnSpPr/>
          <p:nvPr/>
        </p:nvCxnSpPr>
        <p:spPr>
          <a:xfrm>
            <a:off x="3598863" y="3282950"/>
            <a:ext cx="0" cy="490538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文本框 31"/>
          <p:cNvSpPr txBox="1"/>
          <p:nvPr/>
        </p:nvSpPr>
        <p:spPr>
          <a:xfrm>
            <a:off x="1552575" y="4108450"/>
            <a:ext cx="2174875" cy="382588"/>
          </a:xfrm>
          <a:prstGeom prst="rect">
            <a:avLst/>
          </a:prstGeom>
          <a:ln w="1905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dirty="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SSD: </a:t>
            </a:r>
            <a:r>
              <a:rPr lang="en-US" altLang="zh-CN" dirty="0">
                <a:latin typeface="Times New Roman" panose="02020603050405020304" charset="0"/>
                <a:cs typeface="Times New Roman" panose="02020603050405020304" charset="0"/>
              </a:rPr>
              <a:t>3*3 </a:t>
            </a:r>
            <a:r>
              <a:rPr lang="en-US" altLang="zh-CN" dirty="0" err="1">
                <a:latin typeface="Times New Roman" panose="02020603050405020304" charset="0"/>
                <a:cs typeface="Times New Roman" panose="02020603050405020304" charset="0"/>
              </a:rPr>
              <a:t>conv</a:t>
            </a:r>
            <a:endParaRPr lang="zh-CN" altLang="en-US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6051550" y="4108450"/>
            <a:ext cx="2174875" cy="382588"/>
          </a:xfrm>
          <a:prstGeom prst="rect">
            <a:avLst/>
          </a:prstGeom>
          <a:ln w="1905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dirty="0" err="1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TextBoxes</a:t>
            </a:r>
            <a:r>
              <a:rPr lang="en-US" altLang="zh-CN" dirty="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: </a:t>
            </a:r>
            <a:r>
              <a:rPr lang="en-US" altLang="zh-CN" dirty="0">
                <a:latin typeface="Times New Roman" panose="02020603050405020304" charset="0"/>
                <a:cs typeface="Times New Roman" panose="02020603050405020304" charset="0"/>
              </a:rPr>
              <a:t>1*5 </a:t>
            </a:r>
            <a:r>
              <a:rPr lang="en-US" altLang="zh-CN" dirty="0" err="1">
                <a:latin typeface="Times New Roman" panose="02020603050405020304" charset="0"/>
                <a:cs typeface="Times New Roman" panose="02020603050405020304" charset="0"/>
              </a:rPr>
              <a:t>conv</a:t>
            </a:r>
            <a:endParaRPr lang="zh-CN" altLang="en-US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34" name="文本框 33"/>
          <p:cNvSpPr txBox="1"/>
          <p:nvPr/>
        </p:nvSpPr>
        <p:spPr>
          <a:xfrm>
            <a:off x="663575" y="4873625"/>
            <a:ext cx="7975600" cy="923925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marL="342900" indent="-342900" fontAlgn="auto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Font typeface="Wingdings" panose="05000000000000000000" pitchFamily="2" charset="2"/>
              <a:buChar char="p"/>
              <a:defRPr/>
            </a:pPr>
            <a:r>
              <a:rPr lang="en-US" altLang="zh-CN" dirty="0">
                <a:latin typeface="Times New Roman" panose="02020603050405020304" charset="0"/>
                <a:cs typeface="Times New Roman" panose="02020603050405020304" charset="0"/>
              </a:rPr>
              <a:t>Use SSD as the </a:t>
            </a:r>
            <a:r>
              <a:rPr lang="en-US" altLang="zh-CN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backbone</a:t>
            </a:r>
            <a:r>
              <a:rPr lang="en-US" altLang="zh-CN" dirty="0">
                <a:latin typeface="Times New Roman" panose="02020603050405020304" charset="0"/>
                <a:cs typeface="Times New Roman" panose="02020603050405020304" charset="0"/>
              </a:rPr>
              <a:t>.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Font typeface="Wingdings" panose="05000000000000000000" pitchFamily="2" charset="2"/>
              <a:buChar char="p"/>
              <a:defRPr/>
            </a:pPr>
            <a:r>
              <a:rPr lang="en-US" altLang="zh-CN" dirty="0">
                <a:latin typeface="Times New Roman" panose="02020603050405020304" charset="0"/>
                <a:cs typeface="Times New Roman" panose="02020603050405020304" charset="0"/>
              </a:rPr>
              <a:t>Long default boxes.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Font typeface="Wingdings" panose="05000000000000000000" pitchFamily="2" charset="2"/>
              <a:buChar char="p"/>
              <a:defRPr/>
            </a:pPr>
            <a:r>
              <a:rPr lang="en-US" altLang="zh-CN" dirty="0">
                <a:latin typeface="Times New Roman" panose="02020603050405020304" charset="0"/>
                <a:cs typeface="Times New Roman" panose="02020603050405020304" charset="0"/>
              </a:rPr>
              <a:t>Long convolutional kernels.</a:t>
            </a:r>
            <a:endParaRPr lang="zh-CN" altLang="en-US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2357438" y="2459038"/>
            <a:ext cx="1947862" cy="1162050"/>
          </a:xfrm>
          <a:prstGeom prst="rect">
            <a:avLst/>
          </a:pr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37" name="矩形 36"/>
          <p:cNvSpPr/>
          <p:nvPr/>
        </p:nvSpPr>
        <p:spPr>
          <a:xfrm>
            <a:off x="5649913" y="2765425"/>
            <a:ext cx="2884487" cy="679450"/>
          </a:xfrm>
          <a:prstGeom prst="rect">
            <a:avLst/>
          </a:pr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38" name="圆角矩形标注 1"/>
          <p:cNvSpPr/>
          <p:nvPr/>
        </p:nvSpPr>
        <p:spPr>
          <a:xfrm>
            <a:off x="7092950" y="1692275"/>
            <a:ext cx="1581150" cy="374650"/>
          </a:xfrm>
          <a:prstGeom prst="wedgeRoundRectCallout">
            <a:avLst>
              <a:gd name="adj1" fmla="val 38489"/>
              <a:gd name="adj2" fmla="val 240030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Default boxes</a:t>
            </a:r>
            <a:endParaRPr lang="zh-CN" alt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圆角矩形标注 1">
            <a:extLst/>
          </p:cNvPr>
          <p:cNvSpPr/>
          <p:nvPr/>
        </p:nvSpPr>
        <p:spPr>
          <a:xfrm>
            <a:off x="1243013" y="1765300"/>
            <a:ext cx="2484437" cy="374650"/>
          </a:xfrm>
          <a:prstGeom prst="wedgeRoundRectCallout">
            <a:avLst>
              <a:gd name="adj1" fmla="val 22493"/>
              <a:gd name="adj2" fmla="val 77180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dirty="0">
                <a:solidFill>
                  <a:schemeClr val="tx1"/>
                </a:solidFill>
                <a:latin typeface="Times New Roman" panose="02020603050405020304" charset="0"/>
              </a:rPr>
              <a:t>Convolutional kernel</a:t>
            </a:r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41" name="任意多边形 40"/>
          <p:cNvSpPr/>
          <p:nvPr/>
        </p:nvSpPr>
        <p:spPr>
          <a:xfrm rot="10636">
            <a:off x="4294188" y="4119563"/>
            <a:ext cx="1079500" cy="360362"/>
          </a:xfrm>
          <a:custGeom>
            <a:avLst/>
            <a:gdLst>
              <a:gd name="connsiteX0" fmla="*/ 0 w 587218"/>
              <a:gd name="connsiteY0" fmla="*/ 89677 h 448387"/>
              <a:gd name="connsiteX1" fmla="*/ 363025 w 587218"/>
              <a:gd name="connsiteY1" fmla="*/ 89677 h 448387"/>
              <a:gd name="connsiteX2" fmla="*/ 363025 w 587218"/>
              <a:gd name="connsiteY2" fmla="*/ 0 h 448387"/>
              <a:gd name="connsiteX3" fmla="*/ 587218 w 587218"/>
              <a:gd name="connsiteY3" fmla="*/ 224194 h 448387"/>
              <a:gd name="connsiteX4" fmla="*/ 363025 w 587218"/>
              <a:gd name="connsiteY4" fmla="*/ 448387 h 448387"/>
              <a:gd name="connsiteX5" fmla="*/ 363025 w 587218"/>
              <a:gd name="connsiteY5" fmla="*/ 358710 h 448387"/>
              <a:gd name="connsiteX6" fmla="*/ 0 w 587218"/>
              <a:gd name="connsiteY6" fmla="*/ 358710 h 448387"/>
              <a:gd name="connsiteX7" fmla="*/ 0 w 587218"/>
              <a:gd name="connsiteY7" fmla="*/ 89677 h 4483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87218" h="448387">
                <a:moveTo>
                  <a:pt x="0" y="89677"/>
                </a:moveTo>
                <a:lnTo>
                  <a:pt x="363025" y="89677"/>
                </a:lnTo>
                <a:lnTo>
                  <a:pt x="363025" y="0"/>
                </a:lnTo>
                <a:lnTo>
                  <a:pt x="587218" y="224194"/>
                </a:lnTo>
                <a:lnTo>
                  <a:pt x="363025" y="448387"/>
                </a:lnTo>
                <a:lnTo>
                  <a:pt x="363025" y="358710"/>
                </a:lnTo>
                <a:lnTo>
                  <a:pt x="0" y="358710"/>
                </a:lnTo>
                <a:lnTo>
                  <a:pt x="0" y="89677"/>
                </a:lnTo>
                <a:close/>
              </a:path>
            </a:pathLst>
          </a:cu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lIns="-1" tIns="89677" rIns="134516" bIns="89676" spcCol="1270" anchor="ctr"/>
          <a:lstStyle/>
          <a:p>
            <a:pPr algn="ctr" defTabSz="844550" fontAlgn="auto">
              <a:lnSpc>
                <a:spcPct val="90000"/>
              </a:lnSpc>
              <a:spcAft>
                <a:spcPct val="35000"/>
              </a:spcAft>
              <a:defRPr/>
            </a:pPr>
            <a:endParaRPr lang="zh-CN" altLang="en-US" sz="1900"/>
          </a:p>
        </p:txBody>
      </p:sp>
      <p:sp>
        <p:nvSpPr>
          <p:cNvPr id="45082" name="标题 3"/>
          <p:cNvSpPr>
            <a:spLocks noGrp="1"/>
          </p:cNvSpPr>
          <p:nvPr>
            <p:ph type="title"/>
          </p:nvPr>
        </p:nvSpPr>
        <p:spPr>
          <a:xfrm>
            <a:off x="611188" y="206375"/>
            <a:ext cx="7504112" cy="812800"/>
          </a:xfrm>
        </p:spPr>
        <p:txBody>
          <a:bodyPr/>
          <a:lstStyle/>
          <a:p>
            <a:pPr eaLnBrk="1" hangingPunct="1"/>
            <a:r>
              <a:rPr lang="en-US" altLang="zh-CN" sz="3600">
                <a:latin typeface="Times New Roman" pitchFamily="18" charset="0"/>
                <a:sym typeface="+mn-ea"/>
              </a:rPr>
              <a:t>TextBoxes: </a:t>
            </a:r>
            <a:r>
              <a:rPr lang="en-US" altLang="zh-CN" sz="3200">
                <a:latin typeface="Times New Roman" pitchFamily="18" charset="0"/>
                <a:sym typeface="+mn-ea"/>
              </a:rPr>
              <a:t>Horizontal text detection</a:t>
            </a:r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文本框 1"/>
          <p:cNvSpPr txBox="1">
            <a:spLocks noChangeArrowheads="1"/>
          </p:cNvSpPr>
          <p:nvPr/>
        </p:nvSpPr>
        <p:spPr bwMode="auto">
          <a:xfrm>
            <a:off x="1951038" y="1047750"/>
            <a:ext cx="51974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kumimoji="1" lang="en-US" altLang="zh-CN" sz="2400" b="1">
                <a:latin typeface="Times New Roman" pitchFamily="18" charset="0"/>
              </a:rPr>
              <a:t>Experimental Results on ICDAR 2013</a:t>
            </a:r>
          </a:p>
        </p:txBody>
      </p:sp>
      <p:pic>
        <p:nvPicPr>
          <p:cNvPr id="47106" name="图片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9925" y="3651050"/>
            <a:ext cx="7804150" cy="2597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5" name="表格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40735683"/>
              </p:ext>
            </p:extLst>
          </p:nvPr>
        </p:nvGraphicFramePr>
        <p:xfrm>
          <a:off x="650875" y="1508005"/>
          <a:ext cx="7802879" cy="2011680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2318247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896604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794014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794014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180975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/>
                        <a:t>Methods</a:t>
                      </a:r>
                      <a:endParaRPr lang="zh-CN" alt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Precision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Recall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F-measure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 err="1">
                          <a:effectLst/>
                        </a:rPr>
                        <a:t>Jaderberg</a:t>
                      </a:r>
                      <a:r>
                        <a:rPr lang="en-US" sz="1600" u="none" strike="noStrike" dirty="0">
                          <a:effectLst/>
                        </a:rPr>
                        <a:t> IJCV16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600" u="none" strike="noStrike" dirty="0">
                          <a:effectLst/>
                        </a:rPr>
                        <a:t>0.89</a:t>
                      </a:r>
                      <a:endParaRPr lang="en-US" altLang="zh-CN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600" u="none" strike="noStrike" dirty="0">
                          <a:effectLst/>
                        </a:rPr>
                        <a:t>0.68</a:t>
                      </a:r>
                      <a:endParaRPr lang="en-US" altLang="zh-CN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600" u="none" strike="noStrike">
                          <a:effectLst/>
                        </a:rPr>
                        <a:t>0.77</a:t>
                      </a:r>
                      <a:endParaRPr lang="en-US" altLang="zh-CN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FCRN CVPR16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600" u="none" strike="noStrike" dirty="0">
                          <a:effectLst/>
                        </a:rPr>
                        <a:t>0.92</a:t>
                      </a:r>
                      <a:endParaRPr lang="en-US" altLang="zh-CN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600" u="none" strike="noStrike" dirty="0">
                          <a:effectLst/>
                        </a:rPr>
                        <a:t>0.76</a:t>
                      </a:r>
                      <a:endParaRPr lang="en-US" altLang="zh-CN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600" u="none" strike="noStrike" dirty="0">
                          <a:effectLst/>
                        </a:rPr>
                        <a:t>0.83</a:t>
                      </a:r>
                      <a:endParaRPr lang="en-US" altLang="zh-CN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Zhang CVPR16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600" u="none" strike="noStrike" dirty="0">
                          <a:effectLst/>
                        </a:rPr>
                        <a:t>0.88</a:t>
                      </a:r>
                      <a:endParaRPr lang="en-US" altLang="zh-CN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600" u="none" strike="noStrike" dirty="0">
                          <a:effectLst/>
                        </a:rPr>
                        <a:t>0.8</a:t>
                      </a:r>
                      <a:endParaRPr lang="en-US" altLang="zh-CN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600" u="none" strike="noStrike" dirty="0">
                          <a:effectLst/>
                        </a:rPr>
                        <a:t>0.84</a:t>
                      </a:r>
                      <a:endParaRPr lang="en-US" altLang="zh-CN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SSD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600" u="none" strike="noStrike" dirty="0">
                          <a:effectLst/>
                        </a:rPr>
                        <a:t>0.80</a:t>
                      </a:r>
                      <a:endParaRPr lang="en-US" altLang="zh-CN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u="none" strike="noStrike" dirty="0">
                          <a:effectLst/>
                        </a:rPr>
                        <a:t>0.60</a:t>
                      </a:r>
                      <a:endParaRPr lang="en-US" altLang="zh-CN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u="none" strike="noStrike" dirty="0">
                          <a:effectLst/>
                        </a:rPr>
                        <a:t>0.69</a:t>
                      </a:r>
                      <a:endParaRPr lang="en-US" altLang="zh-CN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="" xmlns:a16="http://schemas.microsoft.com/office/drawing/2014/main" val="1603476070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effectLst/>
                        </a:rPr>
                        <a:t>TextBoxes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600" b="1" u="none" strike="noStrike" dirty="0">
                          <a:solidFill>
                            <a:srgbClr val="C00000"/>
                          </a:solidFill>
                          <a:effectLst/>
                        </a:rPr>
                        <a:t>0.89</a:t>
                      </a:r>
                      <a:endParaRPr lang="en-US" altLang="zh-CN" sz="1600" b="1" i="0" u="none" strike="noStrike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600" b="1" u="none" strike="noStrike" dirty="0">
                          <a:solidFill>
                            <a:srgbClr val="C00000"/>
                          </a:solidFill>
                          <a:effectLst/>
                        </a:rPr>
                        <a:t>0.83</a:t>
                      </a:r>
                      <a:endParaRPr lang="en-US" altLang="zh-CN" sz="1600" b="1" i="0" u="none" strike="noStrike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600" b="1" u="none" strike="noStrike" dirty="0">
                          <a:solidFill>
                            <a:srgbClr val="C00000"/>
                          </a:solidFill>
                          <a:effectLst/>
                        </a:rPr>
                        <a:t>0.86</a:t>
                      </a:r>
                      <a:endParaRPr lang="en-US" altLang="zh-CN" sz="1600" b="1" i="0" u="none" strike="noStrike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47131" name="标题 2"/>
          <p:cNvSpPr>
            <a:spLocks noGrp="1"/>
          </p:cNvSpPr>
          <p:nvPr>
            <p:ph type="title"/>
          </p:nvPr>
        </p:nvSpPr>
        <p:spPr>
          <a:xfrm>
            <a:off x="611188" y="206375"/>
            <a:ext cx="7504112" cy="812800"/>
          </a:xfrm>
        </p:spPr>
        <p:txBody>
          <a:bodyPr/>
          <a:lstStyle/>
          <a:p>
            <a:pPr eaLnBrk="1" hangingPunct="1"/>
            <a:r>
              <a:rPr lang="en-US" altLang="zh-CN" sz="3600">
                <a:latin typeface="Times New Roman" pitchFamily="18" charset="0"/>
                <a:sym typeface="+mn-ea"/>
              </a:rPr>
              <a:t>TextBoxes: </a:t>
            </a:r>
            <a:r>
              <a:rPr lang="en-US" altLang="zh-CN" sz="3200">
                <a:latin typeface="Times New Roman" pitchFamily="18" charset="0"/>
                <a:sym typeface="+mn-ea"/>
              </a:rPr>
              <a:t>Horizontal text detection</a:t>
            </a:r>
            <a:endParaRPr lang="zh-CN" altLang="en-US" sz="32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立方体 6"/>
          <p:cNvSpPr/>
          <p:nvPr/>
        </p:nvSpPr>
        <p:spPr>
          <a:xfrm>
            <a:off x="2446338" y="2447925"/>
            <a:ext cx="1828800" cy="1943100"/>
          </a:xfrm>
          <a:prstGeom prst="cub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b="1" dirty="0"/>
              <a:t>CNN</a:t>
            </a:r>
            <a:endParaRPr lang="zh-CN" altLang="en-US" b="1" dirty="0"/>
          </a:p>
        </p:txBody>
      </p:sp>
      <p:sp>
        <p:nvSpPr>
          <p:cNvPr id="8" name="箭头: 右 7"/>
          <p:cNvSpPr/>
          <p:nvPr/>
        </p:nvSpPr>
        <p:spPr>
          <a:xfrm rot="20247615">
            <a:off x="4367213" y="2354263"/>
            <a:ext cx="1162050" cy="198437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36" name="箭头: 右 35"/>
          <p:cNvSpPr/>
          <p:nvPr/>
        </p:nvSpPr>
        <p:spPr>
          <a:xfrm rot="1221595">
            <a:off x="4402138" y="4198938"/>
            <a:ext cx="1122362" cy="19685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53" name="矩形 52"/>
          <p:cNvSpPr/>
          <p:nvPr/>
        </p:nvSpPr>
        <p:spPr>
          <a:xfrm>
            <a:off x="5611813" y="1554163"/>
            <a:ext cx="2814637" cy="585787"/>
          </a:xfrm>
          <a:prstGeom prst="rect">
            <a:avLst/>
          </a:prstGeom>
          <a:noFill/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dirty="0">
                <a:solidFill>
                  <a:schemeClr val="tx1"/>
                </a:solidFill>
                <a:latin typeface="Times New Roman" panose="02020603050405020304" charset="0"/>
              </a:rPr>
              <a:t>Text/Non-text Classification</a:t>
            </a:r>
            <a:endParaRPr lang="zh-CN" altLang="en-US" dirty="0">
              <a:solidFill>
                <a:schemeClr val="tx1"/>
              </a:solidFill>
              <a:latin typeface="Times New Roman" panose="02020603050405020304" charset="0"/>
            </a:endParaRPr>
          </a:p>
        </p:txBody>
      </p:sp>
      <p:sp>
        <p:nvSpPr>
          <p:cNvPr id="55" name="箭头: 右 54"/>
          <p:cNvSpPr/>
          <p:nvPr/>
        </p:nvSpPr>
        <p:spPr>
          <a:xfrm>
            <a:off x="4443413" y="3244850"/>
            <a:ext cx="1039812" cy="174625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C00000"/>
              </a:solidFill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-75215" y="3050859"/>
            <a:ext cx="1938248" cy="1116757"/>
            <a:chOff x="131621" y="1362800"/>
            <a:chExt cx="3016627" cy="2262470"/>
          </a:xfrm>
          <a:scene3d>
            <a:camera prst="isometricOffAxis2Right"/>
            <a:lightRig rig="threePt" dir="t"/>
          </a:scene3d>
        </p:grpSpPr>
        <p:pic>
          <p:nvPicPr>
            <p:cNvPr id="37" name="图片 36"/>
            <p:cNvPicPr>
              <a:picLocks noChangeAspect="1"/>
            </p:cNvPicPr>
            <p:nvPr/>
          </p:nvPicPr>
          <p:blipFill>
            <a:blip r:embed="rId3" cstate="print">
              <a:extLst/>
            </a:blip>
            <a:stretch>
              <a:fillRect/>
            </a:stretch>
          </p:blipFill>
          <p:spPr>
            <a:xfrm>
              <a:off x="131621" y="1362800"/>
              <a:ext cx="3016627" cy="2262470"/>
            </a:xfrm>
            <a:prstGeom prst="rect">
              <a:avLst/>
            </a:prstGeom>
          </p:spPr>
        </p:pic>
        <p:sp>
          <p:nvSpPr>
            <p:cNvPr id="38" name="矩形 37"/>
            <p:cNvSpPr/>
            <p:nvPr/>
          </p:nvSpPr>
          <p:spPr>
            <a:xfrm>
              <a:off x="636757" y="2264964"/>
              <a:ext cx="2006353" cy="874689"/>
            </a:xfrm>
            <a:prstGeom prst="rect">
              <a:avLst/>
            </a:prstGeom>
            <a:noFill/>
            <a:ln w="38100">
              <a:solidFill>
                <a:srgbClr val="FFC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/>
            </a:p>
          </p:txBody>
        </p:sp>
      </p:grpSp>
      <p:pic>
        <p:nvPicPr>
          <p:cNvPr id="40" name="图片 39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11813" y="2370138"/>
            <a:ext cx="2814637" cy="163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" name="矩形 40"/>
          <p:cNvSpPr/>
          <p:nvPr/>
        </p:nvSpPr>
        <p:spPr>
          <a:xfrm rot="716895">
            <a:off x="5989638" y="3267075"/>
            <a:ext cx="1873250" cy="220663"/>
          </a:xfrm>
          <a:prstGeom prst="rect">
            <a:avLst/>
          </a:prstGeom>
          <a:noFill/>
          <a:ln w="38100">
            <a:solidFill>
              <a:srgbClr val="C0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dirty="0"/>
          </a:p>
        </p:txBody>
      </p:sp>
      <p:pic>
        <p:nvPicPr>
          <p:cNvPr id="43" name="图片 4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11813" y="4149725"/>
            <a:ext cx="2814637" cy="151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" name="矩形 43"/>
          <p:cNvSpPr/>
          <p:nvPr/>
        </p:nvSpPr>
        <p:spPr>
          <a:xfrm>
            <a:off x="6083300" y="4787900"/>
            <a:ext cx="1781175" cy="550863"/>
          </a:xfrm>
          <a:prstGeom prst="rect">
            <a:avLst/>
          </a:prstGeom>
          <a:noFill/>
          <a:ln w="38100">
            <a:solidFill>
              <a:srgbClr val="FFFF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dirty="0"/>
          </a:p>
        </p:txBody>
      </p:sp>
      <p:sp>
        <p:nvSpPr>
          <p:cNvPr id="46" name="箭头: 右 54"/>
          <p:cNvSpPr/>
          <p:nvPr/>
        </p:nvSpPr>
        <p:spPr>
          <a:xfrm>
            <a:off x="1541463" y="3575050"/>
            <a:ext cx="638175" cy="161925"/>
          </a:xfrm>
          <a:prstGeom prst="rightArrow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00"/>
              </a:solidFill>
            </a:endParaRPr>
          </a:p>
        </p:txBody>
      </p:sp>
      <p:sp>
        <p:nvSpPr>
          <p:cNvPr id="2" name="文本框 1"/>
          <p:cNvSpPr txBox="1">
            <a:spLocks noChangeArrowheads="1"/>
          </p:cNvSpPr>
          <p:nvPr/>
        </p:nvSpPr>
        <p:spPr bwMode="auto">
          <a:xfrm>
            <a:off x="5611813" y="2706688"/>
            <a:ext cx="8382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+mn-ea"/>
              </a:rPr>
              <a:t>(x</a:t>
            </a:r>
            <a:r>
              <a:rPr lang="en-US" altLang="zh-CN" b="1" baseline="-2500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+mn-ea"/>
              </a:rPr>
              <a:t>1</a:t>
            </a:r>
            <a:r>
              <a:rPr lang="en-US" altLang="zh-CN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+mn-ea"/>
              </a:rPr>
              <a:t>, y</a:t>
            </a:r>
            <a:r>
              <a:rPr lang="en-US" altLang="zh-CN" b="1" baseline="-2500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+mn-ea"/>
              </a:rPr>
              <a:t>1</a:t>
            </a:r>
            <a:r>
              <a:rPr lang="en-US" altLang="zh-CN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+mn-ea"/>
              </a:rPr>
              <a:t>)</a:t>
            </a:r>
            <a:endParaRPr lang="en-US" altLang="zh-CN">
              <a:solidFill>
                <a:srgbClr val="C00000"/>
              </a:solidFill>
              <a:latin typeface="Times New Roman" pitchFamily="18" charset="0"/>
              <a:cs typeface="Times New Roman" pitchFamily="18" charset="0"/>
              <a:sym typeface="+mn-ea"/>
            </a:endParaRPr>
          </a:p>
        </p:txBody>
      </p:sp>
      <p:sp>
        <p:nvSpPr>
          <p:cNvPr id="5" name="文本框 4"/>
          <p:cNvSpPr txBox="1">
            <a:spLocks noChangeArrowheads="1"/>
          </p:cNvSpPr>
          <p:nvPr/>
        </p:nvSpPr>
        <p:spPr bwMode="auto">
          <a:xfrm>
            <a:off x="6799263" y="5372100"/>
            <a:ext cx="347662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>
                <a:solidFill>
                  <a:srgbClr val="FFFF66"/>
                </a:solidFill>
                <a:latin typeface="Times New Roman" pitchFamily="18" charset="0"/>
                <a:cs typeface="Times New Roman" pitchFamily="18" charset="0"/>
                <a:sym typeface="+mn-ea"/>
              </a:rPr>
              <a:t>w</a:t>
            </a:r>
          </a:p>
        </p:txBody>
      </p:sp>
      <p:sp>
        <p:nvSpPr>
          <p:cNvPr id="6" name="文本框 5"/>
          <p:cNvSpPr txBox="1">
            <a:spLocks noChangeArrowheads="1"/>
          </p:cNvSpPr>
          <p:nvPr/>
        </p:nvSpPr>
        <p:spPr bwMode="auto">
          <a:xfrm>
            <a:off x="7519988" y="3051175"/>
            <a:ext cx="838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+mn-ea"/>
              </a:rPr>
              <a:t>(x</a:t>
            </a:r>
            <a:r>
              <a:rPr lang="en-US" altLang="zh-CN" baseline="-2500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+mn-ea"/>
              </a:rPr>
              <a:t>2</a:t>
            </a:r>
            <a:r>
              <a:rPr lang="en-US" altLang="zh-CN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+mn-ea"/>
              </a:rPr>
              <a:t>, y</a:t>
            </a:r>
            <a:r>
              <a:rPr lang="en-US" altLang="zh-CN" baseline="-2500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+mn-ea"/>
              </a:rPr>
              <a:t>2</a:t>
            </a:r>
            <a:r>
              <a:rPr lang="en-US" altLang="zh-CN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+mn-ea"/>
              </a:rPr>
              <a:t>)</a:t>
            </a:r>
          </a:p>
        </p:txBody>
      </p:sp>
      <p:sp>
        <p:nvSpPr>
          <p:cNvPr id="9" name="文本框 8"/>
          <p:cNvSpPr txBox="1">
            <a:spLocks noChangeArrowheads="1"/>
          </p:cNvSpPr>
          <p:nvPr/>
        </p:nvSpPr>
        <p:spPr bwMode="auto">
          <a:xfrm>
            <a:off x="5611813" y="3276600"/>
            <a:ext cx="838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+mn-ea"/>
              </a:rPr>
              <a:t>(x</a:t>
            </a:r>
            <a:r>
              <a:rPr lang="en-US" altLang="zh-CN" baseline="-2500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+mn-ea"/>
              </a:rPr>
              <a:t>4</a:t>
            </a:r>
            <a:r>
              <a:rPr lang="en-US" altLang="zh-CN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+mn-ea"/>
              </a:rPr>
              <a:t>, y</a:t>
            </a:r>
            <a:r>
              <a:rPr lang="en-US" altLang="zh-CN" baseline="-2500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+mn-ea"/>
              </a:rPr>
              <a:t>4</a:t>
            </a:r>
            <a:r>
              <a:rPr lang="en-US" altLang="zh-CN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+mn-ea"/>
              </a:rPr>
              <a:t>)</a:t>
            </a:r>
          </a:p>
        </p:txBody>
      </p:sp>
      <p:sp>
        <p:nvSpPr>
          <p:cNvPr id="184" name=" 184"/>
          <p:cNvSpPr/>
          <p:nvPr/>
        </p:nvSpPr>
        <p:spPr>
          <a:xfrm>
            <a:off x="6929438" y="5018088"/>
            <a:ext cx="87312" cy="90487"/>
          </a:xfrm>
          <a:prstGeom prst="ellipse">
            <a:avLst/>
          </a:prstGeom>
          <a:solidFill>
            <a:srgbClr val="FFF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11" name="左大括号 10"/>
          <p:cNvSpPr/>
          <p:nvPr/>
        </p:nvSpPr>
        <p:spPr>
          <a:xfrm rot="16200000">
            <a:off x="6931819" y="4523581"/>
            <a:ext cx="85725" cy="1782763"/>
          </a:xfrm>
          <a:prstGeom prst="leftBrace">
            <a:avLst>
              <a:gd name="adj1" fmla="val 133859"/>
              <a:gd name="adj2" fmla="val 50017"/>
            </a:avLst>
          </a:prstGeom>
          <a:ln w="15875">
            <a:solidFill>
              <a:srgbClr val="FFFF66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2" name="文本框 11"/>
          <p:cNvSpPr txBox="1">
            <a:spLocks noChangeArrowheads="1"/>
          </p:cNvSpPr>
          <p:nvPr/>
        </p:nvSpPr>
        <p:spPr bwMode="auto">
          <a:xfrm>
            <a:off x="7016750" y="4879975"/>
            <a:ext cx="67945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>
                <a:solidFill>
                  <a:srgbClr val="FFFF66"/>
                </a:solidFill>
                <a:latin typeface="Times New Roman" pitchFamily="18" charset="0"/>
                <a:cs typeface="Times New Roman" pitchFamily="18" charset="0"/>
                <a:sym typeface="+mn-ea"/>
              </a:rPr>
              <a:t>(x, y)</a:t>
            </a:r>
          </a:p>
        </p:txBody>
      </p:sp>
      <p:sp>
        <p:nvSpPr>
          <p:cNvPr id="13" name="左大括号 12"/>
          <p:cNvSpPr/>
          <p:nvPr/>
        </p:nvSpPr>
        <p:spPr>
          <a:xfrm rot="10800000">
            <a:off x="7912100" y="4787900"/>
            <a:ext cx="103188" cy="584200"/>
          </a:xfrm>
          <a:prstGeom prst="leftBrace">
            <a:avLst>
              <a:gd name="adj1" fmla="val 70526"/>
              <a:gd name="adj2" fmla="val 50017"/>
            </a:avLst>
          </a:prstGeom>
          <a:ln w="15875">
            <a:solidFill>
              <a:srgbClr val="FFFF66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4" name="文本框 13"/>
          <p:cNvSpPr txBox="1">
            <a:spLocks noChangeArrowheads="1"/>
          </p:cNvSpPr>
          <p:nvPr/>
        </p:nvSpPr>
        <p:spPr bwMode="auto">
          <a:xfrm>
            <a:off x="8064500" y="4924425"/>
            <a:ext cx="296863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>
                <a:solidFill>
                  <a:srgbClr val="FFFF66"/>
                </a:solidFill>
                <a:latin typeface="Times New Roman" pitchFamily="18" charset="0"/>
                <a:cs typeface="Times New Roman" pitchFamily="18" charset="0"/>
                <a:sym typeface="+mn-ea"/>
              </a:rPr>
              <a:t>h</a:t>
            </a:r>
          </a:p>
        </p:txBody>
      </p:sp>
      <p:sp>
        <p:nvSpPr>
          <p:cNvPr id="15" name="文本框 14"/>
          <p:cNvSpPr txBox="1">
            <a:spLocks noChangeArrowheads="1"/>
          </p:cNvSpPr>
          <p:nvPr/>
        </p:nvSpPr>
        <p:spPr bwMode="auto">
          <a:xfrm>
            <a:off x="7519988" y="3644900"/>
            <a:ext cx="838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+mn-ea"/>
              </a:rPr>
              <a:t>(x</a:t>
            </a:r>
            <a:r>
              <a:rPr lang="en-US" altLang="zh-CN" baseline="-2500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+mn-ea"/>
              </a:rPr>
              <a:t>3</a:t>
            </a:r>
            <a:r>
              <a:rPr lang="en-US" altLang="zh-CN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+mn-ea"/>
              </a:rPr>
              <a:t>, y</a:t>
            </a:r>
            <a:r>
              <a:rPr lang="en-US" altLang="zh-CN" baseline="-2500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+mn-ea"/>
              </a:rPr>
              <a:t>3</a:t>
            </a:r>
            <a:r>
              <a:rPr lang="en-US" altLang="zh-CN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+mn-ea"/>
              </a:rPr>
              <a:t>)</a:t>
            </a:r>
          </a:p>
        </p:txBody>
      </p:sp>
      <p:sp>
        <p:nvSpPr>
          <p:cNvPr id="16" name=" 184"/>
          <p:cNvSpPr/>
          <p:nvPr/>
        </p:nvSpPr>
        <p:spPr>
          <a:xfrm>
            <a:off x="5988050" y="3032125"/>
            <a:ext cx="87313" cy="90488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18" name=" 184"/>
          <p:cNvSpPr/>
          <p:nvPr/>
        </p:nvSpPr>
        <p:spPr>
          <a:xfrm>
            <a:off x="7823200" y="3414713"/>
            <a:ext cx="88900" cy="90487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19" name=" 184"/>
          <p:cNvSpPr/>
          <p:nvPr/>
        </p:nvSpPr>
        <p:spPr>
          <a:xfrm>
            <a:off x="7778750" y="3644900"/>
            <a:ext cx="87313" cy="90488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20" name=" 184"/>
          <p:cNvSpPr/>
          <p:nvPr/>
        </p:nvSpPr>
        <p:spPr>
          <a:xfrm>
            <a:off x="5934075" y="3244850"/>
            <a:ext cx="87313" cy="90488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49178" name="文本框 31"/>
          <p:cNvSpPr txBox="1">
            <a:spLocks noChangeArrowheads="1"/>
          </p:cNvSpPr>
          <p:nvPr/>
        </p:nvSpPr>
        <p:spPr bwMode="auto">
          <a:xfrm>
            <a:off x="446088" y="5791200"/>
            <a:ext cx="611663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>
                <a:latin typeface="Times New Roman" pitchFamily="18" charset="0"/>
                <a:cs typeface="Times New Roman" pitchFamily="18" charset="0"/>
              </a:rPr>
              <a:t>(x</a:t>
            </a:r>
            <a:r>
              <a:rPr lang="en-US" altLang="zh-CN" baseline="-2500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altLang="zh-CN">
                <a:latin typeface="Times New Roman" pitchFamily="18" charset="0"/>
                <a:cs typeface="Times New Roman" pitchFamily="18" charset="0"/>
              </a:rPr>
              <a:t>, y</a:t>
            </a:r>
            <a:r>
              <a:rPr lang="en-US" altLang="zh-CN" baseline="-2500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altLang="zh-CN">
                <a:latin typeface="Times New Roman" pitchFamily="18" charset="0"/>
                <a:cs typeface="Times New Roman" pitchFamily="18" charset="0"/>
              </a:rPr>
              <a:t>) (i =1,2,3,4) denote coordinates of the bounding box </a:t>
            </a:r>
            <a:endParaRPr lang="zh-CN" altLang="en-US" sz="2400">
              <a:latin typeface="Calibri" pitchFamily="34" charset="0"/>
            </a:endParaRPr>
          </a:p>
        </p:txBody>
      </p:sp>
      <p:sp>
        <p:nvSpPr>
          <p:cNvPr id="4" name="标题 3"/>
          <p:cNvSpPr>
            <a:spLocks noGrp="1"/>
          </p:cNvSpPr>
          <p:nvPr>
            <p:ph type="title"/>
          </p:nvPr>
        </p:nvSpPr>
        <p:spPr>
          <a:xfrm>
            <a:off x="611188" y="206375"/>
            <a:ext cx="7750175" cy="8128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zh-CN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TextBoxes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++:</a:t>
            </a:r>
            <a:r>
              <a:rPr lang="en-US" altLang="zh-CN" sz="36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Multi-oriented text detection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2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750"/>
                            </p:stCondLst>
                            <p:childTnLst>
                              <p:par>
                                <p:cTn id="2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25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50"/>
                            </p:stCondLst>
                            <p:childTnLst>
                              <p:par>
                                <p:cTn id="5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0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3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6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9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2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5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  <p:bldP spid="8" grpId="0" bldLvl="0" animBg="1"/>
      <p:bldP spid="36" grpId="0" bldLvl="0" animBg="1"/>
      <p:bldP spid="53" grpId="0" bldLvl="0" animBg="1"/>
      <p:bldP spid="55" grpId="0" bldLvl="0" animBg="1"/>
      <p:bldP spid="41" grpId="0" animBg="1"/>
      <p:bldP spid="44" grpId="0" animBg="1"/>
      <p:bldP spid="46" grpId="0" bldLvl="0" animBg="1"/>
      <p:bldP spid="2" grpId="0"/>
      <p:bldP spid="5" grpId="0"/>
      <p:bldP spid="6" grpId="0"/>
      <p:bldP spid="9" grpId="0"/>
      <p:bldP spid="184" grpId="0" animBg="1"/>
      <p:bldP spid="11" grpId="0" animBg="1"/>
      <p:bldP spid="12" grpId="0"/>
      <p:bldP spid="13" grpId="0" animBg="1"/>
      <p:bldP spid="14" grpId="0"/>
      <p:bldP spid="15" grpId="0"/>
      <p:bldP spid="16" grpId="0" animBg="1"/>
      <p:bldP spid="18" grpId="0" animBg="1"/>
      <p:bldP spid="19" grpId="0" animBg="1"/>
      <p:bldP spid="2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文本框 9"/>
          <p:cNvSpPr txBox="1">
            <a:spLocks noChangeArrowheads="1"/>
          </p:cNvSpPr>
          <p:nvPr/>
        </p:nvSpPr>
        <p:spPr bwMode="auto">
          <a:xfrm>
            <a:off x="611188" y="1116013"/>
            <a:ext cx="774382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zh-CN" sz="2400" b="1">
                <a:latin typeface="Times New Roman" pitchFamily="18" charset="0"/>
                <a:cs typeface="Times New Roman" pitchFamily="18" charset="0"/>
              </a:rPr>
              <a:t>Text detection results on ICDAR 2015 Incidental Text </a:t>
            </a:r>
            <a:endParaRPr lang="zh-CN" altLang="en-US" sz="2400" b="1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表格 1"/>
          <p:cNvGraphicFramePr>
            <a:graphicFrameLocks noGrp="1"/>
          </p:cNvGraphicFramePr>
          <p:nvPr/>
        </p:nvGraphicFramePr>
        <p:xfrm>
          <a:off x="731838" y="1658938"/>
          <a:ext cx="7623175" cy="2019300"/>
        </p:xfrm>
        <a:graphic>
          <a:graphicData uri="http://schemas.openxmlformats.org/drawingml/2006/table">
            <a:tbl>
              <a:tblPr/>
              <a:tblGrid>
                <a:gridCol w="262255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993775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604962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216025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185863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336550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宋体" charset="-122"/>
                        </a:rPr>
                        <a:t>Methods</a:t>
                      </a:r>
                      <a:endParaRPr kumimoji="0" lang="en-US" altLang="zh-CN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宋体" charset="-122"/>
                        <a:cs typeface="Times New Roman" pitchFamily="18" charset="0"/>
                      </a:endParaRPr>
                    </a:p>
                  </a:txBody>
                  <a:tcPr marL="6350" marR="6350" marT="6350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宋体" charset="-122"/>
                        </a:rPr>
                        <a:t>Recall</a:t>
                      </a:r>
                      <a:endParaRPr kumimoji="0" lang="en-US" altLang="zh-CN" sz="16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宋体" charset="-122"/>
                        <a:cs typeface="Times New Roman" pitchFamily="18" charset="0"/>
                      </a:endParaRPr>
                    </a:p>
                  </a:txBody>
                  <a:tcPr marL="6350" marR="6350" marT="6350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宋体" charset="-122"/>
                        </a:rPr>
                        <a:t>Precision</a:t>
                      </a:r>
                      <a:endParaRPr kumimoji="0" lang="en-US" altLang="zh-CN" sz="16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宋体" charset="-122"/>
                        <a:cs typeface="Times New Roman" pitchFamily="18" charset="0"/>
                      </a:endParaRPr>
                    </a:p>
                  </a:txBody>
                  <a:tcPr marL="6350" marR="6350" marT="6350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宋体" charset="-122"/>
                        </a:rPr>
                        <a:t>F-measure</a:t>
                      </a:r>
                      <a:endParaRPr kumimoji="0" lang="en-US" altLang="zh-CN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宋体" charset="-122"/>
                        <a:cs typeface="Times New Roman" pitchFamily="18" charset="0"/>
                      </a:endParaRPr>
                    </a:p>
                  </a:txBody>
                  <a:tcPr marL="6350" marR="6350" marT="6350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宋体" charset="-122"/>
                        </a:rPr>
                        <a:t>FPS</a:t>
                      </a:r>
                      <a:endParaRPr kumimoji="0" lang="en-US" altLang="zh-CN" sz="16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宋体" charset="-122"/>
                        <a:cs typeface="Times New Roman" pitchFamily="18" charset="0"/>
                      </a:endParaRPr>
                    </a:p>
                  </a:txBody>
                  <a:tcPr marL="6350" marR="6350" marT="6350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36550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宋体" charset="-122"/>
                        </a:rPr>
                        <a:t>SegLink CVPR17</a:t>
                      </a:r>
                      <a:endParaRPr kumimoji="0" lang="en-US" altLang="zh-CN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宋体" charset="-122"/>
                        <a:cs typeface="Times New Roman" pitchFamily="18" charset="0"/>
                      </a:endParaRPr>
                    </a:p>
                  </a:txBody>
                  <a:tcPr marL="6350" marR="6350" marT="6350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宋体" charset="-122"/>
                        </a:rPr>
                        <a:t>0.768</a:t>
                      </a:r>
                      <a:endParaRPr kumimoji="0" lang="en-US" altLang="zh-CN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宋体" charset="-122"/>
                        <a:cs typeface="Times New Roman" pitchFamily="18" charset="0"/>
                      </a:endParaRPr>
                    </a:p>
                  </a:txBody>
                  <a:tcPr marL="6350" marR="6350" marT="6350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宋体" charset="-122"/>
                        </a:rPr>
                        <a:t>0.731</a:t>
                      </a:r>
                      <a:endParaRPr kumimoji="0" lang="en-US" altLang="zh-CN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宋体" charset="-122"/>
                        <a:cs typeface="Times New Roman" pitchFamily="18" charset="0"/>
                      </a:endParaRPr>
                    </a:p>
                  </a:txBody>
                  <a:tcPr marL="6350" marR="6350" marT="6350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宋体" charset="-122"/>
                        </a:rPr>
                        <a:t>0.75</a:t>
                      </a:r>
                      <a:endParaRPr kumimoji="0" lang="en-US" altLang="zh-CN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宋体" charset="-122"/>
                        <a:cs typeface="Times New Roman" pitchFamily="18" charset="0"/>
                      </a:endParaRPr>
                    </a:p>
                  </a:txBody>
                  <a:tcPr marL="6350" marR="6350" marT="6350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宋体" charset="-122"/>
                        </a:rPr>
                        <a:t>8.9</a:t>
                      </a:r>
                      <a:endParaRPr kumimoji="0" lang="en-US" altLang="zh-CN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宋体" charset="-122"/>
                        <a:cs typeface="Times New Roman" pitchFamily="18" charset="0"/>
                      </a:endParaRPr>
                    </a:p>
                  </a:txBody>
                  <a:tcPr marL="6350" marR="6350" marT="6350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36550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宋体" charset="-122"/>
                        </a:rPr>
                        <a:t>EAST CVPR17</a:t>
                      </a:r>
                      <a:endParaRPr kumimoji="0" lang="en-US" altLang="zh-CN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宋体" charset="-122"/>
                        <a:cs typeface="Times New Roman" pitchFamily="18" charset="0"/>
                      </a:endParaRPr>
                    </a:p>
                  </a:txBody>
                  <a:tcPr marL="6350" marR="6350" marT="635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宋体" charset="-122"/>
                        </a:rPr>
                        <a:t>0.735</a:t>
                      </a:r>
                      <a:endParaRPr kumimoji="0" lang="en-US" altLang="zh-CN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宋体" charset="-122"/>
                        <a:cs typeface="Times New Roman" pitchFamily="18" charset="0"/>
                      </a:endParaRPr>
                    </a:p>
                  </a:txBody>
                  <a:tcPr marL="6350" marR="6350" marT="635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宋体" charset="-122"/>
                        </a:rPr>
                        <a:t>0.836</a:t>
                      </a:r>
                      <a:endParaRPr kumimoji="0" lang="en-US" altLang="zh-CN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宋体" charset="-122"/>
                        <a:cs typeface="Times New Roman" pitchFamily="18" charset="0"/>
                      </a:endParaRPr>
                    </a:p>
                  </a:txBody>
                  <a:tcPr marL="6350" marR="6350" marT="635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宋体" charset="-122"/>
                        </a:rPr>
                        <a:t>0.782</a:t>
                      </a:r>
                      <a:endParaRPr kumimoji="0" lang="en-US" altLang="zh-CN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宋体" charset="-122"/>
                        <a:cs typeface="Times New Roman" pitchFamily="18" charset="0"/>
                      </a:endParaRPr>
                    </a:p>
                  </a:txBody>
                  <a:tcPr marL="6350" marR="6350" marT="635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宋体" charset="-122"/>
                        </a:rPr>
                        <a:t>13.2</a:t>
                      </a:r>
                      <a:endParaRPr kumimoji="0" lang="en-US" altLang="zh-CN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宋体" charset="-122"/>
                        <a:cs typeface="Times New Roman" pitchFamily="18" charset="0"/>
                      </a:endParaRPr>
                    </a:p>
                  </a:txBody>
                  <a:tcPr marL="6350" marR="6350" marT="635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36550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宋体" charset="-122"/>
                        </a:rPr>
                        <a:t>EAST multi-scale CVPR17</a:t>
                      </a:r>
                      <a:endParaRPr kumimoji="0" lang="en-US" altLang="zh-CN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宋体" charset="-122"/>
                        <a:cs typeface="Times New Roman" pitchFamily="18" charset="0"/>
                      </a:endParaRPr>
                    </a:p>
                  </a:txBody>
                  <a:tcPr marL="6350" marR="6350" marT="635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宋体" charset="-122"/>
                        </a:rPr>
                        <a:t>0.783</a:t>
                      </a:r>
                      <a:endParaRPr kumimoji="0" lang="en-US" altLang="zh-CN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宋体" charset="-122"/>
                        <a:cs typeface="Times New Roman" pitchFamily="18" charset="0"/>
                      </a:endParaRPr>
                    </a:p>
                  </a:txBody>
                  <a:tcPr marL="6350" marR="6350" marT="635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宋体" charset="-122"/>
                        </a:rPr>
                        <a:t>0.833</a:t>
                      </a:r>
                      <a:endParaRPr kumimoji="0" lang="en-US" altLang="zh-CN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宋体" charset="-122"/>
                        <a:cs typeface="Times New Roman" pitchFamily="18" charset="0"/>
                      </a:endParaRPr>
                    </a:p>
                  </a:txBody>
                  <a:tcPr marL="6350" marR="6350" marT="635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宋体" charset="-122"/>
                        </a:rPr>
                        <a:t>0.807</a:t>
                      </a:r>
                      <a:endParaRPr kumimoji="0" lang="en-US" altLang="zh-CN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宋体" charset="-122"/>
                        <a:cs typeface="Times New Roman" pitchFamily="18" charset="0"/>
                      </a:endParaRPr>
                    </a:p>
                  </a:txBody>
                  <a:tcPr marL="6350" marR="6350" marT="635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宋体" charset="-122"/>
                        </a:rPr>
                        <a:t>--</a:t>
                      </a:r>
                      <a:endParaRPr kumimoji="0" lang="en-US" altLang="zh-CN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宋体" charset="-122"/>
                        <a:cs typeface="Times New Roman" pitchFamily="18" charset="0"/>
                      </a:endParaRPr>
                    </a:p>
                  </a:txBody>
                  <a:tcPr marL="6350" marR="6350" marT="635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36550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宋体" charset="-122"/>
                        </a:rPr>
                        <a:t>TextBoxes++</a:t>
                      </a:r>
                      <a:endParaRPr kumimoji="0" lang="en-US" altLang="zh-CN" sz="1600" b="1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宋体" charset="-122"/>
                        <a:cs typeface="Times New Roman" pitchFamily="18" charset="0"/>
                      </a:endParaRPr>
                    </a:p>
                  </a:txBody>
                  <a:tcPr marL="6350" marR="6350" marT="635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宋体" charset="-122"/>
                        </a:rPr>
                        <a:t>0.767</a:t>
                      </a:r>
                      <a:endParaRPr kumimoji="0" lang="en-US" altLang="zh-CN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宋体" charset="-122"/>
                        <a:cs typeface="Times New Roman" pitchFamily="18" charset="0"/>
                      </a:endParaRPr>
                    </a:p>
                  </a:txBody>
                  <a:tcPr marL="6350" marR="6350" marT="635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宋体" charset="-122"/>
                        </a:rPr>
                        <a:t>0.872</a:t>
                      </a:r>
                      <a:endParaRPr kumimoji="0" lang="en-US" altLang="zh-CN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宋体" charset="-122"/>
                        <a:cs typeface="Times New Roman" pitchFamily="18" charset="0"/>
                      </a:endParaRPr>
                    </a:p>
                  </a:txBody>
                  <a:tcPr marL="6350" marR="6350" marT="635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宋体" charset="-122"/>
                        </a:rPr>
                        <a:t>0.817</a:t>
                      </a:r>
                      <a:endParaRPr kumimoji="0" lang="en-US" altLang="zh-CN" sz="16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宋体" charset="-122"/>
                        <a:cs typeface="Times New Roman" pitchFamily="18" charset="0"/>
                      </a:endParaRPr>
                    </a:p>
                  </a:txBody>
                  <a:tcPr marL="6350" marR="6350" marT="635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宋体" charset="-122"/>
                        </a:rPr>
                        <a:t>11.6</a:t>
                      </a:r>
                      <a:endParaRPr kumimoji="0" lang="en-US" altLang="zh-CN" sz="16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宋体" charset="-122"/>
                        <a:cs typeface="Times New Roman" pitchFamily="18" charset="0"/>
                      </a:endParaRPr>
                    </a:p>
                  </a:txBody>
                  <a:tcPr marL="6350" marR="6350" marT="635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36550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宋体" charset="-122"/>
                        </a:rPr>
                        <a:t>TextBoxes++_multi-scale*</a:t>
                      </a:r>
                      <a:endParaRPr kumimoji="0" lang="en-US" altLang="zh-CN" sz="1600" b="1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宋体" charset="-122"/>
                        <a:cs typeface="Times New Roman" pitchFamily="18" charset="0"/>
                      </a:endParaRPr>
                    </a:p>
                  </a:txBody>
                  <a:tcPr marL="6350" marR="6350" marT="635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Calibri" pitchFamily="34" charset="0"/>
                          <a:ea typeface="宋体" charset="-122"/>
                        </a:rPr>
                        <a:t>0.785</a:t>
                      </a:r>
                      <a:endParaRPr kumimoji="0" lang="en-US" altLang="zh-CN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Times New Roman" pitchFamily="18" charset="0"/>
                        <a:ea typeface="宋体" charset="-122"/>
                        <a:cs typeface="Times New Roman" pitchFamily="18" charset="0"/>
                      </a:endParaRPr>
                    </a:p>
                  </a:txBody>
                  <a:tcPr marL="6350" marR="6350" marT="635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Calibri" pitchFamily="34" charset="0"/>
                          <a:ea typeface="宋体" charset="-122"/>
                        </a:rPr>
                        <a:t>0.878</a:t>
                      </a:r>
                      <a:endParaRPr kumimoji="0" lang="en-US" altLang="zh-CN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Times New Roman" pitchFamily="18" charset="0"/>
                        <a:ea typeface="宋体" charset="-122"/>
                        <a:cs typeface="Times New Roman" pitchFamily="18" charset="0"/>
                      </a:endParaRPr>
                    </a:p>
                  </a:txBody>
                  <a:tcPr marL="6350" marR="6350" marT="635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Calibri" pitchFamily="34" charset="0"/>
                          <a:ea typeface="宋体" charset="-122"/>
                        </a:rPr>
                        <a:t>0.829</a:t>
                      </a:r>
                      <a:endParaRPr kumimoji="0" lang="en-US" altLang="zh-CN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Times New Roman" pitchFamily="18" charset="0"/>
                        <a:ea typeface="宋体" charset="-122"/>
                        <a:cs typeface="Times New Roman" pitchFamily="18" charset="0"/>
                      </a:endParaRPr>
                    </a:p>
                  </a:txBody>
                  <a:tcPr marL="6350" marR="6350" marT="635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宋体" charset="-122"/>
                        </a:rPr>
                        <a:t>--</a:t>
                      </a:r>
                      <a:endParaRPr kumimoji="0" lang="en-US" altLang="zh-CN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宋体" charset="-122"/>
                        <a:cs typeface="Times New Roman" pitchFamily="18" charset="0"/>
                      </a:endParaRPr>
                    </a:p>
                  </a:txBody>
                  <a:tcPr marL="6350" marR="6350" marT="635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51236" name="图片 5"/>
          <p:cNvPicPr>
            <a:picLocks noChangeAspect="1"/>
          </p:cNvPicPr>
          <p:nvPr/>
        </p:nvPicPr>
        <p:blipFill>
          <a:blip r:embed="rId3"/>
          <a:srcRect r="50221"/>
          <a:stretch>
            <a:fillRect/>
          </a:stretch>
        </p:blipFill>
        <p:spPr bwMode="auto">
          <a:xfrm>
            <a:off x="736600" y="3765550"/>
            <a:ext cx="7631113" cy="2135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37" name="文本框 7"/>
          <p:cNvSpPr txBox="1">
            <a:spLocks noChangeArrowheads="1"/>
          </p:cNvSpPr>
          <p:nvPr/>
        </p:nvSpPr>
        <p:spPr bwMode="auto">
          <a:xfrm>
            <a:off x="736600" y="5881688"/>
            <a:ext cx="7631113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>
                <a:latin typeface="Calibri" pitchFamily="34" charset="0"/>
              </a:rPr>
              <a:t>* multi-scale: Testing image with multi-scale inputs</a:t>
            </a:r>
            <a:endParaRPr lang="zh-CN" altLang="en-US">
              <a:latin typeface="Calibri" pitchFamily="34" charset="0"/>
            </a:endParaRPr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611188" y="206375"/>
            <a:ext cx="7743825" cy="8128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zh-CN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TextBoxes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++:</a:t>
            </a:r>
            <a:r>
              <a:rPr lang="en-US" altLang="zh-CN" sz="36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Multi-oriented text detection</a:t>
            </a:r>
            <a:endParaRPr lang="zh-CN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标题 1"/>
          <p:cNvSpPr>
            <a:spLocks noGrp="1"/>
          </p:cNvSpPr>
          <p:nvPr>
            <p:ph type="title"/>
          </p:nvPr>
        </p:nvSpPr>
        <p:spPr>
          <a:xfrm>
            <a:off x="611188" y="206375"/>
            <a:ext cx="7504112" cy="812800"/>
          </a:xfrm>
        </p:spPr>
        <p:txBody>
          <a:bodyPr/>
          <a:lstStyle/>
          <a:p>
            <a:pPr eaLnBrk="1" hangingPunct="1"/>
            <a:r>
              <a:rPr lang="en-US" altLang="zh-CN">
                <a:latin typeface="Times New Roman" pitchFamily="18" charset="0"/>
                <a:cs typeface="Times New Roman" pitchFamily="18" charset="0"/>
                <a:sym typeface="+mn-ea"/>
              </a:rPr>
              <a:t>Problem definitions</a:t>
            </a:r>
            <a:endParaRPr lang="zh-CN" altLang="en-US">
              <a:solidFill>
                <a:srgbClr val="FF0000"/>
              </a:solidFill>
            </a:endParaRPr>
          </a:p>
        </p:txBody>
      </p:sp>
      <p:sp>
        <p:nvSpPr>
          <p:cNvPr id="6" name="任意多边形 5"/>
          <p:cNvSpPr/>
          <p:nvPr/>
        </p:nvSpPr>
        <p:spPr>
          <a:xfrm>
            <a:off x="2971800" y="3765550"/>
            <a:ext cx="1619250" cy="865188"/>
          </a:xfrm>
          <a:custGeom>
            <a:avLst/>
            <a:gdLst>
              <a:gd name="connsiteX0" fmla="*/ 0 w 2155031"/>
              <a:gd name="connsiteY0" fmla="*/ 144002 h 863995"/>
              <a:gd name="connsiteX1" fmla="*/ 144002 w 2155031"/>
              <a:gd name="connsiteY1" fmla="*/ 0 h 863995"/>
              <a:gd name="connsiteX2" fmla="*/ 2011029 w 2155031"/>
              <a:gd name="connsiteY2" fmla="*/ 0 h 863995"/>
              <a:gd name="connsiteX3" fmla="*/ 2155031 w 2155031"/>
              <a:gd name="connsiteY3" fmla="*/ 144002 h 863995"/>
              <a:gd name="connsiteX4" fmla="*/ 2155031 w 2155031"/>
              <a:gd name="connsiteY4" fmla="*/ 719993 h 863995"/>
              <a:gd name="connsiteX5" fmla="*/ 2011029 w 2155031"/>
              <a:gd name="connsiteY5" fmla="*/ 863995 h 863995"/>
              <a:gd name="connsiteX6" fmla="*/ 144002 w 2155031"/>
              <a:gd name="connsiteY6" fmla="*/ 863995 h 863995"/>
              <a:gd name="connsiteX7" fmla="*/ 0 w 2155031"/>
              <a:gd name="connsiteY7" fmla="*/ 719993 h 863995"/>
              <a:gd name="connsiteX8" fmla="*/ 0 w 2155031"/>
              <a:gd name="connsiteY8" fmla="*/ 144002 h 8639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55031" h="863995">
                <a:moveTo>
                  <a:pt x="0" y="144002"/>
                </a:moveTo>
                <a:cubicBezTo>
                  <a:pt x="0" y="64472"/>
                  <a:pt x="64472" y="0"/>
                  <a:pt x="144002" y="0"/>
                </a:cubicBezTo>
                <a:lnTo>
                  <a:pt x="2011029" y="0"/>
                </a:lnTo>
                <a:cubicBezTo>
                  <a:pt x="2090559" y="0"/>
                  <a:pt x="2155031" y="64472"/>
                  <a:pt x="2155031" y="144002"/>
                </a:cubicBezTo>
                <a:lnTo>
                  <a:pt x="2155031" y="719993"/>
                </a:lnTo>
                <a:cubicBezTo>
                  <a:pt x="2155031" y="799523"/>
                  <a:pt x="2090559" y="863995"/>
                  <a:pt x="2011029" y="863995"/>
                </a:cubicBezTo>
                <a:lnTo>
                  <a:pt x="144002" y="863995"/>
                </a:lnTo>
                <a:cubicBezTo>
                  <a:pt x="64472" y="863995"/>
                  <a:pt x="0" y="799523"/>
                  <a:pt x="0" y="719993"/>
                </a:cubicBezTo>
                <a:lnTo>
                  <a:pt x="0" y="144002"/>
                </a:lnTo>
                <a:close/>
              </a:path>
            </a:pathLst>
          </a:cu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5">
              <a:hueOff val="0"/>
              <a:satOff val="0"/>
              <a:lumOff val="0"/>
              <a:alphaOff val="0"/>
            </a:schemeClr>
          </a:fillRef>
          <a:effectRef idx="3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67577" tIns="67577" rIns="67577" bIns="67577" spcCol="1270" anchor="ctr"/>
          <a:lstStyle/>
          <a:p>
            <a:pPr algn="ctr" defTabSz="889000" fontAlgn="auto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altLang="zh-CN" sz="2400" dirty="0">
                <a:latin typeface="Times New Roman" panose="02020603050405020304" charset="0"/>
              </a:rPr>
              <a:t>Scene text detection</a:t>
            </a:r>
            <a:endParaRPr lang="zh-CN" altLang="en-US" sz="2400" dirty="0"/>
          </a:p>
        </p:txBody>
      </p:sp>
      <p:sp>
        <p:nvSpPr>
          <p:cNvPr id="7" name="任意多边形 6"/>
          <p:cNvSpPr/>
          <p:nvPr/>
        </p:nvSpPr>
        <p:spPr>
          <a:xfrm>
            <a:off x="3511550" y="4687888"/>
            <a:ext cx="539750" cy="539750"/>
          </a:xfrm>
          <a:custGeom>
            <a:avLst/>
            <a:gdLst>
              <a:gd name="connsiteX0" fmla="*/ 109751 w 827995"/>
              <a:gd name="connsiteY0" fmla="*/ 316625 h 827995"/>
              <a:gd name="connsiteX1" fmla="*/ 316625 w 827995"/>
              <a:gd name="connsiteY1" fmla="*/ 316625 h 827995"/>
              <a:gd name="connsiteX2" fmla="*/ 316625 w 827995"/>
              <a:gd name="connsiteY2" fmla="*/ 109751 h 827995"/>
              <a:gd name="connsiteX3" fmla="*/ 511370 w 827995"/>
              <a:gd name="connsiteY3" fmla="*/ 109751 h 827995"/>
              <a:gd name="connsiteX4" fmla="*/ 511370 w 827995"/>
              <a:gd name="connsiteY4" fmla="*/ 316625 h 827995"/>
              <a:gd name="connsiteX5" fmla="*/ 718244 w 827995"/>
              <a:gd name="connsiteY5" fmla="*/ 316625 h 827995"/>
              <a:gd name="connsiteX6" fmla="*/ 718244 w 827995"/>
              <a:gd name="connsiteY6" fmla="*/ 511370 h 827995"/>
              <a:gd name="connsiteX7" fmla="*/ 511370 w 827995"/>
              <a:gd name="connsiteY7" fmla="*/ 511370 h 827995"/>
              <a:gd name="connsiteX8" fmla="*/ 511370 w 827995"/>
              <a:gd name="connsiteY8" fmla="*/ 718244 h 827995"/>
              <a:gd name="connsiteX9" fmla="*/ 316625 w 827995"/>
              <a:gd name="connsiteY9" fmla="*/ 718244 h 827995"/>
              <a:gd name="connsiteX10" fmla="*/ 316625 w 827995"/>
              <a:gd name="connsiteY10" fmla="*/ 511370 h 827995"/>
              <a:gd name="connsiteX11" fmla="*/ 109751 w 827995"/>
              <a:gd name="connsiteY11" fmla="*/ 511370 h 827995"/>
              <a:gd name="connsiteX12" fmla="*/ 109751 w 827995"/>
              <a:gd name="connsiteY12" fmla="*/ 316625 h 8279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27995" h="827995">
                <a:moveTo>
                  <a:pt x="109751" y="316625"/>
                </a:moveTo>
                <a:lnTo>
                  <a:pt x="316625" y="316625"/>
                </a:lnTo>
                <a:lnTo>
                  <a:pt x="316625" y="109751"/>
                </a:lnTo>
                <a:lnTo>
                  <a:pt x="511370" y="109751"/>
                </a:lnTo>
                <a:lnTo>
                  <a:pt x="511370" y="316625"/>
                </a:lnTo>
                <a:lnTo>
                  <a:pt x="718244" y="316625"/>
                </a:lnTo>
                <a:lnTo>
                  <a:pt x="718244" y="511370"/>
                </a:lnTo>
                <a:lnTo>
                  <a:pt x="511370" y="511370"/>
                </a:lnTo>
                <a:lnTo>
                  <a:pt x="511370" y="718244"/>
                </a:lnTo>
                <a:lnTo>
                  <a:pt x="316625" y="718244"/>
                </a:lnTo>
                <a:lnTo>
                  <a:pt x="316625" y="511370"/>
                </a:lnTo>
                <a:lnTo>
                  <a:pt x="109751" y="511370"/>
                </a:lnTo>
                <a:lnTo>
                  <a:pt x="109751" y="316625"/>
                </a:lnTo>
                <a:close/>
              </a:path>
            </a:pathLst>
          </a:cu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5">
              <a:hueOff val="0"/>
              <a:satOff val="0"/>
              <a:lumOff val="0"/>
              <a:alphaOff val="0"/>
            </a:schemeClr>
          </a:fillRef>
          <a:effectRef idx="3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109751" tIns="316625" rIns="109751" bIns="316625" spcCol="1270" anchor="ctr"/>
          <a:lstStyle/>
          <a:p>
            <a:pPr algn="ctr" defTabSz="577850" fontAlgn="auto">
              <a:lnSpc>
                <a:spcPct val="90000"/>
              </a:lnSpc>
              <a:spcAft>
                <a:spcPct val="35000"/>
              </a:spcAft>
              <a:defRPr/>
            </a:pPr>
            <a:endParaRPr lang="zh-CN" altLang="en-US" sz="1300"/>
          </a:p>
        </p:txBody>
      </p:sp>
      <p:sp>
        <p:nvSpPr>
          <p:cNvPr id="8" name="任意多边形 7"/>
          <p:cNvSpPr/>
          <p:nvPr/>
        </p:nvSpPr>
        <p:spPr>
          <a:xfrm>
            <a:off x="2978150" y="5289550"/>
            <a:ext cx="1619250" cy="863600"/>
          </a:xfrm>
          <a:custGeom>
            <a:avLst/>
            <a:gdLst>
              <a:gd name="connsiteX0" fmla="*/ 0 w 2155031"/>
              <a:gd name="connsiteY0" fmla="*/ 144002 h 863995"/>
              <a:gd name="connsiteX1" fmla="*/ 144002 w 2155031"/>
              <a:gd name="connsiteY1" fmla="*/ 0 h 863995"/>
              <a:gd name="connsiteX2" fmla="*/ 2011029 w 2155031"/>
              <a:gd name="connsiteY2" fmla="*/ 0 h 863995"/>
              <a:gd name="connsiteX3" fmla="*/ 2155031 w 2155031"/>
              <a:gd name="connsiteY3" fmla="*/ 144002 h 863995"/>
              <a:gd name="connsiteX4" fmla="*/ 2155031 w 2155031"/>
              <a:gd name="connsiteY4" fmla="*/ 719993 h 863995"/>
              <a:gd name="connsiteX5" fmla="*/ 2011029 w 2155031"/>
              <a:gd name="connsiteY5" fmla="*/ 863995 h 863995"/>
              <a:gd name="connsiteX6" fmla="*/ 144002 w 2155031"/>
              <a:gd name="connsiteY6" fmla="*/ 863995 h 863995"/>
              <a:gd name="connsiteX7" fmla="*/ 0 w 2155031"/>
              <a:gd name="connsiteY7" fmla="*/ 719993 h 863995"/>
              <a:gd name="connsiteX8" fmla="*/ 0 w 2155031"/>
              <a:gd name="connsiteY8" fmla="*/ 144002 h 8639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55031" h="863995">
                <a:moveTo>
                  <a:pt x="0" y="144002"/>
                </a:moveTo>
                <a:cubicBezTo>
                  <a:pt x="0" y="64472"/>
                  <a:pt x="64472" y="0"/>
                  <a:pt x="144002" y="0"/>
                </a:cubicBezTo>
                <a:lnTo>
                  <a:pt x="2011029" y="0"/>
                </a:lnTo>
                <a:cubicBezTo>
                  <a:pt x="2090559" y="0"/>
                  <a:pt x="2155031" y="64472"/>
                  <a:pt x="2155031" y="144002"/>
                </a:cubicBezTo>
                <a:lnTo>
                  <a:pt x="2155031" y="719993"/>
                </a:lnTo>
                <a:cubicBezTo>
                  <a:pt x="2155031" y="799523"/>
                  <a:pt x="2090559" y="863995"/>
                  <a:pt x="2011029" y="863995"/>
                </a:cubicBezTo>
                <a:lnTo>
                  <a:pt x="144002" y="863995"/>
                </a:lnTo>
                <a:cubicBezTo>
                  <a:pt x="64472" y="863995"/>
                  <a:pt x="0" y="799523"/>
                  <a:pt x="0" y="719993"/>
                </a:cubicBezTo>
                <a:lnTo>
                  <a:pt x="0" y="144002"/>
                </a:lnTo>
                <a:close/>
              </a:path>
            </a:pathLst>
          </a:cu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5">
              <a:hueOff val="-3676673"/>
              <a:satOff val="-5114"/>
              <a:lumOff val="-1961"/>
              <a:alphaOff val="0"/>
            </a:schemeClr>
          </a:fillRef>
          <a:effectRef idx="3">
            <a:schemeClr val="accent5">
              <a:hueOff val="-3676673"/>
              <a:satOff val="-5114"/>
              <a:lumOff val="-1961"/>
              <a:alphaOff val="0"/>
            </a:schemeClr>
          </a:effectRef>
          <a:fontRef idx="minor">
            <a:schemeClr val="lt1"/>
          </a:fontRef>
        </p:style>
        <p:txBody>
          <a:bodyPr lIns="67577" tIns="67577" rIns="67577" bIns="67577" spcCol="1270" anchor="ctr"/>
          <a:lstStyle/>
          <a:p>
            <a:pPr algn="ctr" defTabSz="889000" fontAlgn="auto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altLang="zh-CN" sz="2400" dirty="0">
                <a:latin typeface="Times New Roman" panose="02020603050405020304" charset="0"/>
              </a:rPr>
              <a:t>Scene text recognition</a:t>
            </a:r>
            <a:endParaRPr lang="zh-CN" altLang="en-US" sz="2400" dirty="0"/>
          </a:p>
        </p:txBody>
      </p:sp>
      <p:sp>
        <p:nvSpPr>
          <p:cNvPr id="9" name="任意多边形 8"/>
          <p:cNvSpPr/>
          <p:nvPr/>
        </p:nvSpPr>
        <p:spPr>
          <a:xfrm rot="50577" flipH="1">
            <a:off x="2276475" y="4814888"/>
            <a:ext cx="576263" cy="287337"/>
          </a:xfrm>
          <a:custGeom>
            <a:avLst/>
            <a:gdLst>
              <a:gd name="connsiteX0" fmla="*/ 0 w 830628"/>
              <a:gd name="connsiteY0" fmla="*/ 99436 h 497180"/>
              <a:gd name="connsiteX1" fmla="*/ 582038 w 830628"/>
              <a:gd name="connsiteY1" fmla="*/ 99436 h 497180"/>
              <a:gd name="connsiteX2" fmla="*/ 582038 w 830628"/>
              <a:gd name="connsiteY2" fmla="*/ 0 h 497180"/>
              <a:gd name="connsiteX3" fmla="*/ 830628 w 830628"/>
              <a:gd name="connsiteY3" fmla="*/ 248590 h 497180"/>
              <a:gd name="connsiteX4" fmla="*/ 582038 w 830628"/>
              <a:gd name="connsiteY4" fmla="*/ 497180 h 497180"/>
              <a:gd name="connsiteX5" fmla="*/ 582038 w 830628"/>
              <a:gd name="connsiteY5" fmla="*/ 397744 h 497180"/>
              <a:gd name="connsiteX6" fmla="*/ 0 w 830628"/>
              <a:gd name="connsiteY6" fmla="*/ 397744 h 497180"/>
              <a:gd name="connsiteX7" fmla="*/ 0 w 830628"/>
              <a:gd name="connsiteY7" fmla="*/ 99436 h 4971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30628" h="497180">
                <a:moveTo>
                  <a:pt x="0" y="99436"/>
                </a:moveTo>
                <a:lnTo>
                  <a:pt x="582038" y="99436"/>
                </a:lnTo>
                <a:lnTo>
                  <a:pt x="582038" y="0"/>
                </a:lnTo>
                <a:lnTo>
                  <a:pt x="830628" y="248590"/>
                </a:lnTo>
                <a:lnTo>
                  <a:pt x="582038" y="497180"/>
                </a:lnTo>
                <a:lnTo>
                  <a:pt x="582038" y="397744"/>
                </a:lnTo>
                <a:lnTo>
                  <a:pt x="0" y="397744"/>
                </a:lnTo>
                <a:lnTo>
                  <a:pt x="0" y="99436"/>
                </a:lnTo>
                <a:close/>
              </a:path>
            </a:pathLst>
          </a:cu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5">
              <a:hueOff val="-7353345"/>
              <a:satOff val="-10228"/>
              <a:lumOff val="-3922"/>
              <a:alphaOff val="0"/>
            </a:schemeClr>
          </a:fillRef>
          <a:effectRef idx="3">
            <a:schemeClr val="accent5">
              <a:hueOff val="-7353345"/>
              <a:satOff val="-10228"/>
              <a:lumOff val="-3922"/>
              <a:alphaOff val="0"/>
            </a:schemeClr>
          </a:effectRef>
          <a:fontRef idx="minor">
            <a:schemeClr val="lt1"/>
          </a:fontRef>
        </p:style>
        <p:txBody>
          <a:bodyPr lIns="-1" tIns="99435" rIns="149154" bIns="99436" spcCol="1270" anchor="ctr"/>
          <a:lstStyle/>
          <a:p>
            <a:pPr algn="ctr" defTabSz="933450" fontAlgn="auto">
              <a:lnSpc>
                <a:spcPct val="90000"/>
              </a:lnSpc>
              <a:spcAft>
                <a:spcPct val="35000"/>
              </a:spcAft>
              <a:defRPr/>
            </a:pPr>
            <a:endParaRPr lang="zh-CN" altLang="en-US" sz="2100"/>
          </a:p>
        </p:txBody>
      </p:sp>
      <p:sp>
        <p:nvSpPr>
          <p:cNvPr id="10" name="任意多边形 9"/>
          <p:cNvSpPr/>
          <p:nvPr/>
        </p:nvSpPr>
        <p:spPr>
          <a:xfrm>
            <a:off x="541338" y="4525963"/>
            <a:ext cx="1619250" cy="865187"/>
          </a:xfrm>
          <a:custGeom>
            <a:avLst/>
            <a:gdLst>
              <a:gd name="connsiteX0" fmla="*/ 0 w 2646033"/>
              <a:gd name="connsiteY0" fmla="*/ 234565 h 1407364"/>
              <a:gd name="connsiteX1" fmla="*/ 234565 w 2646033"/>
              <a:gd name="connsiteY1" fmla="*/ 0 h 1407364"/>
              <a:gd name="connsiteX2" fmla="*/ 2411468 w 2646033"/>
              <a:gd name="connsiteY2" fmla="*/ 0 h 1407364"/>
              <a:gd name="connsiteX3" fmla="*/ 2646033 w 2646033"/>
              <a:gd name="connsiteY3" fmla="*/ 234565 h 1407364"/>
              <a:gd name="connsiteX4" fmla="*/ 2646033 w 2646033"/>
              <a:gd name="connsiteY4" fmla="*/ 1172799 h 1407364"/>
              <a:gd name="connsiteX5" fmla="*/ 2411468 w 2646033"/>
              <a:gd name="connsiteY5" fmla="*/ 1407364 h 1407364"/>
              <a:gd name="connsiteX6" fmla="*/ 234565 w 2646033"/>
              <a:gd name="connsiteY6" fmla="*/ 1407364 h 1407364"/>
              <a:gd name="connsiteX7" fmla="*/ 0 w 2646033"/>
              <a:gd name="connsiteY7" fmla="*/ 1172799 h 1407364"/>
              <a:gd name="connsiteX8" fmla="*/ 0 w 2646033"/>
              <a:gd name="connsiteY8" fmla="*/ 234565 h 14073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46033" h="1407364">
                <a:moveTo>
                  <a:pt x="0" y="234565"/>
                </a:moveTo>
                <a:cubicBezTo>
                  <a:pt x="0" y="105018"/>
                  <a:pt x="105018" y="0"/>
                  <a:pt x="234565" y="0"/>
                </a:cubicBezTo>
                <a:lnTo>
                  <a:pt x="2411468" y="0"/>
                </a:lnTo>
                <a:cubicBezTo>
                  <a:pt x="2541015" y="0"/>
                  <a:pt x="2646033" y="105018"/>
                  <a:pt x="2646033" y="234565"/>
                </a:cubicBezTo>
                <a:lnTo>
                  <a:pt x="2646033" y="1172799"/>
                </a:lnTo>
                <a:cubicBezTo>
                  <a:pt x="2646033" y="1302346"/>
                  <a:pt x="2541015" y="1407364"/>
                  <a:pt x="2411468" y="1407364"/>
                </a:cubicBezTo>
                <a:lnTo>
                  <a:pt x="234565" y="1407364"/>
                </a:lnTo>
                <a:cubicBezTo>
                  <a:pt x="105018" y="1407364"/>
                  <a:pt x="0" y="1302346"/>
                  <a:pt x="0" y="1172799"/>
                </a:cubicBezTo>
                <a:lnTo>
                  <a:pt x="0" y="234565"/>
                </a:lnTo>
                <a:close/>
              </a:path>
            </a:pathLst>
          </a:cu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5">
              <a:hueOff val="-7353345"/>
              <a:satOff val="-10228"/>
              <a:lumOff val="-3922"/>
              <a:alphaOff val="0"/>
            </a:schemeClr>
          </a:fillRef>
          <a:effectRef idx="3">
            <a:schemeClr val="accent5">
              <a:hueOff val="-7353345"/>
              <a:satOff val="-10228"/>
              <a:lumOff val="-3922"/>
              <a:alphaOff val="0"/>
            </a:schemeClr>
          </a:effectRef>
          <a:fontRef idx="minor">
            <a:schemeClr val="lt1"/>
          </a:fontRef>
        </p:style>
        <p:txBody>
          <a:bodyPr lIns="94102" tIns="94102" rIns="94102" bIns="94102" spcCol="1270" anchor="ctr"/>
          <a:lstStyle/>
          <a:p>
            <a:pPr algn="ctr" defTabSz="889000" fontAlgn="auto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altLang="zh-CN" sz="2400" dirty="0">
                <a:latin typeface="Times New Roman" panose="02020603050405020304" charset="0"/>
              </a:rPr>
              <a:t>End-to-end recognition</a:t>
            </a:r>
            <a:endParaRPr lang="zh-CN" altLang="en-US" sz="2400" dirty="0"/>
          </a:p>
        </p:txBody>
      </p:sp>
      <p:sp>
        <p:nvSpPr>
          <p:cNvPr id="15" name="线形标注 2 14"/>
          <p:cNvSpPr/>
          <p:nvPr/>
        </p:nvSpPr>
        <p:spPr>
          <a:xfrm>
            <a:off x="5610225" y="3622675"/>
            <a:ext cx="3006725" cy="1150938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49039"/>
              <a:gd name="adj6" fmla="val -34119"/>
            </a:avLst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dirty="0">
                <a:solidFill>
                  <a:schemeClr val="tx1"/>
                </a:solidFill>
                <a:latin typeface="Times New Roman" panose="02020603050405020304" charset="0"/>
              </a:rPr>
              <a:t>Predicting the presence of text and localizing each instance (if any), usually at word or line level, in natural scenes</a:t>
            </a:r>
          </a:p>
        </p:txBody>
      </p:sp>
      <p:sp>
        <p:nvSpPr>
          <p:cNvPr id="18" name="线形标注 2 17"/>
          <p:cNvSpPr/>
          <p:nvPr/>
        </p:nvSpPr>
        <p:spPr>
          <a:xfrm>
            <a:off x="5610225" y="5272088"/>
            <a:ext cx="3006725" cy="900112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51293"/>
              <a:gd name="adj6" fmla="val -33739"/>
            </a:avLst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dirty="0">
                <a:solidFill>
                  <a:schemeClr val="tx1"/>
                </a:solidFill>
                <a:latin typeface="Times New Roman" panose="02020603050405020304" charset="0"/>
              </a:rPr>
              <a:t>Converting text regions into computer readable and editable symbols</a:t>
            </a:r>
          </a:p>
        </p:txBody>
      </p:sp>
      <p:grpSp>
        <p:nvGrpSpPr>
          <p:cNvPr id="16393" name="组合 30"/>
          <p:cNvGrpSpPr>
            <a:grpSpLocks/>
          </p:cNvGrpSpPr>
          <p:nvPr/>
        </p:nvGrpSpPr>
        <p:grpSpPr bwMode="auto">
          <a:xfrm>
            <a:off x="2747963" y="1274763"/>
            <a:ext cx="5629275" cy="2063750"/>
            <a:chOff x="2862333" y="1286927"/>
            <a:chExt cx="5628715" cy="2063426"/>
          </a:xfrm>
        </p:grpSpPr>
        <p:pic>
          <p:nvPicPr>
            <p:cNvPr id="16396" name="图片 9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862333" y="1286927"/>
              <a:ext cx="2748355" cy="20634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20" name="直接箭头连接符 19"/>
            <p:cNvCxnSpPr>
              <a:endCxn id="21" idx="1"/>
            </p:cNvCxnSpPr>
            <p:nvPr/>
          </p:nvCxnSpPr>
          <p:spPr>
            <a:xfrm flipV="1">
              <a:off x="5543353" y="2604345"/>
              <a:ext cx="912722" cy="309513"/>
            </a:xfrm>
            <a:prstGeom prst="straightConnector1">
              <a:avLst/>
            </a:prstGeom>
            <a:ln w="19050">
              <a:solidFill>
                <a:srgbClr val="C00000"/>
              </a:solidFill>
              <a:tailEnd type="triangle"/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sp>
          <p:nvSpPr>
            <p:cNvPr id="21" name="文本框 4"/>
            <p:cNvSpPr txBox="1"/>
            <p:nvPr/>
          </p:nvSpPr>
          <p:spPr>
            <a:xfrm>
              <a:off x="6456075" y="2418636"/>
              <a:ext cx="2034973" cy="369830"/>
            </a:xfrm>
            <a:prstGeom prst="rect">
              <a:avLst/>
            </a:prstGeom>
            <a:noFill/>
            <a:ln w="19050">
              <a:solidFill>
                <a:srgbClr val="C00000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dirty="0">
                  <a:latin typeface="Times New Roman" panose="02020603050405020304" charset="0"/>
                </a:rPr>
                <a:t>Summary Booklet</a:t>
              </a:r>
            </a:p>
          </p:txBody>
        </p:sp>
      </p:grpSp>
      <p:sp>
        <p:nvSpPr>
          <p:cNvPr id="16394" name="文本框 5"/>
          <p:cNvSpPr txBox="1">
            <a:spLocks noChangeArrowheads="1"/>
          </p:cNvSpPr>
          <p:nvPr/>
        </p:nvSpPr>
        <p:spPr bwMode="auto">
          <a:xfrm>
            <a:off x="541338" y="2087563"/>
            <a:ext cx="1966912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buClr>
                <a:srgbClr val="C00000"/>
              </a:buClr>
              <a:buFont typeface="Wingdings" pitchFamily="2" charset="2"/>
              <a:buChar char="p"/>
            </a:pPr>
            <a:r>
              <a:rPr lang="en-US" altLang="zh-CN" sz="2400">
                <a:latin typeface="Times New Roman" pitchFamily="18" charset="0"/>
              </a:rPr>
              <a:t>Definitions</a:t>
            </a:r>
            <a:endParaRPr lang="en-US" altLang="zh-CN" sz="240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32" name="矩形 31"/>
          <p:cNvSpPr/>
          <p:nvPr/>
        </p:nvSpPr>
        <p:spPr>
          <a:xfrm>
            <a:off x="2479675" y="1144588"/>
            <a:ext cx="6137275" cy="2330450"/>
          </a:xfrm>
          <a:prstGeom prst="rect">
            <a:avLst/>
          </a:prstGeom>
          <a:noFill/>
          <a:ln>
            <a:solidFill>
              <a:srgbClr val="0070C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"/>
                            </p:stCondLst>
                            <p:childTnLst>
                              <p:par>
                                <p:cTn id="2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10" grpId="0" animBg="1"/>
      <p:bldP spid="15" grpId="0" animBg="1"/>
      <p:bldP spid="1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49" name="图片 7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01700" y="1619250"/>
            <a:ext cx="1362075" cy="1355725"/>
          </a:xfrm>
          <a:prstGeom prst="rect">
            <a:avLst/>
          </a:prstGeom>
          <a:noFill/>
          <a:ln w="12700">
            <a:solidFill>
              <a:srgbClr val="0070C0"/>
            </a:solidFill>
            <a:miter lim="800000"/>
            <a:headEnd/>
            <a:tailEnd/>
          </a:ln>
        </p:spPr>
      </p:pic>
      <p:pic>
        <p:nvPicPr>
          <p:cNvPr id="53250" name="图片 7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01700" y="3224213"/>
            <a:ext cx="1362075" cy="1355725"/>
          </a:xfrm>
          <a:prstGeom prst="rect">
            <a:avLst/>
          </a:prstGeom>
          <a:noFill/>
          <a:ln w="12700">
            <a:solidFill>
              <a:srgbClr val="0070C0"/>
            </a:solidFill>
            <a:miter lim="800000"/>
            <a:headEnd/>
            <a:tailEnd/>
          </a:ln>
        </p:spPr>
      </p:pic>
      <p:pic>
        <p:nvPicPr>
          <p:cNvPr id="53251" name="图片 7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09638" y="4746625"/>
            <a:ext cx="1362075" cy="1357313"/>
          </a:xfrm>
          <a:prstGeom prst="rect">
            <a:avLst/>
          </a:prstGeom>
          <a:noFill/>
          <a:ln w="12700">
            <a:solidFill>
              <a:srgbClr val="0070C0"/>
            </a:solidFill>
            <a:miter lim="800000"/>
            <a:headEnd/>
            <a:tailEnd/>
          </a:ln>
        </p:spPr>
      </p:pic>
      <p:sp>
        <p:nvSpPr>
          <p:cNvPr id="79" name="矩形 78"/>
          <p:cNvSpPr/>
          <p:nvPr/>
        </p:nvSpPr>
        <p:spPr>
          <a:xfrm>
            <a:off x="600075" y="1500188"/>
            <a:ext cx="7975600" cy="4733925"/>
          </a:xfrm>
          <a:prstGeom prst="rect">
            <a:avLst/>
          </a:prstGeom>
          <a:noFill/>
          <a:ln>
            <a:solidFill>
              <a:srgbClr val="0070C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53253" name="文本框 31"/>
          <p:cNvSpPr txBox="1">
            <a:spLocks noChangeArrowheads="1"/>
          </p:cNvSpPr>
          <p:nvPr/>
        </p:nvSpPr>
        <p:spPr bwMode="auto">
          <a:xfrm>
            <a:off x="2439988" y="1062038"/>
            <a:ext cx="479425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 sz="2400" b="1">
                <a:latin typeface="Times New Roman" pitchFamily="18" charset="0"/>
                <a:cs typeface="Times New Roman" pitchFamily="18" charset="0"/>
              </a:rPr>
              <a:t>Inception block for long text lines</a:t>
            </a:r>
            <a:endParaRPr lang="zh-CN" altLang="en-US" sz="24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3254" name="文本框 2"/>
          <p:cNvSpPr txBox="1">
            <a:spLocks noChangeArrowheads="1"/>
          </p:cNvSpPr>
          <p:nvPr/>
        </p:nvSpPr>
        <p:spPr bwMode="auto">
          <a:xfrm>
            <a:off x="2544763" y="1912938"/>
            <a:ext cx="1039812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>
                <a:latin typeface="Calibri" pitchFamily="34" charset="0"/>
              </a:rPr>
              <a:t>3*3 conv</a:t>
            </a:r>
            <a:endParaRPr lang="zh-CN" altLang="en-US">
              <a:latin typeface="Calibri" pitchFamily="34" charset="0"/>
            </a:endParaRPr>
          </a:p>
        </p:txBody>
      </p:sp>
      <p:sp>
        <p:nvSpPr>
          <p:cNvPr id="53255" name="文本框 27"/>
          <p:cNvSpPr txBox="1">
            <a:spLocks noChangeArrowheads="1"/>
          </p:cNvSpPr>
          <p:nvPr/>
        </p:nvSpPr>
        <p:spPr bwMode="auto">
          <a:xfrm>
            <a:off x="2544763" y="3544888"/>
            <a:ext cx="103981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>
                <a:latin typeface="Calibri" pitchFamily="34" charset="0"/>
              </a:rPr>
              <a:t>1*5 conv</a:t>
            </a:r>
            <a:endParaRPr lang="zh-CN" altLang="en-US">
              <a:latin typeface="Calibri" pitchFamily="34" charset="0"/>
            </a:endParaRPr>
          </a:p>
        </p:txBody>
      </p:sp>
      <p:sp>
        <p:nvSpPr>
          <p:cNvPr id="53256" name="文本框 28"/>
          <p:cNvSpPr txBox="1">
            <a:spLocks noChangeArrowheads="1"/>
          </p:cNvSpPr>
          <p:nvPr/>
        </p:nvSpPr>
        <p:spPr bwMode="auto">
          <a:xfrm>
            <a:off x="2544763" y="5048250"/>
            <a:ext cx="103981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>
                <a:latin typeface="Calibri" pitchFamily="34" charset="0"/>
              </a:rPr>
              <a:t>5*1 conv</a:t>
            </a:r>
            <a:endParaRPr lang="zh-CN" altLang="en-US">
              <a:latin typeface="Calibri" pitchFamily="34" charset="0"/>
            </a:endParaRPr>
          </a:p>
        </p:txBody>
      </p:sp>
      <p:sp>
        <p:nvSpPr>
          <p:cNvPr id="53257" name="文本框 4"/>
          <p:cNvSpPr txBox="1">
            <a:spLocks noChangeArrowheads="1"/>
          </p:cNvSpPr>
          <p:nvPr/>
        </p:nvSpPr>
        <p:spPr bwMode="auto">
          <a:xfrm>
            <a:off x="5695950" y="1625600"/>
            <a:ext cx="2894013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5750" indent="-285750">
              <a:buClr>
                <a:srgbClr val="C00000"/>
              </a:buClr>
              <a:buFont typeface="Wingdings" pitchFamily="2" charset="2"/>
              <a:buChar char="p"/>
            </a:pPr>
            <a:r>
              <a:rPr lang="en-US" altLang="zh-CN">
                <a:latin typeface="Calibri" pitchFamily="34" charset="0"/>
              </a:rPr>
              <a:t>Inception block contains rich receptive fields</a:t>
            </a:r>
          </a:p>
        </p:txBody>
      </p:sp>
      <p:sp>
        <p:nvSpPr>
          <p:cNvPr id="53258" name="标题 1"/>
          <p:cNvSpPr>
            <a:spLocks noGrp="1"/>
          </p:cNvSpPr>
          <p:nvPr>
            <p:ph type="title"/>
          </p:nvPr>
        </p:nvSpPr>
        <p:spPr>
          <a:xfrm>
            <a:off x="611188" y="206375"/>
            <a:ext cx="7504112" cy="812800"/>
          </a:xfrm>
        </p:spPr>
        <p:txBody>
          <a:bodyPr/>
          <a:lstStyle/>
          <a:p>
            <a:pPr eaLnBrk="1" hangingPunct="1"/>
            <a:r>
              <a:rPr lang="en-US" altLang="zh-CN" sz="3600">
                <a:latin typeface="Times New Roman" pitchFamily="18" charset="0"/>
                <a:cs typeface="Times New Roman" pitchFamily="18" charset="0"/>
              </a:rPr>
              <a:t>TextBoxes++: </a:t>
            </a:r>
            <a:r>
              <a:rPr lang="en-US" altLang="zh-CN" sz="3200">
                <a:latin typeface="Times New Roman" pitchFamily="18" charset="0"/>
                <a:cs typeface="Times New Roman" pitchFamily="18" charset="0"/>
              </a:rPr>
              <a:t>Long text line detection</a:t>
            </a:r>
            <a:endParaRPr lang="zh-CN" altLang="en-US" sz="320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3259" name="图片 3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881438" y="4746625"/>
            <a:ext cx="1371600" cy="1344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60" name="图片 8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878263" y="3224213"/>
            <a:ext cx="1374775" cy="1355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61" name="图片 10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890963" y="1614488"/>
            <a:ext cx="1365250" cy="1360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0" name="直接箭头连接符 9">
            <a:extLst/>
          </p:cNvPr>
          <p:cNvCxnSpPr>
            <a:cxnSpLocks/>
          </p:cNvCxnSpPr>
          <p:nvPr/>
        </p:nvCxnSpPr>
        <p:spPr>
          <a:xfrm flipV="1">
            <a:off x="2263775" y="2295525"/>
            <a:ext cx="1627188" cy="1588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接箭头连接符 38">
            <a:extLst/>
          </p:cNvPr>
          <p:cNvCxnSpPr/>
          <p:nvPr/>
        </p:nvCxnSpPr>
        <p:spPr>
          <a:xfrm flipV="1">
            <a:off x="2251075" y="3900488"/>
            <a:ext cx="1627188" cy="1587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接箭头连接符 39">
            <a:extLst/>
          </p:cNvPr>
          <p:cNvCxnSpPr/>
          <p:nvPr/>
        </p:nvCxnSpPr>
        <p:spPr>
          <a:xfrm flipV="1">
            <a:off x="2271713" y="5418138"/>
            <a:ext cx="1627187" cy="1587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2" name="图片 15">
            <a:extLst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92470" y="3224362"/>
            <a:ext cx="1365652" cy="1360304"/>
          </a:xfrm>
          <a:prstGeom prst="rect">
            <a:avLst/>
          </a:prstGeom>
          <a:scene3d>
            <a:camera prst="isometricRightUp"/>
            <a:lightRig rig="threePt" dir="t"/>
          </a:scene3d>
        </p:spPr>
      </p:pic>
      <p:pic>
        <p:nvPicPr>
          <p:cNvPr id="43" name="图片 16">
            <a:extLst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78909" y="3171637"/>
            <a:ext cx="1373883" cy="1356203"/>
          </a:xfrm>
          <a:prstGeom prst="rect">
            <a:avLst/>
          </a:prstGeom>
          <a:scene3d>
            <a:camera prst="isometricRightUp"/>
            <a:lightRig rig="threePt" dir="t"/>
          </a:scene3d>
        </p:spPr>
      </p:pic>
      <p:pic>
        <p:nvPicPr>
          <p:cNvPr id="44" name="图片 17">
            <a:extLst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13749" y="3235680"/>
            <a:ext cx="1371600" cy="1344885"/>
          </a:xfrm>
          <a:prstGeom prst="rect">
            <a:avLst/>
          </a:prstGeom>
          <a:scene3d>
            <a:camera prst="isometricRightUp"/>
            <a:lightRig rig="threePt" dir="t"/>
          </a:scene3d>
        </p:spPr>
      </p:pic>
      <p:sp>
        <p:nvSpPr>
          <p:cNvPr id="53268" name="文本框 18"/>
          <p:cNvSpPr txBox="1">
            <a:spLocks noChangeArrowheads="1"/>
          </p:cNvSpPr>
          <p:nvPr/>
        </p:nvSpPr>
        <p:spPr bwMode="auto">
          <a:xfrm>
            <a:off x="5394325" y="3544888"/>
            <a:ext cx="89693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zh-CN">
                <a:latin typeface="Calibri" pitchFamily="34" charset="0"/>
              </a:rPr>
              <a:t>Concat</a:t>
            </a:r>
            <a:endParaRPr lang="zh-CN" altLang="en-US">
              <a:latin typeface="Calibri" pitchFamily="34" charset="0"/>
            </a:endParaRPr>
          </a:p>
        </p:txBody>
      </p:sp>
      <p:sp>
        <p:nvSpPr>
          <p:cNvPr id="53269" name="文本框 19"/>
          <p:cNvSpPr txBox="1">
            <a:spLocks noChangeArrowheads="1"/>
          </p:cNvSpPr>
          <p:nvPr/>
        </p:nvSpPr>
        <p:spPr bwMode="auto">
          <a:xfrm>
            <a:off x="6704013" y="4778375"/>
            <a:ext cx="1096962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zh-CN">
                <a:latin typeface="Calibri" pitchFamily="34" charset="0"/>
              </a:rPr>
              <a:t>Inception block</a:t>
            </a:r>
            <a:endParaRPr lang="zh-CN" altLang="en-US">
              <a:latin typeface="Calibri" pitchFamily="34" charset="0"/>
            </a:endParaRPr>
          </a:p>
        </p:txBody>
      </p:sp>
      <p:cxnSp>
        <p:nvCxnSpPr>
          <p:cNvPr id="7" name="直接连接符 6">
            <a:extLst/>
          </p:cNvPr>
          <p:cNvCxnSpPr>
            <a:cxnSpLocks/>
          </p:cNvCxnSpPr>
          <p:nvPr/>
        </p:nvCxnSpPr>
        <p:spPr>
          <a:xfrm>
            <a:off x="5253038" y="2293938"/>
            <a:ext cx="252412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接连接符 30">
            <a:extLst/>
          </p:cNvPr>
          <p:cNvCxnSpPr>
            <a:cxnSpLocks/>
          </p:cNvCxnSpPr>
          <p:nvPr/>
        </p:nvCxnSpPr>
        <p:spPr>
          <a:xfrm>
            <a:off x="5253038" y="3900488"/>
            <a:ext cx="936625" cy="0"/>
          </a:xfrm>
          <a:prstGeom prst="line">
            <a:avLst/>
          </a:prstGeom>
          <a:ln w="28575">
            <a:solidFill>
              <a:srgbClr val="0070C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接连接符 31">
            <a:extLst/>
          </p:cNvPr>
          <p:cNvCxnSpPr>
            <a:cxnSpLocks/>
          </p:cNvCxnSpPr>
          <p:nvPr/>
        </p:nvCxnSpPr>
        <p:spPr>
          <a:xfrm>
            <a:off x="5253038" y="5410200"/>
            <a:ext cx="252412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连接符 10">
            <a:extLst/>
          </p:cNvPr>
          <p:cNvCxnSpPr/>
          <p:nvPr/>
        </p:nvCxnSpPr>
        <p:spPr>
          <a:xfrm>
            <a:off x="5492750" y="2293938"/>
            <a:ext cx="0" cy="3114675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297" name="组合 81"/>
          <p:cNvGrpSpPr>
            <a:grpSpLocks/>
          </p:cNvGrpSpPr>
          <p:nvPr/>
        </p:nvGrpSpPr>
        <p:grpSpPr bwMode="auto">
          <a:xfrm>
            <a:off x="4406900" y="1419225"/>
            <a:ext cx="2025650" cy="1522413"/>
            <a:chOff x="6881028" y="2816022"/>
            <a:chExt cx="2026296" cy="1523699"/>
          </a:xfrm>
        </p:grpSpPr>
        <p:pic>
          <p:nvPicPr>
            <p:cNvPr id="55318" name="图片 82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6885314" y="2816022"/>
              <a:ext cx="2022010" cy="15236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4" name="矩形 4"/>
            <p:cNvSpPr/>
            <p:nvPr/>
          </p:nvSpPr>
          <p:spPr>
            <a:xfrm>
              <a:off x="6881028" y="3538945"/>
              <a:ext cx="2018356" cy="285991"/>
            </a:xfrm>
            <a:prstGeom prst="rect">
              <a:avLst/>
            </a:prstGeom>
            <a:noFill/>
            <a:ln w="19050" cmpd="sng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1" lang="zh-CN" altLang="en-US">
                <a:solidFill>
                  <a:srgbClr val="FF0000"/>
                </a:solidFill>
                <a:latin typeface="Times New Roman" panose="02020603050405020304" charset="0"/>
              </a:endParaRPr>
            </a:p>
          </p:txBody>
        </p:sp>
      </p:grpSp>
      <p:grpSp>
        <p:nvGrpSpPr>
          <p:cNvPr id="55298" name="组合 84"/>
          <p:cNvGrpSpPr>
            <a:grpSpLocks/>
          </p:cNvGrpSpPr>
          <p:nvPr/>
        </p:nvGrpSpPr>
        <p:grpSpPr bwMode="auto">
          <a:xfrm>
            <a:off x="2071688" y="1419225"/>
            <a:ext cx="2033587" cy="1522413"/>
            <a:chOff x="721263" y="3793529"/>
            <a:chExt cx="2033584" cy="1523699"/>
          </a:xfrm>
        </p:grpSpPr>
        <p:pic>
          <p:nvPicPr>
            <p:cNvPr id="55315" name="图片 85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723249" y="3793529"/>
              <a:ext cx="2031598" cy="15236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7" name="矩形 11"/>
            <p:cNvSpPr/>
            <p:nvPr/>
          </p:nvSpPr>
          <p:spPr>
            <a:xfrm>
              <a:off x="721263" y="4489441"/>
              <a:ext cx="723899" cy="322535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1" lang="zh-CN" altLang="en-US">
                <a:solidFill>
                  <a:srgbClr val="FF0000"/>
                </a:solidFill>
                <a:latin typeface="Times New Roman" panose="02020603050405020304" charset="0"/>
              </a:endParaRPr>
            </a:p>
          </p:txBody>
        </p:sp>
        <p:sp>
          <p:nvSpPr>
            <p:cNvPr id="88" name="矩形 12"/>
            <p:cNvSpPr/>
            <p:nvPr/>
          </p:nvSpPr>
          <p:spPr>
            <a:xfrm>
              <a:off x="1567399" y="4492619"/>
              <a:ext cx="1176336" cy="320946"/>
            </a:xfrm>
            <a:prstGeom prst="rect">
              <a:avLst/>
            </a:prstGeom>
            <a:noFill/>
            <a:ln w="19050" cmpd="sng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1" lang="zh-CN" altLang="en-US">
                <a:solidFill>
                  <a:srgbClr val="FF0000"/>
                </a:solidFill>
                <a:latin typeface="Times New Roman" panose="02020603050405020304" charset="0"/>
              </a:endParaRPr>
            </a:p>
          </p:txBody>
        </p:sp>
      </p:grpSp>
      <p:sp>
        <p:nvSpPr>
          <p:cNvPr id="55299" name="文本框 88"/>
          <p:cNvSpPr txBox="1">
            <a:spLocks noChangeArrowheads="1"/>
          </p:cNvSpPr>
          <p:nvPr/>
        </p:nvSpPr>
        <p:spPr bwMode="auto">
          <a:xfrm>
            <a:off x="1982788" y="3033713"/>
            <a:ext cx="2306637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 sz="1600" b="1">
                <a:latin typeface="Times New Roman" pitchFamily="18" charset="0"/>
                <a:cs typeface="Times New Roman" pitchFamily="18" charset="0"/>
              </a:rPr>
              <a:t>Without</a:t>
            </a:r>
            <a:r>
              <a:rPr lang="en-US" altLang="zh-CN" sz="1600">
                <a:latin typeface="Times New Roman" pitchFamily="18" charset="0"/>
                <a:cs typeface="Times New Roman" pitchFamily="18" charset="0"/>
              </a:rPr>
              <a:t> inception block</a:t>
            </a:r>
            <a:endParaRPr lang="zh-CN" altLang="en-US" sz="16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5300" name="文本框 89"/>
          <p:cNvSpPr txBox="1">
            <a:spLocks noChangeArrowheads="1"/>
          </p:cNvSpPr>
          <p:nvPr/>
        </p:nvSpPr>
        <p:spPr bwMode="auto">
          <a:xfrm>
            <a:off x="4454525" y="3040063"/>
            <a:ext cx="2087563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 sz="1600" b="1">
                <a:latin typeface="Times New Roman" pitchFamily="18" charset="0"/>
                <a:cs typeface="Times New Roman" pitchFamily="18" charset="0"/>
              </a:rPr>
              <a:t>With</a:t>
            </a:r>
            <a:r>
              <a:rPr lang="en-US" altLang="zh-CN" sz="1600">
                <a:latin typeface="Times New Roman" pitchFamily="18" charset="0"/>
                <a:cs typeface="Times New Roman" pitchFamily="18" charset="0"/>
              </a:rPr>
              <a:t> inception block</a:t>
            </a:r>
            <a:endParaRPr lang="zh-CN" altLang="en-US" sz="160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04" name="表格 19"/>
          <p:cNvGraphicFramePr>
            <a:graphicFrameLocks noGrp="1"/>
          </p:cNvGraphicFramePr>
          <p:nvPr/>
        </p:nvGraphicFramePr>
        <p:xfrm>
          <a:off x="2100263" y="4576763"/>
          <a:ext cx="4360863" cy="985590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265906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70180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242888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Method</a:t>
                      </a:r>
                      <a:endParaRPr kumimoji="0" lang="en-US" altLang="zh-CN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宋体" charset="-122"/>
                        <a:cs typeface="Times New Roman" pitchFamily="18" charset="0"/>
                      </a:endParaRPr>
                    </a:p>
                  </a:txBody>
                  <a:tcPr marL="84689" marR="84689" marT="42345" marB="42345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F-measure</a:t>
                      </a:r>
                      <a:endParaRPr kumimoji="0" lang="en-US" altLang="zh-CN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宋体" charset="-122"/>
                        <a:cs typeface="Times New Roman" pitchFamily="18" charset="0"/>
                      </a:endParaRPr>
                    </a:p>
                  </a:txBody>
                  <a:tcPr marL="84689" marR="84689" marT="42345" marB="42345" anchor="ctr" horzOverflow="overflow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42888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Baseline</a:t>
                      </a:r>
                      <a:endParaRPr kumimoji="0" lang="en-US" altLang="zh-CN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宋体" charset="-122"/>
                        <a:cs typeface="Times New Roman" pitchFamily="18" charset="0"/>
                      </a:endParaRPr>
                    </a:p>
                  </a:txBody>
                  <a:tcPr marL="84689" marR="84689" marT="42345" marB="42345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0.6902</a:t>
                      </a:r>
                      <a:endParaRPr kumimoji="0" lang="en-US" altLang="zh-CN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宋体" charset="-122"/>
                        <a:cs typeface="Times New Roman" pitchFamily="18" charset="0"/>
                      </a:endParaRPr>
                    </a:p>
                  </a:txBody>
                  <a:tcPr marL="84689" marR="84689" marT="42345" marB="42345" anchor="ctr" horzOverflow="overflow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42888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Baseline </a:t>
                      </a:r>
                      <a:r>
                        <a:rPr kumimoji="0" lang="en-US" altLang="zh-CN" sz="1600" b="1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</a:rPr>
                        <a:t>+ inception block</a:t>
                      </a:r>
                      <a:endParaRPr kumimoji="0" lang="en-US" altLang="zh-CN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Times New Roman" pitchFamily="18" charset="0"/>
                        <a:ea typeface="宋体" charset="-122"/>
                        <a:cs typeface="Times New Roman" pitchFamily="18" charset="0"/>
                      </a:endParaRPr>
                    </a:p>
                  </a:txBody>
                  <a:tcPr marL="84689" marR="84689" marT="42345" marB="42345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1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</a:rPr>
                        <a:t>0.7532</a:t>
                      </a:r>
                      <a:endParaRPr kumimoji="0" lang="en-US" altLang="zh-CN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Times New Roman" pitchFamily="18" charset="0"/>
                        <a:ea typeface="宋体" charset="-122"/>
                        <a:cs typeface="Times New Roman" pitchFamily="18" charset="0"/>
                      </a:endParaRPr>
                    </a:p>
                  </a:txBody>
                  <a:tcPr marL="84689" marR="84689" marT="42345" marB="42345" anchor="ctr" horzOverflow="overflow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55311" name="文本框 104"/>
          <p:cNvSpPr txBox="1">
            <a:spLocks noChangeArrowheads="1"/>
          </p:cNvSpPr>
          <p:nvPr/>
        </p:nvSpPr>
        <p:spPr bwMode="auto">
          <a:xfrm>
            <a:off x="1954213" y="4060825"/>
            <a:ext cx="43529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zh-CN" sz="2000">
                <a:latin typeface="Times New Roman" pitchFamily="18" charset="0"/>
                <a:cs typeface="Times New Roman" pitchFamily="18" charset="0"/>
              </a:rPr>
              <a:t>Performances on RCTW (long)</a:t>
            </a:r>
            <a:endParaRPr lang="zh-CN" altLang="en-US" sz="20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6424613" y="3260725"/>
            <a:ext cx="2344737" cy="1200150"/>
          </a:xfrm>
          <a:prstGeom prst="rect">
            <a:avLst/>
          </a:prstGeom>
          <a:ln w="28575">
            <a:solidFill>
              <a:srgbClr val="0070C0"/>
            </a:solidFill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dirty="0">
                <a:solidFill>
                  <a:schemeClr val="tx1"/>
                </a:solidFill>
                <a:latin typeface="Times New Roman" panose="02020603050405020304" charset="0"/>
              </a:rPr>
              <a:t>A subset of RCTW which mainly consists of images with long text lines.</a:t>
            </a:r>
            <a:endParaRPr lang="zh-CN" altLang="en-US" dirty="0">
              <a:latin typeface="Times New Roman" panose="02020603050405020304" charset="0"/>
            </a:endParaRPr>
          </a:p>
        </p:txBody>
      </p:sp>
      <p:cxnSp>
        <p:nvCxnSpPr>
          <p:cNvPr id="8" name="直接连接符 7"/>
          <p:cNvCxnSpPr/>
          <p:nvPr/>
        </p:nvCxnSpPr>
        <p:spPr>
          <a:xfrm flipV="1">
            <a:off x="5749925" y="3860800"/>
            <a:ext cx="674688" cy="334963"/>
          </a:xfrm>
          <a:prstGeom prst="line">
            <a:avLst/>
          </a:prstGeom>
          <a:ln w="38100">
            <a:solidFill>
              <a:srgbClr val="0070C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314" name="标题 2"/>
          <p:cNvSpPr>
            <a:spLocks noGrp="1"/>
          </p:cNvSpPr>
          <p:nvPr>
            <p:ph type="title"/>
          </p:nvPr>
        </p:nvSpPr>
        <p:spPr>
          <a:xfrm>
            <a:off x="611188" y="206375"/>
            <a:ext cx="7504112" cy="812800"/>
          </a:xfrm>
        </p:spPr>
        <p:txBody>
          <a:bodyPr/>
          <a:lstStyle/>
          <a:p>
            <a:pPr eaLnBrk="1" hangingPunct="1"/>
            <a:r>
              <a:rPr lang="en-US" altLang="zh-CN" sz="3600">
                <a:latin typeface="Times New Roman" pitchFamily="18" charset="0"/>
                <a:cs typeface="Times New Roman" pitchFamily="18" charset="0"/>
              </a:rPr>
              <a:t>TextBoxes++: </a:t>
            </a:r>
            <a:r>
              <a:rPr lang="en-US" altLang="zh-CN" sz="3200">
                <a:latin typeface="Times New Roman" pitchFamily="18" charset="0"/>
                <a:cs typeface="Times New Roman" pitchFamily="18" charset="0"/>
              </a:rPr>
              <a:t>Long text line detection</a:t>
            </a:r>
            <a:endParaRPr lang="zh-CN" altLang="en-US" sz="320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5" name="图片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1163" y="3340100"/>
            <a:ext cx="2808287" cy="1366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46" name="图片 10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97238" y="3340100"/>
            <a:ext cx="2789237" cy="1366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47" name="图片 11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11163" y="4803775"/>
            <a:ext cx="2805112" cy="145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48" name="图片 12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297238" y="4803775"/>
            <a:ext cx="2789237" cy="145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349" name="文本框 14"/>
          <p:cNvSpPr txBox="1">
            <a:spLocks noChangeArrowheads="1"/>
          </p:cNvSpPr>
          <p:nvPr/>
        </p:nvSpPr>
        <p:spPr bwMode="auto">
          <a:xfrm>
            <a:off x="609600" y="1133475"/>
            <a:ext cx="7993063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zh-CN" sz="2400" b="1">
                <a:latin typeface="Times New Roman" pitchFamily="18" charset="0"/>
                <a:cs typeface="Times New Roman" pitchFamily="18" charset="0"/>
              </a:rPr>
              <a:t>Comparison with competition winners</a:t>
            </a:r>
            <a:endParaRPr lang="zh-CN" altLang="en-US" sz="2400" b="1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7350" name="图片 17"/>
          <p:cNvPicPr>
            <a:picLocks noChangeAspect="1"/>
          </p:cNvPicPr>
          <p:nvPr/>
        </p:nvPicPr>
        <p:blipFill>
          <a:blip r:embed="rId7"/>
          <a:srcRect l="41136" t="21954" r="29556" b="13483"/>
          <a:stretch>
            <a:fillRect/>
          </a:stretch>
        </p:blipFill>
        <p:spPr bwMode="auto">
          <a:xfrm>
            <a:off x="6162675" y="3340100"/>
            <a:ext cx="2614613" cy="291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" name="表格 2"/>
          <p:cNvGraphicFramePr>
            <a:graphicFrameLocks noGrp="1"/>
          </p:cNvGraphicFramePr>
          <p:nvPr/>
        </p:nvGraphicFramePr>
        <p:xfrm>
          <a:off x="746125" y="1651000"/>
          <a:ext cx="7631113" cy="1587500"/>
        </p:xfrm>
        <a:graphic>
          <a:graphicData uri="http://schemas.openxmlformats.org/drawingml/2006/table">
            <a:tbl>
              <a:tblPr/>
              <a:tblGrid>
                <a:gridCol w="365918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46856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503363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317500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宋体" charset="-122"/>
                        </a:rPr>
                        <a:t>Team Name</a:t>
                      </a:r>
                      <a:endParaRPr kumimoji="0" lang="en-US" altLang="zh-CN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宋体" charset="-122"/>
                        <a:cs typeface="Times New Roman" pitchFamily="18" charset="0"/>
                      </a:endParaRPr>
                    </a:p>
                  </a:txBody>
                  <a:tcPr marL="20270" marR="20270" marT="13513" marB="13513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宋体" charset="-122"/>
                        </a:rPr>
                        <a:t>Max F-measure</a:t>
                      </a:r>
                      <a:endParaRPr kumimoji="0" lang="en-US" altLang="zh-CN" sz="16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宋体" charset="-122"/>
                        <a:cs typeface="Times New Roman" pitchFamily="18" charset="0"/>
                      </a:endParaRPr>
                    </a:p>
                  </a:txBody>
                  <a:tcPr marL="20270" marR="20270" marT="13513" marB="13513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宋体" charset="-122"/>
                        </a:rPr>
                        <a:t>FM-Rank</a:t>
                      </a:r>
                      <a:endParaRPr kumimoji="0" lang="en-US" altLang="zh-CN" sz="16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宋体" charset="-122"/>
                        <a:cs typeface="Times New Roman" pitchFamily="18" charset="0"/>
                      </a:endParaRPr>
                    </a:p>
                  </a:txBody>
                  <a:tcPr marL="20270" marR="20270" marT="13513" marB="13513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17500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宋体" charset="-122"/>
                        </a:rPr>
                        <a:t>Foo &amp; Bar</a:t>
                      </a:r>
                      <a:endParaRPr kumimoji="0" lang="en-US" altLang="zh-CN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宋体" charset="-122"/>
                        <a:cs typeface="Times New Roman" pitchFamily="18" charset="0"/>
                      </a:endParaRPr>
                    </a:p>
                  </a:txBody>
                  <a:tcPr marL="20270" marR="20270" marT="13513" marB="13513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宋体" charset="-122"/>
                        </a:rPr>
                        <a:t>0.661054</a:t>
                      </a:r>
                      <a:endParaRPr kumimoji="0" lang="en-US" altLang="zh-CN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宋体" charset="-122"/>
                        <a:cs typeface="Times New Roman" pitchFamily="18" charset="0"/>
                      </a:endParaRPr>
                    </a:p>
                  </a:txBody>
                  <a:tcPr marL="20270" marR="20270" marT="13513" marB="13513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宋体" charset="-122"/>
                        </a:rPr>
                        <a:t>1</a:t>
                      </a:r>
                      <a:endParaRPr kumimoji="0" lang="en-US" altLang="zh-CN" sz="1600" b="0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宋体" charset="-122"/>
                        <a:cs typeface="Times New Roman" pitchFamily="18" charset="0"/>
                      </a:endParaRPr>
                    </a:p>
                  </a:txBody>
                  <a:tcPr marL="20270" marR="20270" marT="13513" marB="13513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17500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宋体" charset="-122"/>
                        </a:rPr>
                        <a:t>NLPR_PAL</a:t>
                      </a:r>
                      <a:endParaRPr kumimoji="0" lang="en-US" altLang="zh-CN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333333"/>
                        </a:solidFill>
                        <a:effectLst/>
                        <a:latin typeface="Times New Roman" pitchFamily="18" charset="0"/>
                        <a:ea typeface="宋体" charset="-122"/>
                        <a:cs typeface="Times New Roman" pitchFamily="18" charset="0"/>
                      </a:endParaRPr>
                    </a:p>
                  </a:txBody>
                  <a:tcPr marL="20270" marR="20270" marT="13513" marB="13513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宋体" charset="-122"/>
                        </a:rPr>
                        <a:t>0.657598</a:t>
                      </a:r>
                      <a:endParaRPr kumimoji="0" lang="en-US" altLang="zh-CN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宋体" charset="-122"/>
                        <a:cs typeface="Times New Roman" pitchFamily="18" charset="0"/>
                      </a:endParaRPr>
                    </a:p>
                  </a:txBody>
                  <a:tcPr marL="20270" marR="20270" marT="13513" marB="13513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宋体" charset="-122"/>
                        </a:rPr>
                        <a:t>2</a:t>
                      </a:r>
                      <a:endParaRPr kumimoji="0" lang="en-US" altLang="zh-CN" sz="1600" b="0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宋体" charset="-122"/>
                        <a:cs typeface="Times New Roman" pitchFamily="18" charset="0"/>
                      </a:endParaRPr>
                    </a:p>
                  </a:txBody>
                  <a:tcPr marL="20270" marR="20270" marT="13513" marB="13513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17500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宋体" charset="-122"/>
                        </a:rPr>
                        <a:t>gmh</a:t>
                      </a:r>
                      <a:endParaRPr kumimoji="0" lang="en-US" altLang="zh-CN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宋体" charset="-122"/>
                        <a:cs typeface="Times New Roman" pitchFamily="18" charset="0"/>
                      </a:endParaRPr>
                    </a:p>
                  </a:txBody>
                  <a:tcPr marL="20270" marR="20270" marT="13513" marB="13513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宋体" charset="-122"/>
                        </a:rPr>
                        <a:t>0.636024</a:t>
                      </a:r>
                      <a:endParaRPr kumimoji="0" lang="en-US" altLang="zh-CN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宋体" charset="-122"/>
                        <a:cs typeface="Times New Roman" pitchFamily="18" charset="0"/>
                      </a:endParaRPr>
                    </a:p>
                  </a:txBody>
                  <a:tcPr marL="20270" marR="20270" marT="13513" marB="13513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宋体" charset="-122"/>
                        </a:rPr>
                        <a:t>3</a:t>
                      </a:r>
                      <a:endParaRPr kumimoji="0" lang="en-US" altLang="zh-CN" sz="1600" b="0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宋体" charset="-122"/>
                        <a:cs typeface="Times New Roman" pitchFamily="18" charset="0"/>
                      </a:endParaRPr>
                    </a:p>
                  </a:txBody>
                  <a:tcPr marL="20270" marR="20270" marT="13513" marB="13513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17500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宋体" charset="-122"/>
                        </a:rPr>
                        <a:t>TextBoxes++ </a:t>
                      </a:r>
                      <a:r>
                        <a:rPr kumimoji="0" lang="en-US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Calibri" pitchFamily="34" charset="0"/>
                          <a:ea typeface="宋体" charset="-122"/>
                        </a:rPr>
                        <a:t>with inception block</a:t>
                      </a:r>
                      <a:endParaRPr kumimoji="0" lang="en-US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Times New Roman" pitchFamily="18" charset="0"/>
                        <a:ea typeface="宋体" charset="-122"/>
                        <a:cs typeface="Times New Roman" pitchFamily="18" charset="0"/>
                      </a:endParaRPr>
                    </a:p>
                  </a:txBody>
                  <a:tcPr marL="20270" marR="20270" marT="13513" marB="13513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Calibri" pitchFamily="34" charset="0"/>
                          <a:ea typeface="宋体" charset="-122"/>
                        </a:rPr>
                        <a:t>0.665295</a:t>
                      </a:r>
                      <a:endParaRPr kumimoji="0" lang="en-US" altLang="zh-CN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Times New Roman" pitchFamily="18" charset="0"/>
                        <a:ea typeface="宋体" charset="-122"/>
                        <a:cs typeface="Times New Roman" pitchFamily="18" charset="0"/>
                      </a:endParaRPr>
                    </a:p>
                  </a:txBody>
                  <a:tcPr marL="20270" marR="20270" marT="13513" marB="13513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宋体" charset="-122"/>
                        </a:rPr>
                        <a:t>--</a:t>
                      </a:r>
                      <a:endParaRPr kumimoji="0" lang="en-US" altLang="zh-CN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charset="-122"/>
                        <a:cs typeface="Times New Roman" pitchFamily="18" charset="0"/>
                      </a:endParaRPr>
                    </a:p>
                  </a:txBody>
                  <a:tcPr marL="20270" marR="20270" marT="13513" marB="13513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57371" name="标题 2"/>
          <p:cNvSpPr>
            <a:spLocks noGrp="1"/>
          </p:cNvSpPr>
          <p:nvPr>
            <p:ph type="title"/>
          </p:nvPr>
        </p:nvSpPr>
        <p:spPr>
          <a:xfrm>
            <a:off x="611188" y="206375"/>
            <a:ext cx="7504112" cy="812800"/>
          </a:xfrm>
        </p:spPr>
        <p:txBody>
          <a:bodyPr/>
          <a:lstStyle/>
          <a:p>
            <a:pPr eaLnBrk="1" hangingPunct="1"/>
            <a:r>
              <a:rPr lang="en-US" altLang="zh-CN" sz="3600">
                <a:latin typeface="Times New Roman" pitchFamily="18" charset="0"/>
                <a:cs typeface="Times New Roman" pitchFamily="18" charset="0"/>
              </a:rPr>
              <a:t>TextBoxes++: </a:t>
            </a:r>
            <a:r>
              <a:rPr lang="en-US" altLang="zh-CN" sz="3200">
                <a:latin typeface="Times New Roman" pitchFamily="18" charset="0"/>
                <a:cs typeface="Times New Roman" pitchFamily="18" charset="0"/>
              </a:rPr>
              <a:t>Long text line detection</a:t>
            </a:r>
            <a:endParaRPr lang="zh-CN" altLang="en-US" sz="320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标题 3"/>
          <p:cNvSpPr>
            <a:spLocks noGrp="1"/>
          </p:cNvSpPr>
          <p:nvPr>
            <p:ph type="title"/>
          </p:nvPr>
        </p:nvSpPr>
        <p:spPr>
          <a:xfrm>
            <a:off x="611188" y="206375"/>
            <a:ext cx="7504112" cy="812800"/>
          </a:xfrm>
        </p:spPr>
        <p:txBody>
          <a:bodyPr/>
          <a:lstStyle/>
          <a:p>
            <a:pPr eaLnBrk="1" hangingPunct="1"/>
            <a:r>
              <a:rPr lang="en-US" altLang="zh-CN">
                <a:latin typeface="Times New Roman" pitchFamily="18" charset="0"/>
                <a:sym typeface="+mn-ea"/>
              </a:rPr>
              <a:t>Scene Text Detection</a:t>
            </a:r>
            <a:endParaRPr lang="zh-CN" altLang="en-US"/>
          </a:p>
        </p:txBody>
      </p:sp>
      <p:sp>
        <p:nvSpPr>
          <p:cNvPr id="6" name="文本框 1"/>
          <p:cNvSpPr txBox="1"/>
          <p:nvPr/>
        </p:nvSpPr>
        <p:spPr>
          <a:xfrm>
            <a:off x="57150" y="1069975"/>
            <a:ext cx="8956675" cy="30464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Font typeface="Wingdings" panose="05000000000000000000" charset="0"/>
              <a:buNone/>
              <a:defRPr/>
            </a:pPr>
            <a:endParaRPr lang="en-US" altLang="zh-CN" sz="2800" dirty="0">
              <a:latin typeface="Times New Roman" panose="02020603050405020304" charset="0"/>
              <a:ea typeface="+mn-ea"/>
            </a:endParaRPr>
          </a:p>
          <a:p>
            <a:pPr marL="800100" lvl="1" indent="-285750" fontAlgn="auto">
              <a:spcBef>
                <a:spcPts val="0"/>
              </a:spcBef>
              <a:spcAft>
                <a:spcPts val="0"/>
              </a:spcAft>
              <a:buFont typeface="Wingdings" panose="05000000000000000000" charset="0"/>
              <a:buChar char=""/>
              <a:defRPr/>
            </a:pPr>
            <a:r>
              <a:rPr lang="en-US" altLang="zh-CN" sz="2400" b="1" dirty="0">
                <a:solidFill>
                  <a:schemeClr val="bg1">
                    <a:lumMod val="50000"/>
                  </a:schemeClr>
                </a:solidFill>
                <a:latin typeface="Times New Roman" panose="02020603050405020304" charset="0"/>
                <a:ea typeface="+mn-ea"/>
              </a:rPr>
              <a:t>Proposal-based method:</a:t>
            </a:r>
            <a:endParaRPr lang="en-US" altLang="zh-CN" sz="2400" b="1" dirty="0">
              <a:solidFill>
                <a:schemeClr val="bg1">
                  <a:lumMod val="75000"/>
                </a:schemeClr>
              </a:solidFill>
              <a:latin typeface="Times New Roman" panose="02020603050405020304" charset="0"/>
              <a:ea typeface="+mn-ea"/>
            </a:endParaRPr>
          </a:p>
          <a:p>
            <a:pPr marL="1200150" lvl="2" indent="-285750" fontAlgn="auto">
              <a:spcBef>
                <a:spcPts val="0"/>
              </a:spcBef>
              <a:spcAft>
                <a:spcPts val="0"/>
              </a:spcAft>
              <a:buFont typeface="Wingdings" panose="05000000000000000000" charset="0"/>
              <a:buChar char=""/>
              <a:defRPr/>
            </a:pPr>
            <a:r>
              <a:rPr lang="en-US" altLang="zh-CN" sz="2000" dirty="0">
                <a:solidFill>
                  <a:schemeClr val="bg1">
                    <a:lumMod val="50000"/>
                  </a:schemeClr>
                </a:solidFill>
                <a:latin typeface="Times New Roman" panose="02020603050405020304" charset="0"/>
                <a:ea typeface="+mn-ea"/>
              </a:rPr>
              <a:t>Detecting text with a single deep neural network (TextBoxes)[1] </a:t>
            </a:r>
            <a:endParaRPr lang="en-US" altLang="zh-CN" sz="2000" dirty="0">
              <a:solidFill>
                <a:schemeClr val="bg1">
                  <a:lumMod val="75000"/>
                </a:schemeClr>
              </a:solidFill>
              <a:latin typeface="Times New Roman" panose="02020603050405020304" charset="0"/>
              <a:ea typeface="+mn-ea"/>
            </a:endParaRPr>
          </a:p>
          <a:p>
            <a:pPr lvl="2" fontAlgn="auto">
              <a:spcBef>
                <a:spcPts val="0"/>
              </a:spcBef>
              <a:spcAft>
                <a:spcPts val="0"/>
              </a:spcAft>
              <a:buFont typeface="Wingdings" panose="05000000000000000000" charset="0"/>
              <a:buNone/>
              <a:defRPr/>
            </a:pPr>
            <a:endParaRPr lang="en-US" altLang="zh-CN" sz="2400" dirty="0">
              <a:latin typeface="Times New Roman" panose="02020603050405020304" charset="0"/>
              <a:ea typeface="+mn-ea"/>
            </a:endParaRPr>
          </a:p>
          <a:p>
            <a:pPr marL="742950" lvl="1" indent="-285750" fontAlgn="auto">
              <a:spcBef>
                <a:spcPts val="0"/>
              </a:spcBef>
              <a:spcAft>
                <a:spcPts val="0"/>
              </a:spcAft>
              <a:buFont typeface="Wingdings" panose="05000000000000000000" charset="0"/>
              <a:buChar char=""/>
              <a:defRPr/>
            </a:pPr>
            <a:r>
              <a:rPr lang="en-US" altLang="zh-CN" sz="2400" b="1" dirty="0">
                <a:latin typeface="Times New Roman" panose="02020603050405020304" charset="0"/>
                <a:ea typeface="+mn-ea"/>
                <a:sym typeface="+mn-ea"/>
              </a:rPr>
              <a:t>Part-based method: </a:t>
            </a:r>
          </a:p>
          <a:p>
            <a:pPr marL="1200150" lvl="2" indent="-285750" fontAlgn="auto">
              <a:spcBef>
                <a:spcPts val="0"/>
              </a:spcBef>
              <a:spcAft>
                <a:spcPts val="0"/>
              </a:spcAft>
              <a:buFont typeface="Wingdings" panose="05000000000000000000" charset="0"/>
              <a:buChar char=""/>
              <a:defRPr/>
            </a:pPr>
            <a:r>
              <a:rPr lang="en-US" altLang="zh-CN" sz="2000" dirty="0">
                <a:latin typeface="Times New Roman" panose="02020603050405020304" charset="0"/>
                <a:ea typeface="+mn-ea"/>
                <a:sym typeface="+mn-ea"/>
              </a:rPr>
              <a:t>Detecting text with Segments and Links</a:t>
            </a:r>
            <a:r>
              <a:rPr lang="en-US" altLang="zh-CN" sz="2000" b="1" dirty="0">
                <a:latin typeface="Times New Roman" panose="02020603050405020304" charset="0"/>
                <a:ea typeface="+mn-ea"/>
                <a:sym typeface="+mn-ea"/>
              </a:rPr>
              <a:t> (</a:t>
            </a:r>
            <a:r>
              <a:rPr lang="en-US" altLang="zh-CN" sz="2000" b="1" dirty="0" err="1">
                <a:latin typeface="Times New Roman" panose="02020603050405020304" charset="0"/>
                <a:ea typeface="+mn-ea"/>
                <a:sym typeface="+mn-ea"/>
              </a:rPr>
              <a:t>SegLink</a:t>
            </a:r>
            <a:r>
              <a:rPr lang="en-US" altLang="zh-CN" sz="2000" b="1">
                <a:latin typeface="Times New Roman" panose="02020603050405020304" charset="0"/>
                <a:ea typeface="+mn-ea"/>
                <a:sym typeface="+mn-ea"/>
              </a:rPr>
              <a:t>)[2] </a:t>
            </a:r>
            <a:endParaRPr lang="en-US" altLang="zh-CN" sz="2000" b="1" dirty="0">
              <a:latin typeface="Times New Roman" panose="02020603050405020304" charset="0"/>
              <a:ea typeface="+mn-ea"/>
              <a:sym typeface="+mn-ea"/>
            </a:endParaRPr>
          </a:p>
          <a:p>
            <a:pPr marL="742950" lvl="1" indent="-285750" fontAlgn="auto">
              <a:spcBef>
                <a:spcPts val="0"/>
              </a:spcBef>
              <a:spcAft>
                <a:spcPts val="0"/>
              </a:spcAft>
              <a:buFont typeface="Wingdings" panose="05000000000000000000" charset="0"/>
              <a:buChar char=""/>
              <a:defRPr/>
            </a:pPr>
            <a:endParaRPr lang="en-US" altLang="zh-CN" sz="2400" dirty="0">
              <a:solidFill>
                <a:schemeClr val="bg1">
                  <a:lumMod val="75000"/>
                </a:schemeClr>
              </a:solidFill>
              <a:latin typeface="Times New Roman" panose="02020603050405020304" charset="0"/>
              <a:ea typeface="+mn-ea"/>
              <a:sym typeface="+mn-ea"/>
            </a:endParaRPr>
          </a:p>
          <a:p>
            <a:pPr lvl="2" fontAlgn="auto">
              <a:spcBef>
                <a:spcPts val="0"/>
              </a:spcBef>
              <a:spcAft>
                <a:spcPts val="0"/>
              </a:spcAft>
              <a:buFont typeface="Wingdings" panose="05000000000000000000" charset="0"/>
              <a:buNone/>
              <a:defRPr/>
            </a:pPr>
            <a:endParaRPr lang="en-US" altLang="zh-CN" sz="2400" dirty="0">
              <a:solidFill>
                <a:schemeClr val="bg2"/>
              </a:solidFill>
              <a:latin typeface="Times New Roman" panose="02020603050405020304" charset="0"/>
              <a:ea typeface="+mn-ea"/>
              <a:sym typeface="+mn-ea"/>
            </a:endParaRPr>
          </a:p>
        </p:txBody>
      </p:sp>
      <p:sp>
        <p:nvSpPr>
          <p:cNvPr id="59395" name="矩形 34"/>
          <p:cNvSpPr>
            <a:spLocks noChangeArrowheads="1"/>
          </p:cNvSpPr>
          <p:nvPr/>
        </p:nvSpPr>
        <p:spPr bwMode="auto">
          <a:xfrm>
            <a:off x="341313" y="5780088"/>
            <a:ext cx="6446837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 sz="1200">
                <a:solidFill>
                  <a:srgbClr val="000000"/>
                </a:solidFill>
                <a:latin typeface="Times New Roman" pitchFamily="18" charset="0"/>
                <a:ea typeface="黑体" pitchFamily="2" charset="-122"/>
                <a:cs typeface="Times New Roman" pitchFamily="18" charset="0"/>
              </a:rPr>
              <a:t>[1] </a:t>
            </a:r>
            <a:r>
              <a:rPr lang="en-US" altLang="zh-CN" sz="1200">
                <a:solidFill>
                  <a:srgbClr val="323232"/>
                </a:solidFill>
                <a:latin typeface="Times New Roman" pitchFamily="18" charset="0"/>
                <a:ea typeface="黑体" pitchFamily="2" charset="-122"/>
                <a:cs typeface="Times New Roman" pitchFamily="18" charset="0"/>
              </a:rPr>
              <a:t>M. Liao et al. </a:t>
            </a:r>
            <a:r>
              <a:rPr lang="en-US" altLang="zh-CN" sz="1200">
                <a:latin typeface="Times New Roman" pitchFamily="18" charset="0"/>
                <a:ea typeface="黑体" pitchFamily="2" charset="-122"/>
                <a:cs typeface="Times New Roman" pitchFamily="18" charset="0"/>
              </a:rPr>
              <a:t>TextBoxes: A Fast Text Detector with a Single Deep Neural Network. </a:t>
            </a:r>
            <a:r>
              <a:rPr lang="en-US" altLang="zh-CN" sz="1200">
                <a:solidFill>
                  <a:srgbClr val="323232"/>
                </a:solidFill>
                <a:latin typeface="Times New Roman" pitchFamily="18" charset="0"/>
                <a:ea typeface="黑体" pitchFamily="2" charset="-122"/>
                <a:cs typeface="Times New Roman" pitchFamily="18" charset="0"/>
              </a:rPr>
              <a:t>AAAI, 2017</a:t>
            </a:r>
            <a:r>
              <a:rPr lang="en-US" altLang="zh-CN" sz="1200">
                <a:solidFill>
                  <a:srgbClr val="000000"/>
                </a:solidFill>
                <a:latin typeface="Times New Roman" pitchFamily="18" charset="0"/>
                <a:ea typeface="黑体" pitchFamily="2" charset="-122"/>
                <a:cs typeface="Times New Roman" pitchFamily="18" charset="0"/>
              </a:rPr>
              <a:t>.</a:t>
            </a:r>
          </a:p>
          <a:p>
            <a:r>
              <a:rPr lang="en-US" altLang="zh-CN" sz="1200">
                <a:solidFill>
                  <a:srgbClr val="000000"/>
                </a:solidFill>
                <a:latin typeface="Times New Roman" pitchFamily="18" charset="0"/>
                <a:ea typeface="黑体" pitchFamily="2" charset="-122"/>
                <a:cs typeface="Times New Roman" pitchFamily="18" charset="0"/>
              </a:rPr>
              <a:t>[2] B. Shi et al. Detecting Oriented Text in Natural Images by Linking Segments. IEEE CVPR, 2017.</a:t>
            </a:r>
          </a:p>
        </p:txBody>
      </p:sp>
      <p:sp>
        <p:nvSpPr>
          <p:cNvPr id="5" name="矩形 2">
            <a:extLst/>
          </p:cNvPr>
          <p:cNvSpPr/>
          <p:nvPr/>
        </p:nvSpPr>
        <p:spPr>
          <a:xfrm>
            <a:off x="341313" y="5780088"/>
            <a:ext cx="8459787" cy="498475"/>
          </a:xfrm>
          <a:prstGeom prst="rect">
            <a:avLst/>
          </a:prstGeom>
          <a:noFill/>
          <a:ln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箭头"/>
          <p:cNvSpPr>
            <a:spLocks noChangeArrowheads="1"/>
          </p:cNvSpPr>
          <p:nvPr/>
        </p:nvSpPr>
        <p:spPr bwMode="auto">
          <a:xfrm>
            <a:off x="5489575" y="5465763"/>
            <a:ext cx="612775" cy="384175"/>
          </a:xfrm>
          <a:prstGeom prst="rightArrow">
            <a:avLst>
              <a:gd name="adj1" fmla="val 32000"/>
              <a:gd name="adj2" fmla="val 64060"/>
            </a:avLst>
          </a:prstGeom>
          <a:solidFill>
            <a:schemeClr val="accent1"/>
          </a:solidFill>
          <a:ln w="12700">
            <a:noFill/>
            <a:miter lim="400000"/>
            <a:headEnd/>
            <a:tailEnd/>
          </a:ln>
        </p:spPr>
        <p:txBody>
          <a:bodyPr lIns="71437" tIns="71437" rIns="71437" bIns="71437" anchor="ctr"/>
          <a:lstStyle/>
          <a:p>
            <a:pPr defTabSz="820738"/>
            <a:endParaRPr lang="zh-CN" altLang="zh-CN" sz="3000">
              <a:solidFill>
                <a:srgbClr val="FFFFFF"/>
              </a:solidFill>
              <a:latin typeface="Calibri" pitchFamily="34" charset="0"/>
              <a:sym typeface="Helvetica Neue Medium"/>
            </a:endParaRPr>
          </a:p>
        </p:txBody>
      </p:sp>
      <p:sp>
        <p:nvSpPr>
          <p:cNvPr id="19" name="Segments…"/>
          <p:cNvSpPr txBox="1"/>
          <p:nvPr/>
        </p:nvSpPr>
        <p:spPr>
          <a:xfrm>
            <a:off x="633413" y="5308600"/>
            <a:ext cx="1612900" cy="698500"/>
          </a:xfrm>
          <a:prstGeom prst="rect">
            <a:avLst/>
          </a:prstGeom>
          <a:ln w="12700">
            <a:miter lim="400000"/>
          </a:ln>
        </p:spPr>
        <p:txBody>
          <a:bodyPr lIns="71437" tIns="71437" rIns="71437" bIns="71437"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 b="1">
                <a:solidFill>
                  <a:schemeClr val="accent5">
                    <a:lumOff val="-29849"/>
                  </a:schemeClr>
                </a:solidFill>
              </a:defRPr>
            </a:pPr>
            <a:r>
              <a:rPr b="1" dirty="0">
                <a:solidFill>
                  <a:schemeClr val="accent5">
                    <a:lumOff val="-29849"/>
                  </a:schemeClr>
                </a:solidFill>
                <a:latin typeface="Times New Roman" panose="02020603050405020304" charset="0"/>
                <a:ea typeface="+mn-ea"/>
                <a:cs typeface="Times New Roman" panose="02020603050405020304" charset="0"/>
              </a:rPr>
              <a:t>Segments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dirty="0">
                <a:latin typeface="Times New Roman" panose="02020603050405020304" charset="0"/>
                <a:ea typeface="+mn-ea"/>
                <a:cs typeface="Times New Roman" panose="02020603050405020304" charset="0"/>
              </a:rPr>
              <a:t>(yellow boxes)</a:t>
            </a:r>
          </a:p>
        </p:txBody>
      </p:sp>
      <p:sp>
        <p:nvSpPr>
          <p:cNvPr id="20" name="Links…"/>
          <p:cNvSpPr txBox="1"/>
          <p:nvPr/>
        </p:nvSpPr>
        <p:spPr>
          <a:xfrm>
            <a:off x="3487738" y="5300663"/>
            <a:ext cx="1695450" cy="696912"/>
          </a:xfrm>
          <a:prstGeom prst="rect">
            <a:avLst/>
          </a:prstGeom>
          <a:ln w="12700">
            <a:miter lim="400000"/>
          </a:ln>
        </p:spPr>
        <p:txBody>
          <a:bodyPr lIns="71437" tIns="71437" rIns="71437" bIns="71437"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 b="1">
                <a:solidFill>
                  <a:schemeClr val="accent5">
                    <a:lumOff val="-29849"/>
                  </a:schemeClr>
                </a:solidFill>
              </a:defRPr>
            </a:pPr>
            <a:r>
              <a:rPr b="1" dirty="0">
                <a:solidFill>
                  <a:schemeClr val="accent5">
                    <a:lumOff val="-29849"/>
                  </a:schemeClr>
                </a:solidFill>
                <a:latin typeface="Times New Roman" panose="02020603050405020304" charset="0"/>
                <a:ea typeface="+mn-ea"/>
                <a:cs typeface="Times New Roman" panose="02020603050405020304" charset="0"/>
              </a:rPr>
              <a:t>Links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dirty="0">
                <a:latin typeface="Times New Roman" panose="02020603050405020304" charset="0"/>
                <a:ea typeface="+mn-ea"/>
                <a:cs typeface="Times New Roman" panose="02020603050405020304" charset="0"/>
              </a:rPr>
              <a:t>(green edges)</a:t>
            </a:r>
          </a:p>
        </p:txBody>
      </p:sp>
      <p:sp>
        <p:nvSpPr>
          <p:cNvPr id="21" name="Combined detection boxes"/>
          <p:cNvSpPr txBox="1">
            <a:spLocks noChangeArrowheads="1"/>
          </p:cNvSpPr>
          <p:nvPr/>
        </p:nvSpPr>
        <p:spPr bwMode="auto">
          <a:xfrm>
            <a:off x="6121400" y="5461000"/>
            <a:ext cx="2860675" cy="42227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lIns="71437" tIns="71437" rIns="71437" bIns="71437" anchor="ctr">
            <a:spAutoFit/>
          </a:bodyPr>
          <a:lstStyle/>
          <a:p>
            <a:pPr algn="ctr"/>
            <a:r>
              <a:rPr lang="zh-CN" altLang="zh-CN">
                <a:latin typeface="Times New Roman" pitchFamily="18" charset="0"/>
                <a:cs typeface="Times New Roman" pitchFamily="18" charset="0"/>
              </a:rPr>
              <a:t>Combined detection boxes</a:t>
            </a:r>
          </a:p>
        </p:txBody>
      </p:sp>
      <p:grpSp>
        <p:nvGrpSpPr>
          <p:cNvPr id="61445" name="组合 21"/>
          <p:cNvGrpSpPr>
            <a:grpSpLocks/>
          </p:cNvGrpSpPr>
          <p:nvPr/>
        </p:nvGrpSpPr>
        <p:grpSpPr bwMode="auto">
          <a:xfrm>
            <a:off x="1625600" y="1122363"/>
            <a:ext cx="2735263" cy="1751012"/>
            <a:chOff x="11006642" y="5956864"/>
            <a:chExt cx="10993262" cy="5482890"/>
          </a:xfrm>
        </p:grpSpPr>
        <p:pic>
          <p:nvPicPr>
            <p:cNvPr id="61487" name="9xLkbkaHYinMKtFLImmHc6oaHX1oVE_hIsI9F54BVq6I4dB4Yk0K2mwj6OkUd-qZCLENb9l3IVohEncXbFazCVs86hpDoKdw_NawBs_o0_-K-6ZZ3KHKcbDh0aLPH7tsw0bkkqvSQK4.jpg" descr="9xLkbkaHYinMKtFLImmHc6oaHX1oVE_hIsI9F54BVq6I4dB4Yk0K2mwj6OkUd-qZCLENb9l3IVohEncXbFazCVs86hpDoKdw_NawBs_o0_-K-6ZZ3KHKcbDh0aLPH7tsw0bkkqvSQK4.jpg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1006642" y="5956864"/>
              <a:ext cx="10993262" cy="5482890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</p:pic>
        <p:sp>
          <p:nvSpPr>
            <p:cNvPr id="61488" name="矩形"/>
            <p:cNvSpPr>
              <a:spLocks noChangeArrowheads="1"/>
            </p:cNvSpPr>
            <p:nvPr/>
          </p:nvSpPr>
          <p:spPr bwMode="auto">
            <a:xfrm rot="693614">
              <a:off x="11557785" y="7901805"/>
              <a:ext cx="9431871" cy="1542208"/>
            </a:xfrm>
            <a:prstGeom prst="rect">
              <a:avLst/>
            </a:prstGeom>
            <a:noFill/>
            <a:ln w="50800">
              <a:solidFill>
                <a:srgbClr val="00B050"/>
              </a:solidFill>
              <a:miter lim="400000"/>
              <a:headEnd/>
              <a:tailEnd/>
            </a:ln>
          </p:spPr>
          <p:txBody>
            <a:bodyPr lIns="71437" tIns="71437" rIns="71437" bIns="71437" anchor="ctr"/>
            <a:lstStyle/>
            <a:p>
              <a:pPr defTabSz="820738"/>
              <a:endParaRPr lang="zh-CN" altLang="zh-CN" sz="3000">
                <a:solidFill>
                  <a:srgbClr val="FFFFFF"/>
                </a:solidFill>
                <a:latin typeface="Calibri" pitchFamily="34" charset="0"/>
                <a:sym typeface="Helvetica Neue Medium"/>
              </a:endParaRPr>
            </a:p>
          </p:txBody>
        </p:sp>
      </p:grpSp>
      <p:grpSp>
        <p:nvGrpSpPr>
          <p:cNvPr id="76" name="组合 75"/>
          <p:cNvGrpSpPr>
            <a:grpSpLocks/>
          </p:cNvGrpSpPr>
          <p:nvPr/>
        </p:nvGrpSpPr>
        <p:grpSpPr bwMode="auto">
          <a:xfrm>
            <a:off x="6130925" y="3546475"/>
            <a:ext cx="2736850" cy="1749425"/>
            <a:chOff x="11006642" y="5956864"/>
            <a:chExt cx="10993262" cy="5482890"/>
          </a:xfrm>
        </p:grpSpPr>
        <p:pic>
          <p:nvPicPr>
            <p:cNvPr id="61485" name="9xLkbkaHYinMKtFLImmHc6oaHX1oVE_hIsI9F54BVq6I4dB4Yk0K2mwj6OkUd-qZCLENb9l3IVohEncXbFazCVs86hpDoKdw_NawBs_o0_-K-6ZZ3KHKcbDh0aLPH7tsw0bkkqvSQK4.jpg" descr="9xLkbkaHYinMKtFLImmHc6oaHX1oVE_hIsI9F54BVq6I4dB4Yk0K2mwj6OkUd-qZCLENb9l3IVohEncXbFazCVs86hpDoKdw_NawBs_o0_-K-6ZZ3KHKcbDh0aLPH7tsw0bkkqvSQK4.jpg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1006642" y="5956864"/>
              <a:ext cx="10993262" cy="5482890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</p:pic>
        <p:sp>
          <p:nvSpPr>
            <p:cNvPr id="61486" name="矩形"/>
            <p:cNvSpPr>
              <a:spLocks noChangeArrowheads="1"/>
            </p:cNvSpPr>
            <p:nvPr/>
          </p:nvSpPr>
          <p:spPr bwMode="auto">
            <a:xfrm rot="693614">
              <a:off x="11555616" y="7918506"/>
              <a:ext cx="9645714" cy="1542208"/>
            </a:xfrm>
            <a:prstGeom prst="rect">
              <a:avLst/>
            </a:prstGeom>
            <a:noFill/>
            <a:ln w="50800">
              <a:solidFill>
                <a:srgbClr val="00B050"/>
              </a:solidFill>
              <a:miter lim="400000"/>
              <a:headEnd/>
              <a:tailEnd/>
            </a:ln>
          </p:spPr>
          <p:txBody>
            <a:bodyPr lIns="71437" tIns="71437" rIns="71437" bIns="71437" anchor="ctr"/>
            <a:lstStyle/>
            <a:p>
              <a:pPr defTabSz="820738"/>
              <a:endParaRPr lang="zh-CN" altLang="zh-CN" sz="3000">
                <a:solidFill>
                  <a:srgbClr val="FFFFFF"/>
                </a:solidFill>
                <a:latin typeface="Calibri" pitchFamily="34" charset="0"/>
                <a:sym typeface="Helvetica Neue Medium"/>
              </a:endParaRPr>
            </a:p>
          </p:txBody>
        </p:sp>
      </p:grpSp>
      <p:grpSp>
        <p:nvGrpSpPr>
          <p:cNvPr id="85" name="成组"/>
          <p:cNvGrpSpPr>
            <a:grpSpLocks/>
          </p:cNvGrpSpPr>
          <p:nvPr/>
        </p:nvGrpSpPr>
        <p:grpSpPr bwMode="auto">
          <a:xfrm>
            <a:off x="2641600" y="5446713"/>
            <a:ext cx="466725" cy="449262"/>
            <a:chOff x="0" y="0"/>
            <a:chExt cx="1659023" cy="1569918"/>
          </a:xfrm>
        </p:grpSpPr>
        <p:sp>
          <p:nvSpPr>
            <p:cNvPr id="61483" name="矩形"/>
            <p:cNvSpPr>
              <a:spLocks noChangeArrowheads="1"/>
            </p:cNvSpPr>
            <p:nvPr/>
          </p:nvSpPr>
          <p:spPr bwMode="auto">
            <a:xfrm>
              <a:off x="-1" y="492014"/>
              <a:ext cx="1659025" cy="585891"/>
            </a:xfrm>
            <a:prstGeom prst="rect">
              <a:avLst/>
            </a:prstGeom>
            <a:solidFill>
              <a:schemeClr val="accent1"/>
            </a:solidFill>
            <a:ln w="12700">
              <a:noFill/>
              <a:miter lim="400000"/>
              <a:headEnd/>
              <a:tailEnd/>
            </a:ln>
          </p:spPr>
          <p:txBody>
            <a:bodyPr lIns="71437" tIns="71437" rIns="71437" bIns="71437" anchor="ctr"/>
            <a:lstStyle/>
            <a:p>
              <a:pPr defTabSz="820738"/>
              <a:endParaRPr lang="zh-CN" altLang="zh-CN" sz="3000">
                <a:solidFill>
                  <a:srgbClr val="FFFFFF"/>
                </a:solidFill>
                <a:latin typeface="Calibri" pitchFamily="34" charset="0"/>
                <a:sym typeface="Helvetica Neue Medium"/>
              </a:endParaRPr>
            </a:p>
          </p:txBody>
        </p:sp>
        <p:sp>
          <p:nvSpPr>
            <p:cNvPr id="61484" name="矩形"/>
            <p:cNvSpPr>
              <a:spLocks noChangeArrowheads="1"/>
            </p:cNvSpPr>
            <p:nvPr/>
          </p:nvSpPr>
          <p:spPr bwMode="auto">
            <a:xfrm rot="-5400000">
              <a:off x="44552" y="475387"/>
              <a:ext cx="1569919" cy="619145"/>
            </a:xfrm>
            <a:prstGeom prst="rect">
              <a:avLst/>
            </a:prstGeom>
            <a:solidFill>
              <a:schemeClr val="accent1"/>
            </a:solidFill>
            <a:ln w="12700">
              <a:noFill/>
              <a:miter lim="400000"/>
              <a:headEnd/>
              <a:tailEnd/>
            </a:ln>
          </p:spPr>
          <p:txBody>
            <a:bodyPr lIns="71437" tIns="71437" rIns="71437" bIns="71437" anchor="ctr"/>
            <a:lstStyle/>
            <a:p>
              <a:pPr defTabSz="820738"/>
              <a:endParaRPr lang="zh-CN" altLang="zh-CN" sz="3000">
                <a:solidFill>
                  <a:srgbClr val="FFFFFF"/>
                </a:solidFill>
                <a:latin typeface="Calibri" pitchFamily="34" charset="0"/>
                <a:sym typeface="Helvetica Neue Medium"/>
              </a:endParaRPr>
            </a:p>
          </p:txBody>
        </p:sp>
      </p:grpSp>
      <p:sp>
        <p:nvSpPr>
          <p:cNvPr id="90" name="下箭头 89"/>
          <p:cNvSpPr/>
          <p:nvPr/>
        </p:nvSpPr>
        <p:spPr>
          <a:xfrm rot="2810909">
            <a:off x="1839119" y="2861469"/>
            <a:ext cx="227012" cy="704850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grpSp>
        <p:nvGrpSpPr>
          <p:cNvPr id="104" name="组合 103"/>
          <p:cNvGrpSpPr>
            <a:grpSpLocks/>
          </p:cNvGrpSpPr>
          <p:nvPr/>
        </p:nvGrpSpPr>
        <p:grpSpPr bwMode="auto">
          <a:xfrm>
            <a:off x="222250" y="3538538"/>
            <a:ext cx="2736850" cy="1749425"/>
            <a:chOff x="121992" y="3589169"/>
            <a:chExt cx="2735891" cy="1750434"/>
          </a:xfrm>
        </p:grpSpPr>
        <p:pic>
          <p:nvPicPr>
            <p:cNvPr id="61473" name="9xLkbkaHYinMKtFLImmHc6oaHX1oVE_hIsI9F54BVq6I4dB4Yk0K2mwj6OkUd-qZCLENb9l3IVohEncXbFazCVs86hpDoKdw_NawBs_o0_-K-6ZZ3KHKcbDh0aLPH7tsw0bkkqvSQK4.jpg" descr="9xLkbkaHYinMKtFLImmHc6oaHX1oVE_hIsI9F54BVq6I4dB4Yk0K2mwj6OkUd-qZCLENb9l3IVohEncXbFazCVs86hpDoKdw_NawBs_o0_-K-6ZZ3KHKcbDh0aLPH7tsw0bkkqvSQK4.jpg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21992" y="3589169"/>
              <a:ext cx="2735891" cy="1750434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</p:pic>
        <p:sp>
          <p:nvSpPr>
            <p:cNvPr id="30" name="矩形 29"/>
            <p:cNvSpPr/>
            <p:nvPr/>
          </p:nvSpPr>
          <p:spPr>
            <a:xfrm rot="459896">
              <a:off x="279100" y="3997391"/>
              <a:ext cx="339606" cy="460641"/>
            </a:xfrm>
            <a:prstGeom prst="rect">
              <a:avLst/>
            </a:prstGeom>
            <a:noFill/>
            <a:ln w="254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92" name="矩形 91"/>
            <p:cNvSpPr/>
            <p:nvPr/>
          </p:nvSpPr>
          <p:spPr>
            <a:xfrm rot="459896">
              <a:off x="520315" y="3997391"/>
              <a:ext cx="339606" cy="460641"/>
            </a:xfrm>
            <a:prstGeom prst="rect">
              <a:avLst/>
            </a:prstGeom>
            <a:noFill/>
            <a:ln w="254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95" name="矩形 94"/>
            <p:cNvSpPr/>
            <p:nvPr/>
          </p:nvSpPr>
          <p:spPr>
            <a:xfrm rot="459896">
              <a:off x="775813" y="4114934"/>
              <a:ext cx="341193" cy="460641"/>
            </a:xfrm>
            <a:prstGeom prst="rect">
              <a:avLst/>
            </a:prstGeom>
            <a:noFill/>
            <a:ln w="254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96" name="矩形 95"/>
            <p:cNvSpPr/>
            <p:nvPr/>
          </p:nvSpPr>
          <p:spPr>
            <a:xfrm rot="459896">
              <a:off x="1034485" y="4132407"/>
              <a:ext cx="341192" cy="460641"/>
            </a:xfrm>
            <a:prstGeom prst="rect">
              <a:avLst/>
            </a:prstGeom>
            <a:noFill/>
            <a:ln w="254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97" name="矩形 96"/>
            <p:cNvSpPr/>
            <p:nvPr/>
          </p:nvSpPr>
          <p:spPr>
            <a:xfrm rot="459896">
              <a:off x="1309026" y="4199121"/>
              <a:ext cx="339606" cy="459052"/>
            </a:xfrm>
            <a:prstGeom prst="rect">
              <a:avLst/>
            </a:prstGeom>
            <a:noFill/>
            <a:ln w="254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98" name="矩形 97"/>
            <p:cNvSpPr/>
            <p:nvPr/>
          </p:nvSpPr>
          <p:spPr>
            <a:xfrm rot="459896">
              <a:off x="1574046" y="4284895"/>
              <a:ext cx="339606" cy="459052"/>
            </a:xfrm>
            <a:prstGeom prst="rect">
              <a:avLst/>
            </a:prstGeom>
            <a:noFill/>
            <a:ln w="254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99" name="矩形 98"/>
            <p:cNvSpPr/>
            <p:nvPr/>
          </p:nvSpPr>
          <p:spPr>
            <a:xfrm rot="459896">
              <a:off x="1881913" y="4275365"/>
              <a:ext cx="339606" cy="460641"/>
            </a:xfrm>
            <a:prstGeom prst="rect">
              <a:avLst/>
            </a:prstGeom>
            <a:noFill/>
            <a:ln w="254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100" name="矩形 99"/>
            <p:cNvSpPr/>
            <p:nvPr/>
          </p:nvSpPr>
          <p:spPr>
            <a:xfrm rot="459896">
              <a:off x="2105672" y="4383377"/>
              <a:ext cx="341193" cy="460641"/>
            </a:xfrm>
            <a:prstGeom prst="rect">
              <a:avLst/>
            </a:prstGeom>
            <a:noFill/>
            <a:ln w="254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103" name="矩形 102"/>
            <p:cNvSpPr/>
            <p:nvPr/>
          </p:nvSpPr>
          <p:spPr>
            <a:xfrm rot="459896">
              <a:off x="2331018" y="4431029"/>
              <a:ext cx="339606" cy="460641"/>
            </a:xfrm>
            <a:prstGeom prst="rect">
              <a:avLst/>
            </a:prstGeom>
            <a:noFill/>
            <a:ln w="254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</p:grpSp>
      <p:grpSp>
        <p:nvGrpSpPr>
          <p:cNvPr id="124" name="组合 123"/>
          <p:cNvGrpSpPr>
            <a:grpSpLocks/>
          </p:cNvGrpSpPr>
          <p:nvPr/>
        </p:nvGrpSpPr>
        <p:grpSpPr bwMode="auto">
          <a:xfrm>
            <a:off x="3178175" y="3546475"/>
            <a:ext cx="2735263" cy="1749425"/>
            <a:chOff x="3141237" y="3580393"/>
            <a:chExt cx="2735891" cy="1750434"/>
          </a:xfrm>
        </p:grpSpPr>
        <p:grpSp>
          <p:nvGrpSpPr>
            <p:cNvPr id="61454" name="组合 104"/>
            <p:cNvGrpSpPr>
              <a:grpSpLocks/>
            </p:cNvGrpSpPr>
            <p:nvPr/>
          </p:nvGrpSpPr>
          <p:grpSpPr bwMode="auto">
            <a:xfrm>
              <a:off x="3141237" y="3580393"/>
              <a:ext cx="2735891" cy="1750434"/>
              <a:chOff x="121992" y="3589169"/>
              <a:chExt cx="2735891" cy="1750434"/>
            </a:xfrm>
          </p:grpSpPr>
          <p:pic>
            <p:nvPicPr>
              <p:cNvPr id="61463" name="9xLkbkaHYinMKtFLImmHc6oaHX1oVE_hIsI9F54BVq6I4dB4Yk0K2mwj6OkUd-qZCLENb9l3IVohEncXbFazCVs86hpDoKdw_NawBs_o0_-K-6ZZ3KHKcbDh0aLPH7tsw0bkkqvSQK4.jpg" descr="9xLkbkaHYinMKtFLImmHc6oaHX1oVE_hIsI9F54BVq6I4dB4Yk0K2mwj6OkUd-qZCLENb9l3IVohEncXbFazCVs86hpDoKdw_NawBs_o0_-K-6ZZ3KHKcbDh0aLPH7tsw0bkkqvSQK4.jpg"/>
              <p:cNvPicPr>
                <a:picLocks noChangeAspect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121992" y="3589169"/>
                <a:ext cx="2735891" cy="1750434"/>
              </a:xfrm>
              <a:prstGeom prst="rect">
                <a:avLst/>
              </a:prstGeom>
              <a:noFill/>
              <a:ln w="12700">
                <a:noFill/>
                <a:miter lim="400000"/>
                <a:headEnd/>
                <a:tailEnd/>
              </a:ln>
            </p:spPr>
          </p:pic>
          <p:sp>
            <p:nvSpPr>
              <p:cNvPr id="107" name="矩形 106"/>
              <p:cNvSpPr/>
              <p:nvPr/>
            </p:nvSpPr>
            <p:spPr>
              <a:xfrm rot="459896">
                <a:off x="279191" y="3997392"/>
                <a:ext cx="339803" cy="460641"/>
              </a:xfrm>
              <a:prstGeom prst="rect">
                <a:avLst/>
              </a:prstGeom>
              <a:noFill/>
              <a:ln w="25400"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/>
              </a:p>
            </p:txBody>
          </p:sp>
          <p:sp>
            <p:nvSpPr>
              <p:cNvPr id="108" name="矩形 107"/>
              <p:cNvSpPr/>
              <p:nvPr/>
            </p:nvSpPr>
            <p:spPr>
              <a:xfrm rot="459896">
                <a:off x="520546" y="3997392"/>
                <a:ext cx="339803" cy="460641"/>
              </a:xfrm>
              <a:prstGeom prst="rect">
                <a:avLst/>
              </a:prstGeom>
              <a:noFill/>
              <a:ln w="25400"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/>
              </a:p>
            </p:txBody>
          </p:sp>
          <p:sp>
            <p:nvSpPr>
              <p:cNvPr id="109" name="矩形 108"/>
              <p:cNvSpPr/>
              <p:nvPr/>
            </p:nvSpPr>
            <p:spPr>
              <a:xfrm rot="459896">
                <a:off x="776192" y="4114935"/>
                <a:ext cx="339803" cy="460641"/>
              </a:xfrm>
              <a:prstGeom prst="rect">
                <a:avLst/>
              </a:prstGeom>
              <a:noFill/>
              <a:ln w="25400"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/>
              </a:p>
            </p:txBody>
          </p:sp>
          <p:sp>
            <p:nvSpPr>
              <p:cNvPr id="110" name="矩形 109"/>
              <p:cNvSpPr/>
              <p:nvPr/>
            </p:nvSpPr>
            <p:spPr>
              <a:xfrm rot="459896">
                <a:off x="1035015" y="4132407"/>
                <a:ext cx="339803" cy="460641"/>
              </a:xfrm>
              <a:prstGeom prst="rect">
                <a:avLst/>
              </a:prstGeom>
              <a:noFill/>
              <a:ln w="25400"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/>
              </a:p>
            </p:txBody>
          </p:sp>
          <p:sp>
            <p:nvSpPr>
              <p:cNvPr id="111" name="矩形 110"/>
              <p:cNvSpPr/>
              <p:nvPr/>
            </p:nvSpPr>
            <p:spPr>
              <a:xfrm rot="459896">
                <a:off x="1308127" y="4199121"/>
                <a:ext cx="339803" cy="459053"/>
              </a:xfrm>
              <a:prstGeom prst="rect">
                <a:avLst/>
              </a:prstGeom>
              <a:noFill/>
              <a:ln w="25400"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/>
              </a:p>
            </p:txBody>
          </p:sp>
          <p:sp>
            <p:nvSpPr>
              <p:cNvPr id="112" name="矩形 111"/>
              <p:cNvSpPr/>
              <p:nvPr/>
            </p:nvSpPr>
            <p:spPr>
              <a:xfrm rot="459896">
                <a:off x="1573300" y="4284895"/>
                <a:ext cx="341391" cy="459053"/>
              </a:xfrm>
              <a:prstGeom prst="rect">
                <a:avLst/>
              </a:prstGeom>
              <a:noFill/>
              <a:ln w="25400"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/>
              </a:p>
            </p:txBody>
          </p:sp>
          <p:sp>
            <p:nvSpPr>
              <p:cNvPr id="113" name="矩形 112"/>
              <p:cNvSpPr/>
              <p:nvPr/>
            </p:nvSpPr>
            <p:spPr>
              <a:xfrm rot="459896">
                <a:off x="1881346" y="4275365"/>
                <a:ext cx="339803" cy="460641"/>
              </a:xfrm>
              <a:prstGeom prst="rect">
                <a:avLst/>
              </a:prstGeom>
              <a:noFill/>
              <a:ln w="25400"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/>
              </a:p>
            </p:txBody>
          </p:sp>
          <p:sp>
            <p:nvSpPr>
              <p:cNvPr id="114" name="矩形 113"/>
              <p:cNvSpPr/>
              <p:nvPr/>
            </p:nvSpPr>
            <p:spPr>
              <a:xfrm rot="459896">
                <a:off x="2105235" y="4383377"/>
                <a:ext cx="341390" cy="460641"/>
              </a:xfrm>
              <a:prstGeom prst="rect">
                <a:avLst/>
              </a:prstGeom>
              <a:noFill/>
              <a:ln w="25400"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/>
              </a:p>
            </p:txBody>
          </p:sp>
          <p:sp>
            <p:nvSpPr>
              <p:cNvPr id="115" name="矩形 114"/>
              <p:cNvSpPr/>
              <p:nvPr/>
            </p:nvSpPr>
            <p:spPr>
              <a:xfrm rot="459896">
                <a:off x="2314833" y="4431029"/>
                <a:ext cx="339803" cy="460641"/>
              </a:xfrm>
              <a:prstGeom prst="rect">
                <a:avLst/>
              </a:prstGeom>
              <a:noFill/>
              <a:ln w="25400"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/>
              </a:p>
            </p:txBody>
          </p:sp>
        </p:grpSp>
        <p:cxnSp>
          <p:nvCxnSpPr>
            <p:cNvPr id="116" name="直接连接符 115"/>
            <p:cNvCxnSpPr/>
            <p:nvPr/>
          </p:nvCxnSpPr>
          <p:spPr>
            <a:xfrm>
              <a:off x="3458810" y="4233232"/>
              <a:ext cx="209598" cy="44476"/>
            </a:xfrm>
            <a:prstGeom prst="line">
              <a:avLst/>
            </a:prstGeom>
            <a:ln w="50800">
              <a:solidFill>
                <a:srgbClr val="20DF1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直接连接符 116"/>
            <p:cNvCxnSpPr/>
            <p:nvPr/>
          </p:nvCxnSpPr>
          <p:spPr>
            <a:xfrm>
              <a:off x="3739862" y="4298357"/>
              <a:ext cx="209598" cy="44476"/>
            </a:xfrm>
            <a:prstGeom prst="line">
              <a:avLst/>
            </a:prstGeom>
            <a:ln w="50800">
              <a:solidFill>
                <a:srgbClr val="20DF1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直接连接符 117"/>
            <p:cNvCxnSpPr/>
            <p:nvPr/>
          </p:nvCxnSpPr>
          <p:spPr>
            <a:xfrm>
              <a:off x="4009799" y="4360306"/>
              <a:ext cx="208010" cy="42887"/>
            </a:xfrm>
            <a:prstGeom prst="line">
              <a:avLst/>
            </a:prstGeom>
            <a:ln w="50800">
              <a:solidFill>
                <a:srgbClr val="20DF1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直接连接符 118"/>
            <p:cNvCxnSpPr/>
            <p:nvPr/>
          </p:nvCxnSpPr>
          <p:spPr>
            <a:xfrm>
              <a:off x="4273385" y="4417489"/>
              <a:ext cx="209598" cy="42887"/>
            </a:xfrm>
            <a:prstGeom prst="line">
              <a:avLst/>
            </a:prstGeom>
            <a:ln w="50800">
              <a:solidFill>
                <a:srgbClr val="20DF1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直接连接符 119"/>
            <p:cNvCxnSpPr/>
            <p:nvPr/>
          </p:nvCxnSpPr>
          <p:spPr>
            <a:xfrm>
              <a:off x="4536970" y="4476259"/>
              <a:ext cx="209598" cy="42888"/>
            </a:xfrm>
            <a:prstGeom prst="line">
              <a:avLst/>
            </a:prstGeom>
            <a:ln w="50800">
              <a:solidFill>
                <a:srgbClr val="20DF1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直接连接符 120"/>
            <p:cNvCxnSpPr/>
            <p:nvPr/>
          </p:nvCxnSpPr>
          <p:spPr>
            <a:xfrm>
              <a:off x="4810083" y="4544562"/>
              <a:ext cx="208010" cy="42887"/>
            </a:xfrm>
            <a:prstGeom prst="line">
              <a:avLst/>
            </a:prstGeom>
            <a:ln w="50800">
              <a:solidFill>
                <a:srgbClr val="20DF1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直接连接符 121"/>
            <p:cNvCxnSpPr/>
            <p:nvPr/>
          </p:nvCxnSpPr>
          <p:spPr>
            <a:xfrm>
              <a:off x="5056202" y="4574741"/>
              <a:ext cx="208011" cy="44476"/>
            </a:xfrm>
            <a:prstGeom prst="line">
              <a:avLst/>
            </a:prstGeom>
            <a:ln w="50800">
              <a:solidFill>
                <a:srgbClr val="20DF1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直接连接符 122"/>
            <p:cNvCxnSpPr/>
            <p:nvPr/>
          </p:nvCxnSpPr>
          <p:spPr>
            <a:xfrm>
              <a:off x="5348369" y="4639867"/>
              <a:ext cx="209598" cy="44476"/>
            </a:xfrm>
            <a:prstGeom prst="line">
              <a:avLst/>
            </a:prstGeom>
            <a:ln w="50800">
              <a:solidFill>
                <a:srgbClr val="20DF1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6" name="圆角矩形标注 125"/>
          <p:cNvSpPr/>
          <p:nvPr/>
        </p:nvSpPr>
        <p:spPr>
          <a:xfrm>
            <a:off x="4846638" y="1565275"/>
            <a:ext cx="3525837" cy="1339850"/>
          </a:xfrm>
          <a:prstGeom prst="wedgeRoundRectCallout">
            <a:avLst>
              <a:gd name="adj1" fmla="val -34565"/>
              <a:gd name="adj2" fmla="val 76399"/>
              <a:gd name="adj3" fmla="val 16667"/>
            </a:avLst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Large aspect ratio text lines can be detected using limited respective field with </a:t>
            </a:r>
            <a:r>
              <a:rPr lang="en-US" altLang="zh-CN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Segments</a:t>
            </a:r>
            <a:r>
              <a:rPr lang="en-US" altLang="zh-CN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and </a:t>
            </a:r>
            <a:r>
              <a:rPr lang="en-US" altLang="zh-CN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Links</a:t>
            </a:r>
          </a:p>
        </p:txBody>
      </p:sp>
      <p:sp>
        <p:nvSpPr>
          <p:cNvPr id="127" name="下箭头 126"/>
          <p:cNvSpPr/>
          <p:nvPr/>
        </p:nvSpPr>
        <p:spPr>
          <a:xfrm rot="18998076">
            <a:off x="3868738" y="2857500"/>
            <a:ext cx="228600" cy="704850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61453" name="标题 1"/>
          <p:cNvSpPr>
            <a:spLocks noGrp="1"/>
          </p:cNvSpPr>
          <p:nvPr>
            <p:ph type="title"/>
          </p:nvPr>
        </p:nvSpPr>
        <p:spPr>
          <a:xfrm>
            <a:off x="541338" y="196850"/>
            <a:ext cx="7683500" cy="812800"/>
          </a:xfrm>
        </p:spPr>
        <p:txBody>
          <a:bodyPr/>
          <a:lstStyle/>
          <a:p>
            <a:pPr eaLnBrk="1" hangingPunct="1"/>
            <a:r>
              <a:rPr lang="en-US" altLang="zh-CN" sz="3200">
                <a:latin typeface="Times New Roman" pitchFamily="18" charset="0"/>
                <a:cs typeface="Times New Roman" pitchFamily="18" charset="0"/>
              </a:rPr>
              <a:t>SegLink:</a:t>
            </a:r>
            <a:r>
              <a:rPr lang="en-US" altLang="zh-CN" sz="2800">
                <a:latin typeface="Times New Roman" pitchFamily="18" charset="0"/>
                <a:cs typeface="Times New Roman" pitchFamily="18" charset="0"/>
              </a:rPr>
              <a:t> Detect long text with segments and links</a:t>
            </a:r>
            <a:endParaRPr lang="zh-CN" altLang="en-US" sz="28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25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5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25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25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25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25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25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50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1" grpId="0" animBg="1"/>
      <p:bldP spid="90" grpId="0" animBg="1"/>
      <p:bldP spid="126" grpId="0" animBg="1"/>
      <p:bldP spid="12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文本框 4"/>
          <p:cNvSpPr txBox="1">
            <a:spLocks noChangeArrowheads="1"/>
          </p:cNvSpPr>
          <p:nvPr/>
        </p:nvSpPr>
        <p:spPr bwMode="auto">
          <a:xfrm>
            <a:off x="485775" y="4949825"/>
            <a:ext cx="7866063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5750" indent="-285750">
              <a:buClr>
                <a:srgbClr val="C00000"/>
              </a:buClr>
              <a:buFont typeface="Wingdings" pitchFamily="2" charset="2"/>
              <a:buChar char="p"/>
            </a:pPr>
            <a:r>
              <a:rPr lang="en-US" altLang="zh-CN">
                <a:latin typeface="Times New Roman" pitchFamily="18" charset="0"/>
              </a:rPr>
              <a:t>Fully connected networks based on SSD and VGG16.</a:t>
            </a:r>
          </a:p>
          <a:p>
            <a:pPr marL="285750" indent="-285750">
              <a:buClr>
                <a:srgbClr val="C00000"/>
              </a:buClr>
              <a:buFont typeface="Wingdings" pitchFamily="2" charset="2"/>
              <a:buChar char="p"/>
            </a:pPr>
            <a:r>
              <a:rPr lang="en-US" altLang="zh-CN">
                <a:latin typeface="Times New Roman" pitchFamily="18" charset="0"/>
              </a:rPr>
              <a:t>Multiscale </a:t>
            </a:r>
            <a:r>
              <a:rPr lang="en-US" altLang="zh-CN" b="1">
                <a:latin typeface="Times New Roman" pitchFamily="18" charset="0"/>
              </a:rPr>
              <a:t>Segments</a:t>
            </a:r>
            <a:r>
              <a:rPr lang="en-US" altLang="zh-CN">
                <a:latin typeface="Times New Roman" pitchFamily="18" charset="0"/>
              </a:rPr>
              <a:t> and </a:t>
            </a:r>
            <a:r>
              <a:rPr lang="en-US" altLang="zh-CN" b="1">
                <a:latin typeface="Times New Roman" pitchFamily="18" charset="0"/>
              </a:rPr>
              <a:t>Links</a:t>
            </a:r>
            <a:r>
              <a:rPr lang="en-US" altLang="zh-CN">
                <a:latin typeface="Times New Roman" pitchFamily="18" charset="0"/>
              </a:rPr>
              <a:t> prediction</a:t>
            </a:r>
          </a:p>
          <a:p>
            <a:pPr marL="285750" indent="-285750">
              <a:buClr>
                <a:srgbClr val="C00000"/>
              </a:buClr>
              <a:buFont typeface="Wingdings" pitchFamily="2" charset="2"/>
              <a:buChar char="p"/>
            </a:pPr>
            <a:r>
              <a:rPr lang="en-US" altLang="zh-CN">
                <a:latin typeface="Times New Roman" pitchFamily="18" charset="0"/>
              </a:rPr>
              <a:t>Alternative solution to the limited respective field problem of long text lines</a:t>
            </a:r>
            <a:endParaRPr lang="en-US" altLang="zh-CN">
              <a:solidFill>
                <a:srgbClr val="FF0000"/>
              </a:solidFill>
              <a:latin typeface="Times New Roman" pitchFamily="18" charset="0"/>
            </a:endParaRPr>
          </a:p>
        </p:txBody>
      </p:sp>
      <p:grpSp>
        <p:nvGrpSpPr>
          <p:cNvPr id="63490" name="成组"/>
          <p:cNvGrpSpPr>
            <a:grpSpLocks/>
          </p:cNvGrpSpPr>
          <p:nvPr/>
        </p:nvGrpSpPr>
        <p:grpSpPr bwMode="auto">
          <a:xfrm>
            <a:off x="485775" y="1279525"/>
            <a:ext cx="7940675" cy="3433763"/>
            <a:chOff x="0" y="0"/>
            <a:chExt cx="20430002" cy="8888504"/>
          </a:xfrm>
        </p:grpSpPr>
        <p:pic>
          <p:nvPicPr>
            <p:cNvPr id="63493" name="FsTTYip7MStgLQob62Y4LWsNmLHqt_JGFQh1TKDWJcclzHFO61bJoqxZT8vCA6fy6WRVpr9ldIyQC5VngxvRV3i9uN_T3evgLLc-y1pB_sE6_F4O4YEXw_C_PLIPMqx3v9p5Os9nxr0.png" descr="FsTTYip7MStgLQob62Y4LWsNmLHqt_JGFQh1TKDWJcclzHFO61bJoqxZT8vCA6fy6WRVpr9ldIyQC5VngxvRV3i9uN_T3evgLLc-y1pB_sE6_F4O4YEXw_C_PLIPMqx3v9p5Os9nxr0.png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0" y="0"/>
              <a:ext cx="20430002" cy="8888504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</p:pic>
        <p:sp>
          <p:nvSpPr>
            <p:cNvPr id="8" name="矩形"/>
            <p:cNvSpPr/>
            <p:nvPr/>
          </p:nvSpPr>
          <p:spPr>
            <a:xfrm rot="21256891">
              <a:off x="16423240" y="5083255"/>
              <a:ext cx="2217810" cy="830087"/>
            </a:xfrm>
            <a:prstGeom prst="rect">
              <a:avLst/>
            </a:prstGeom>
            <a:noFill/>
            <a:ln w="31750" cap="flat">
              <a:solidFill>
                <a:schemeClr val="accent2">
                  <a:hueOff val="-85259"/>
                  <a:satOff val="14347"/>
                  <a:lumOff val="22373"/>
                </a:schemeClr>
              </a:solidFill>
              <a:prstDash val="solid"/>
              <a:miter lim="400000"/>
            </a:ln>
            <a:effectLst/>
          </p:spPr>
          <p:txBody>
            <a:bodyPr lIns="0" tIns="0" rIns="0" bIns="0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3200">
                <a:solidFill>
                  <a:srgbClr val="FFFFFF"/>
                </a:solidFill>
                <a:latin typeface="+mn-lt"/>
                <a:ea typeface="+mn-ea"/>
                <a:sym typeface="Helvetica Neue Medium"/>
              </a:endParaRPr>
            </a:p>
          </p:txBody>
        </p:sp>
        <p:sp>
          <p:nvSpPr>
            <p:cNvPr id="9" name="矩形"/>
            <p:cNvSpPr/>
            <p:nvPr/>
          </p:nvSpPr>
          <p:spPr>
            <a:xfrm rot="20348978">
              <a:off x="19016811" y="7639265"/>
              <a:ext cx="661667" cy="234231"/>
            </a:xfrm>
            <a:prstGeom prst="rect">
              <a:avLst/>
            </a:prstGeom>
            <a:noFill/>
            <a:ln w="31750" cap="flat">
              <a:solidFill>
                <a:schemeClr val="accent2">
                  <a:hueOff val="-85259"/>
                  <a:satOff val="14347"/>
                  <a:lumOff val="22373"/>
                </a:schemeClr>
              </a:solidFill>
              <a:prstDash val="solid"/>
              <a:miter lim="400000"/>
            </a:ln>
            <a:effectLst/>
          </p:spPr>
          <p:txBody>
            <a:bodyPr lIns="0" tIns="0" rIns="0" bIns="0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3200">
                <a:solidFill>
                  <a:srgbClr val="FFFFFF"/>
                </a:solidFill>
                <a:latin typeface="+mn-lt"/>
                <a:ea typeface="+mn-ea"/>
                <a:sym typeface="Helvetica Neue Medium"/>
              </a:endParaRPr>
            </a:p>
          </p:txBody>
        </p:sp>
      </p:grpSp>
      <p:sp>
        <p:nvSpPr>
          <p:cNvPr id="63491" name="标题 1"/>
          <p:cNvSpPr txBox="1">
            <a:spLocks noChangeArrowheads="1"/>
          </p:cNvSpPr>
          <p:nvPr/>
        </p:nvSpPr>
        <p:spPr bwMode="auto">
          <a:xfrm>
            <a:off x="361950" y="290513"/>
            <a:ext cx="78867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90000"/>
              </a:lnSpc>
            </a:pPr>
            <a:endParaRPr lang="zh-CN" altLang="en-US" sz="32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3492" name="标题 1"/>
          <p:cNvSpPr>
            <a:spLocks noGrp="1"/>
          </p:cNvSpPr>
          <p:nvPr>
            <p:ph type="title"/>
          </p:nvPr>
        </p:nvSpPr>
        <p:spPr>
          <a:xfrm>
            <a:off x="541338" y="196850"/>
            <a:ext cx="7683500" cy="812800"/>
          </a:xfrm>
        </p:spPr>
        <p:txBody>
          <a:bodyPr/>
          <a:lstStyle/>
          <a:p>
            <a:pPr eaLnBrk="1" hangingPunct="1"/>
            <a:r>
              <a:rPr lang="en-US" altLang="zh-CN" sz="3200">
                <a:latin typeface="Times New Roman" pitchFamily="18" charset="0"/>
                <a:cs typeface="Times New Roman" pitchFamily="18" charset="0"/>
              </a:rPr>
              <a:t>SegLink:</a:t>
            </a:r>
            <a:r>
              <a:rPr lang="en-US" altLang="zh-CN" sz="2800">
                <a:latin typeface="Times New Roman" pitchFamily="18" charset="0"/>
                <a:cs typeface="Times New Roman" pitchFamily="18" charset="0"/>
              </a:rPr>
              <a:t> Detect long text with segments and links</a:t>
            </a:r>
            <a:endParaRPr lang="zh-CN" altLang="en-US" sz="2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矩形 3"/>
          <p:cNvSpPr>
            <a:spLocks noChangeArrowheads="1"/>
          </p:cNvSpPr>
          <p:nvPr/>
        </p:nvSpPr>
        <p:spPr bwMode="auto">
          <a:xfrm>
            <a:off x="609600" y="1062038"/>
            <a:ext cx="3544888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zh-CN" sz="2400" b="1">
                <a:latin typeface="Times New Roman" pitchFamily="18" charset="0"/>
                <a:cs typeface="Times New Roman" pitchFamily="18" charset="0"/>
              </a:rPr>
              <a:t>Results on MSRA-TD500</a:t>
            </a:r>
            <a:endParaRPr lang="zh-CN" altLang="en-US" sz="24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5538" name="标题 1"/>
          <p:cNvSpPr txBox="1">
            <a:spLocks noChangeArrowheads="1"/>
          </p:cNvSpPr>
          <p:nvPr/>
        </p:nvSpPr>
        <p:spPr bwMode="auto">
          <a:xfrm>
            <a:off x="361950" y="290513"/>
            <a:ext cx="78867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90000"/>
              </a:lnSpc>
            </a:pPr>
            <a:endParaRPr lang="zh-CN" altLang="en-US" sz="320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5539" name="图片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5263" y="4121150"/>
            <a:ext cx="8710612" cy="2181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5540" name="标题 1"/>
          <p:cNvSpPr>
            <a:spLocks noGrp="1"/>
          </p:cNvSpPr>
          <p:nvPr>
            <p:ph type="title"/>
          </p:nvPr>
        </p:nvSpPr>
        <p:spPr>
          <a:xfrm>
            <a:off x="541338" y="196850"/>
            <a:ext cx="7683500" cy="812800"/>
          </a:xfrm>
        </p:spPr>
        <p:txBody>
          <a:bodyPr/>
          <a:lstStyle/>
          <a:p>
            <a:pPr eaLnBrk="1" hangingPunct="1"/>
            <a:r>
              <a:rPr lang="en-US" altLang="zh-CN" sz="3200">
                <a:latin typeface="Times New Roman" pitchFamily="18" charset="0"/>
                <a:cs typeface="Times New Roman" pitchFamily="18" charset="0"/>
              </a:rPr>
              <a:t>SegLink:</a:t>
            </a:r>
            <a:r>
              <a:rPr lang="en-US" altLang="zh-CN" sz="2800">
                <a:latin typeface="Times New Roman" pitchFamily="18" charset="0"/>
                <a:cs typeface="Times New Roman" pitchFamily="18" charset="0"/>
              </a:rPr>
              <a:t> Detect long text with segments and links</a:t>
            </a:r>
            <a:endParaRPr lang="zh-CN" altLang="en-US" sz="2800"/>
          </a:p>
        </p:txBody>
      </p:sp>
      <p:graphicFrame>
        <p:nvGraphicFramePr>
          <p:cNvPr id="10" name="表格 7"/>
          <p:cNvGraphicFramePr>
            <a:graphicFrameLocks noGrp="1"/>
          </p:cNvGraphicFramePr>
          <p:nvPr/>
        </p:nvGraphicFramePr>
        <p:xfrm>
          <a:off x="282575" y="1524000"/>
          <a:ext cx="4200525" cy="2483486"/>
        </p:xfrm>
        <a:graphic>
          <a:graphicData uri="http://schemas.openxmlformats.org/drawingml/2006/table">
            <a:tbl>
              <a:tblPr/>
              <a:tblGrid>
                <a:gridCol w="133826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97790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69850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185862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宋体" charset="-122"/>
                        </a:rPr>
                        <a:t>Methods</a:t>
                      </a:r>
                      <a:endParaRPr kumimoji="0" lang="en-US" altLang="zh-CN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charset="-122"/>
                        <a:cs typeface="Times New Roman" pitchFamily="18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宋体" charset="-122"/>
                        </a:rPr>
                        <a:t>Precision</a:t>
                      </a:r>
                      <a:endParaRPr kumimoji="0" lang="en-US" altLang="zh-CN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charset="-122"/>
                        <a:cs typeface="Times New Roman" pitchFamily="18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宋体" charset="-122"/>
                        </a:rPr>
                        <a:t>Recall</a:t>
                      </a:r>
                      <a:endParaRPr kumimoji="0" lang="en-US" altLang="zh-CN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charset="-122"/>
                        <a:cs typeface="Times New Roman" pitchFamily="18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宋体" charset="-122"/>
                        </a:rPr>
                        <a:t>F-measure</a:t>
                      </a:r>
                      <a:endParaRPr kumimoji="0" lang="en-US" altLang="zh-CN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charset="-122"/>
                        <a:cs typeface="Times New Roman" pitchFamily="18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857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宋体" charset="-122"/>
                        </a:rPr>
                        <a:t>Kang et al. (CVPR 2014)</a:t>
                      </a:r>
                      <a:endParaRPr kumimoji="0" lang="zh-CN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charset="-122"/>
                        <a:cs typeface="Times New Roman" pitchFamily="18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宋体" charset="-122"/>
                        </a:rPr>
                        <a:t>71</a:t>
                      </a:r>
                      <a:endParaRPr kumimoji="0" lang="zh-CN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charset="-122"/>
                        <a:cs typeface="Times New Roman" pitchFamily="18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宋体" charset="-122"/>
                        </a:rPr>
                        <a:t>62</a:t>
                      </a:r>
                      <a:endParaRPr kumimoji="0" lang="zh-CN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charset="-122"/>
                        <a:cs typeface="Times New Roman" pitchFamily="18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宋体" charset="-122"/>
                        </a:rPr>
                        <a:t>66</a:t>
                      </a:r>
                      <a:endParaRPr kumimoji="0" lang="zh-CN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charset="-122"/>
                        <a:cs typeface="Times New Roman" pitchFamily="18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492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宋体" charset="-122"/>
                        </a:rPr>
                        <a:t>Yin et al. (TPAMI 2015)</a:t>
                      </a:r>
                      <a:endParaRPr kumimoji="0" lang="zh-CN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charset="-122"/>
                        <a:cs typeface="Times New Roman" pitchFamily="18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宋体" charset="-122"/>
                        </a:rPr>
                        <a:t>81</a:t>
                      </a:r>
                      <a:endParaRPr kumimoji="0" lang="zh-CN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charset="-122"/>
                        <a:cs typeface="Times New Roman" pitchFamily="18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宋体" charset="-122"/>
                        </a:rPr>
                        <a:t>63</a:t>
                      </a:r>
                      <a:endParaRPr kumimoji="0" lang="zh-CN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charset="-122"/>
                        <a:cs typeface="Times New Roman" pitchFamily="18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宋体" charset="-122"/>
                        </a:rPr>
                        <a:t>74</a:t>
                      </a:r>
                      <a:endParaRPr kumimoji="0" lang="zh-CN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charset="-122"/>
                        <a:cs typeface="Times New Roman" pitchFamily="18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宋体" charset="-122"/>
                        </a:rPr>
                        <a:t>Zhang et al. (CVPR 2016)</a:t>
                      </a:r>
                      <a:endParaRPr kumimoji="0" lang="zh-CN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charset="-122"/>
                        <a:cs typeface="Times New Roman" pitchFamily="18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宋体" charset="-122"/>
                        </a:rPr>
                        <a:t>83</a:t>
                      </a:r>
                      <a:endParaRPr kumimoji="0" lang="zh-CN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charset="-122"/>
                        <a:cs typeface="Times New Roman" pitchFamily="18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宋体" charset="-122"/>
                        </a:rPr>
                        <a:t>67</a:t>
                      </a:r>
                      <a:endParaRPr kumimoji="0" lang="zh-CN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charset="-122"/>
                        <a:cs typeface="Times New Roman" pitchFamily="18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宋体" charset="-122"/>
                        </a:rPr>
                        <a:t>74</a:t>
                      </a:r>
                      <a:endParaRPr kumimoji="0" lang="zh-CN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charset="-122"/>
                        <a:cs typeface="Times New Roman" pitchFamily="18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762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宋体" charset="-122"/>
                        </a:rPr>
                        <a:t>SegLink</a:t>
                      </a:r>
                      <a:endParaRPr kumimoji="0" lang="zh-CN" alt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charset="-122"/>
                        <a:cs typeface="Times New Roman" pitchFamily="18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Calibri" pitchFamily="34" charset="0"/>
                          <a:ea typeface="宋体" charset="-122"/>
                        </a:rPr>
                        <a:t>86</a:t>
                      </a:r>
                      <a:endParaRPr kumimoji="0" lang="zh-CN" altLang="en-US" sz="1600" b="1" i="0" u="none" strike="noStrike" cap="none" normalizeH="0" baseline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Times New Roman" pitchFamily="18" charset="0"/>
                        <a:ea typeface="宋体" charset="-122"/>
                        <a:cs typeface="Times New Roman" pitchFamily="18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Calibri" pitchFamily="34" charset="0"/>
                          <a:ea typeface="宋体" charset="-122"/>
                        </a:rPr>
                        <a:t>70</a:t>
                      </a:r>
                      <a:endParaRPr kumimoji="0" lang="zh-CN" altLang="en-US" sz="1600" b="1" i="0" u="none" strike="noStrike" cap="none" normalizeH="0" baseline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Times New Roman" pitchFamily="18" charset="0"/>
                        <a:ea typeface="宋体" charset="-122"/>
                        <a:cs typeface="Times New Roman" pitchFamily="18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Calibri" pitchFamily="34" charset="0"/>
                          <a:ea typeface="宋体" charset="-122"/>
                        </a:rPr>
                        <a:t>77</a:t>
                      </a:r>
                      <a:endParaRPr kumimoji="0" lang="zh-CN" altLang="en-US" sz="1600" b="1" i="0" u="none" strike="noStrike" cap="none" normalizeH="0" baseline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Times New Roman" pitchFamily="18" charset="0"/>
                        <a:ea typeface="宋体" charset="-122"/>
                        <a:cs typeface="Times New Roman" pitchFamily="18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11" name="表格 16"/>
          <p:cNvGraphicFramePr>
            <a:graphicFrameLocks noGrp="1"/>
          </p:cNvGraphicFramePr>
          <p:nvPr/>
        </p:nvGraphicFramePr>
        <p:xfrm>
          <a:off x="4687888" y="1524000"/>
          <a:ext cx="4135437" cy="2481263"/>
        </p:xfrm>
        <a:graphic>
          <a:graphicData uri="http://schemas.openxmlformats.org/drawingml/2006/table">
            <a:tbl>
              <a:tblPr/>
              <a:tblGrid>
                <a:gridCol w="1309687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02870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68580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111250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3635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宋体" charset="-122"/>
                        </a:rPr>
                        <a:t>Methods</a:t>
                      </a:r>
                      <a:endParaRPr kumimoji="0" lang="en-US" altLang="zh-CN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宋体" charset="-122"/>
                        <a:cs typeface="Times New Roman" pitchFamily="18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宋体" charset="-122"/>
                        </a:rPr>
                        <a:t>Precision</a:t>
                      </a:r>
                      <a:endParaRPr kumimoji="0" lang="en-US" altLang="zh-CN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宋体" charset="-122"/>
                        <a:cs typeface="Times New Roman" pitchFamily="18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宋体" charset="-122"/>
                        </a:rPr>
                        <a:t>Recall</a:t>
                      </a:r>
                      <a:endParaRPr kumimoji="0" lang="en-US" altLang="zh-CN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宋体" charset="-122"/>
                        <a:cs typeface="Times New Roman" pitchFamily="18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宋体" charset="-122"/>
                        </a:rPr>
                        <a:t>F-measure</a:t>
                      </a:r>
                      <a:endParaRPr kumimoji="0" lang="en-US" altLang="zh-CN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宋体" charset="-122"/>
                        <a:cs typeface="Times New Roman" pitchFamily="18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5746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宋体" charset="-122"/>
                        </a:rPr>
                        <a:t>StradVision-2</a:t>
                      </a:r>
                      <a:endParaRPr kumimoji="0" lang="zh-CN" altLang="en-US" sz="1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宋体" charset="-122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Calibri" pitchFamily="34" charset="0"/>
                          <a:ea typeface="宋体" charset="-122"/>
                        </a:rPr>
                        <a:t>77.5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宋体" charset="-122"/>
                        </a:rPr>
                        <a:t>36.7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宋体" charset="-122"/>
                        </a:rPr>
                        <a:t>49.8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6064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宋体" charset="-122"/>
                        </a:rPr>
                        <a:t>CTPN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宋体" charset="-122"/>
                        </a:rPr>
                        <a:t>51.6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宋体" charset="-122"/>
                        </a:rPr>
                        <a:t>74.2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宋体" charset="-122"/>
                        </a:rPr>
                        <a:t>60.9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5556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宋体" charset="-122"/>
                        </a:rPr>
                        <a:t>Megvii-Image++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宋体" charset="-122"/>
                        </a:rPr>
                        <a:t>72.4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宋体" charset="-122"/>
                        </a:rPr>
                        <a:t>57.0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宋体" charset="-122"/>
                        </a:rPr>
                        <a:t>63.8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宋体" charset="-122"/>
                        </a:rPr>
                        <a:t>SegLink</a:t>
                      </a:r>
                      <a:endParaRPr kumimoji="0" lang="zh-CN" alt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宋体" charset="-122"/>
                        <a:cs typeface="Times New Roman" pitchFamily="18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宋体" charset="-122"/>
                        </a:rPr>
                        <a:t>73.1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Calibri" pitchFamily="34" charset="0"/>
                          <a:ea typeface="宋体" charset="-122"/>
                        </a:rPr>
                        <a:t>76.8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Calibri" pitchFamily="34" charset="0"/>
                          <a:ea typeface="宋体" charset="-122"/>
                        </a:rPr>
                        <a:t>75.0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65589" name="矩形 3"/>
          <p:cNvSpPr>
            <a:spLocks noChangeArrowheads="1"/>
          </p:cNvSpPr>
          <p:nvPr/>
        </p:nvSpPr>
        <p:spPr bwMode="auto">
          <a:xfrm>
            <a:off x="4983163" y="1054100"/>
            <a:ext cx="35464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zh-CN" sz="2400" b="1">
                <a:latin typeface="Times New Roman" pitchFamily="18" charset="0"/>
                <a:cs typeface="Times New Roman" pitchFamily="18" charset="0"/>
              </a:rPr>
              <a:t>Results on ICDAR2015</a:t>
            </a:r>
            <a:endParaRPr lang="zh-CN" altLang="en-US" sz="2400" b="1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标题 1"/>
          <p:cNvSpPr txBox="1">
            <a:spLocks noChangeArrowheads="1"/>
          </p:cNvSpPr>
          <p:nvPr/>
        </p:nvSpPr>
        <p:spPr bwMode="auto">
          <a:xfrm>
            <a:off x="485775" y="225425"/>
            <a:ext cx="78867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90000"/>
              </a:lnSpc>
            </a:pPr>
            <a:endParaRPr lang="zh-CN" altLang="en-US" sz="16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7586" name="AutoShape 2" descr="https://timgsa.baidu.com/timg?image&amp;quality=80&amp;size=b10000_10000&amp;sec=1507359704&amp;di=4c221a0ad82ee89b8c7b132a5e441449&amp;src=http://i.zeze.com/attachment/forum/201609/14/220449w9fp2frg23hh2h8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zh-CN" altLang="en-US">
              <a:latin typeface="Calibri" pitchFamily="34" charset="0"/>
            </a:endParaRPr>
          </a:p>
        </p:txBody>
      </p:sp>
      <p:pic>
        <p:nvPicPr>
          <p:cNvPr id="67587" name="图片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5938" y="1198563"/>
            <a:ext cx="3411537" cy="341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588" name="图片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59350" y="1266825"/>
            <a:ext cx="3413125" cy="341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矩形 6"/>
          <p:cNvSpPr/>
          <p:nvPr/>
        </p:nvSpPr>
        <p:spPr>
          <a:xfrm rot="18263353">
            <a:off x="949325" y="2290763"/>
            <a:ext cx="555625" cy="492125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 rot="19053128">
            <a:off x="1200150" y="1927225"/>
            <a:ext cx="555625" cy="485775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 rot="20774021">
            <a:off x="1576388" y="1682750"/>
            <a:ext cx="554037" cy="485775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0" name="矩形 9"/>
          <p:cNvSpPr/>
          <p:nvPr/>
        </p:nvSpPr>
        <p:spPr>
          <a:xfrm>
            <a:off x="2079625" y="1619250"/>
            <a:ext cx="554038" cy="487363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1" name="矩形 10"/>
          <p:cNvSpPr/>
          <p:nvPr/>
        </p:nvSpPr>
        <p:spPr>
          <a:xfrm rot="1543085">
            <a:off x="2538413" y="1728788"/>
            <a:ext cx="468312" cy="485775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2" name="矩形 11"/>
          <p:cNvSpPr/>
          <p:nvPr/>
        </p:nvSpPr>
        <p:spPr>
          <a:xfrm rot="2375991">
            <a:off x="2874963" y="1930400"/>
            <a:ext cx="376237" cy="485775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5" name="矩形 14"/>
          <p:cNvSpPr/>
          <p:nvPr/>
        </p:nvSpPr>
        <p:spPr>
          <a:xfrm rot="3263596">
            <a:off x="3005138" y="2249488"/>
            <a:ext cx="468312" cy="487362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cxnSp>
        <p:nvCxnSpPr>
          <p:cNvPr id="19" name="直接连接符 18"/>
          <p:cNvCxnSpPr/>
          <p:nvPr/>
        </p:nvCxnSpPr>
        <p:spPr>
          <a:xfrm flipV="1">
            <a:off x="1227138" y="2236788"/>
            <a:ext cx="190500" cy="242887"/>
          </a:xfrm>
          <a:prstGeom prst="line">
            <a:avLst/>
          </a:prstGeom>
          <a:ln w="57150">
            <a:solidFill>
              <a:srgbClr val="20DF1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接连接符 23"/>
          <p:cNvCxnSpPr/>
          <p:nvPr/>
        </p:nvCxnSpPr>
        <p:spPr>
          <a:xfrm flipV="1">
            <a:off x="1543050" y="1925638"/>
            <a:ext cx="261938" cy="195262"/>
          </a:xfrm>
          <a:prstGeom prst="line">
            <a:avLst/>
          </a:prstGeom>
          <a:ln w="57150">
            <a:solidFill>
              <a:srgbClr val="20DF1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接连接符 25"/>
          <p:cNvCxnSpPr/>
          <p:nvPr/>
        </p:nvCxnSpPr>
        <p:spPr>
          <a:xfrm flipV="1">
            <a:off x="1951038" y="1862138"/>
            <a:ext cx="358775" cy="38100"/>
          </a:xfrm>
          <a:prstGeom prst="line">
            <a:avLst/>
          </a:prstGeom>
          <a:ln w="57150">
            <a:solidFill>
              <a:srgbClr val="20DF1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接连接符 27"/>
          <p:cNvCxnSpPr/>
          <p:nvPr/>
        </p:nvCxnSpPr>
        <p:spPr>
          <a:xfrm>
            <a:off x="2427288" y="1862138"/>
            <a:ext cx="293687" cy="84137"/>
          </a:xfrm>
          <a:prstGeom prst="line">
            <a:avLst/>
          </a:prstGeom>
          <a:ln w="57150">
            <a:solidFill>
              <a:srgbClr val="20DF1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接连接符 30"/>
          <p:cNvCxnSpPr/>
          <p:nvPr/>
        </p:nvCxnSpPr>
        <p:spPr>
          <a:xfrm>
            <a:off x="2835275" y="2039938"/>
            <a:ext cx="214313" cy="131762"/>
          </a:xfrm>
          <a:prstGeom prst="line">
            <a:avLst/>
          </a:prstGeom>
          <a:ln w="57150">
            <a:solidFill>
              <a:srgbClr val="20DF1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接连接符 32"/>
          <p:cNvCxnSpPr/>
          <p:nvPr/>
        </p:nvCxnSpPr>
        <p:spPr>
          <a:xfrm>
            <a:off x="3065463" y="2255838"/>
            <a:ext cx="165100" cy="204787"/>
          </a:xfrm>
          <a:prstGeom prst="line">
            <a:avLst/>
          </a:prstGeom>
          <a:ln w="57150">
            <a:solidFill>
              <a:srgbClr val="20DF1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空心弧 42"/>
          <p:cNvSpPr/>
          <p:nvPr/>
        </p:nvSpPr>
        <p:spPr>
          <a:xfrm>
            <a:off x="5319713" y="1619250"/>
            <a:ext cx="2692400" cy="2333625"/>
          </a:xfrm>
          <a:prstGeom prst="blockArc">
            <a:avLst>
              <a:gd name="adj1" fmla="val 10577330"/>
              <a:gd name="adj2" fmla="val 201779"/>
              <a:gd name="adj3" fmla="val 20582"/>
            </a:avLst>
          </a:prstGeom>
          <a:noFill/>
          <a:ln w="508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44" name="矩形 43"/>
          <p:cNvSpPr/>
          <p:nvPr/>
        </p:nvSpPr>
        <p:spPr>
          <a:xfrm rot="1818819">
            <a:off x="1206500" y="3479800"/>
            <a:ext cx="554038" cy="490538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45" name="矩形 44"/>
          <p:cNvSpPr/>
          <p:nvPr/>
        </p:nvSpPr>
        <p:spPr>
          <a:xfrm rot="473266">
            <a:off x="1590675" y="3675063"/>
            <a:ext cx="554038" cy="490537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46" name="矩形 45"/>
          <p:cNvSpPr/>
          <p:nvPr/>
        </p:nvSpPr>
        <p:spPr>
          <a:xfrm rot="21210934">
            <a:off x="2090738" y="3740150"/>
            <a:ext cx="452437" cy="446088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47" name="矩形 46"/>
          <p:cNvSpPr/>
          <p:nvPr/>
        </p:nvSpPr>
        <p:spPr>
          <a:xfrm rot="20520327">
            <a:off x="2465388" y="3636963"/>
            <a:ext cx="454025" cy="446087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48" name="矩形 47"/>
          <p:cNvSpPr/>
          <p:nvPr/>
        </p:nvSpPr>
        <p:spPr>
          <a:xfrm rot="19265887">
            <a:off x="2794000" y="3465513"/>
            <a:ext cx="406400" cy="446087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cxnSp>
        <p:nvCxnSpPr>
          <p:cNvPr id="49" name="直接连接符 48"/>
          <p:cNvCxnSpPr/>
          <p:nvPr/>
        </p:nvCxnSpPr>
        <p:spPr>
          <a:xfrm>
            <a:off x="1525588" y="3794125"/>
            <a:ext cx="279400" cy="74613"/>
          </a:xfrm>
          <a:prstGeom prst="line">
            <a:avLst/>
          </a:prstGeom>
          <a:ln w="57150">
            <a:solidFill>
              <a:srgbClr val="20DF1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直接连接符 51"/>
          <p:cNvCxnSpPr/>
          <p:nvPr/>
        </p:nvCxnSpPr>
        <p:spPr>
          <a:xfrm>
            <a:off x="1987550" y="3983038"/>
            <a:ext cx="269875" cy="0"/>
          </a:xfrm>
          <a:prstGeom prst="line">
            <a:avLst/>
          </a:prstGeom>
          <a:ln w="57150">
            <a:solidFill>
              <a:srgbClr val="20DF1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直接连接符 53"/>
          <p:cNvCxnSpPr/>
          <p:nvPr/>
        </p:nvCxnSpPr>
        <p:spPr>
          <a:xfrm flipV="1">
            <a:off x="2419350" y="3902075"/>
            <a:ext cx="225425" cy="95250"/>
          </a:xfrm>
          <a:prstGeom prst="line">
            <a:avLst/>
          </a:prstGeom>
          <a:ln w="57150">
            <a:solidFill>
              <a:srgbClr val="20DF1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直接连接符 55"/>
          <p:cNvCxnSpPr/>
          <p:nvPr/>
        </p:nvCxnSpPr>
        <p:spPr>
          <a:xfrm flipV="1">
            <a:off x="2778125" y="3725863"/>
            <a:ext cx="219075" cy="142875"/>
          </a:xfrm>
          <a:prstGeom prst="line">
            <a:avLst/>
          </a:prstGeom>
          <a:ln w="57150">
            <a:solidFill>
              <a:srgbClr val="20DF1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空心弧 57"/>
          <p:cNvSpPr/>
          <p:nvPr/>
        </p:nvSpPr>
        <p:spPr>
          <a:xfrm rot="11028019">
            <a:off x="5697538" y="2587625"/>
            <a:ext cx="1936750" cy="1674813"/>
          </a:xfrm>
          <a:prstGeom prst="blockArc">
            <a:avLst>
              <a:gd name="adj1" fmla="val 11212034"/>
              <a:gd name="adj2" fmla="val 20729159"/>
              <a:gd name="adj3" fmla="val 20718"/>
            </a:avLst>
          </a:prstGeom>
          <a:noFill/>
          <a:ln w="508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62" name="文本框 61"/>
          <p:cNvSpPr txBox="1">
            <a:spLocks noChangeArrowheads="1"/>
          </p:cNvSpPr>
          <p:nvPr/>
        </p:nvSpPr>
        <p:spPr bwMode="auto">
          <a:xfrm>
            <a:off x="868363" y="4887913"/>
            <a:ext cx="7416800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kumimoji="1" lang="en-US" altLang="zh-CN" sz="2400" b="1">
                <a:latin typeface="Times New Roman" pitchFamily="18" charset="0"/>
              </a:rPr>
              <a:t>Seglink can detect text of curved shape</a:t>
            </a:r>
            <a:endParaRPr kumimoji="1" lang="zh-CN" altLang="en-US" sz="2400" b="1">
              <a:latin typeface="Times New Roman" pitchFamily="18" charset="0"/>
            </a:endParaRPr>
          </a:p>
        </p:txBody>
      </p:sp>
      <p:sp>
        <p:nvSpPr>
          <p:cNvPr id="67614" name="标题 1"/>
          <p:cNvSpPr txBox="1">
            <a:spLocks noChangeArrowheads="1"/>
          </p:cNvSpPr>
          <p:nvPr/>
        </p:nvSpPr>
        <p:spPr bwMode="auto">
          <a:xfrm>
            <a:off x="361950" y="290513"/>
            <a:ext cx="78867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90000"/>
              </a:lnSpc>
            </a:pPr>
            <a:endParaRPr lang="zh-CN" altLang="en-US" sz="32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任意多边形 35"/>
          <p:cNvSpPr/>
          <p:nvPr/>
        </p:nvSpPr>
        <p:spPr>
          <a:xfrm rot="10636">
            <a:off x="3905250" y="2725738"/>
            <a:ext cx="1079500" cy="358775"/>
          </a:xfrm>
          <a:custGeom>
            <a:avLst/>
            <a:gdLst>
              <a:gd name="connsiteX0" fmla="*/ 0 w 587218"/>
              <a:gd name="connsiteY0" fmla="*/ 89677 h 448387"/>
              <a:gd name="connsiteX1" fmla="*/ 363025 w 587218"/>
              <a:gd name="connsiteY1" fmla="*/ 89677 h 448387"/>
              <a:gd name="connsiteX2" fmla="*/ 363025 w 587218"/>
              <a:gd name="connsiteY2" fmla="*/ 0 h 448387"/>
              <a:gd name="connsiteX3" fmla="*/ 587218 w 587218"/>
              <a:gd name="connsiteY3" fmla="*/ 224194 h 448387"/>
              <a:gd name="connsiteX4" fmla="*/ 363025 w 587218"/>
              <a:gd name="connsiteY4" fmla="*/ 448387 h 448387"/>
              <a:gd name="connsiteX5" fmla="*/ 363025 w 587218"/>
              <a:gd name="connsiteY5" fmla="*/ 358710 h 448387"/>
              <a:gd name="connsiteX6" fmla="*/ 0 w 587218"/>
              <a:gd name="connsiteY6" fmla="*/ 358710 h 448387"/>
              <a:gd name="connsiteX7" fmla="*/ 0 w 587218"/>
              <a:gd name="connsiteY7" fmla="*/ 89677 h 4483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87218" h="448387">
                <a:moveTo>
                  <a:pt x="0" y="89677"/>
                </a:moveTo>
                <a:lnTo>
                  <a:pt x="363025" y="89677"/>
                </a:lnTo>
                <a:lnTo>
                  <a:pt x="363025" y="0"/>
                </a:lnTo>
                <a:lnTo>
                  <a:pt x="587218" y="224194"/>
                </a:lnTo>
                <a:lnTo>
                  <a:pt x="363025" y="448387"/>
                </a:lnTo>
                <a:lnTo>
                  <a:pt x="363025" y="358710"/>
                </a:lnTo>
                <a:lnTo>
                  <a:pt x="0" y="358710"/>
                </a:lnTo>
                <a:lnTo>
                  <a:pt x="0" y="89677"/>
                </a:lnTo>
                <a:close/>
              </a:path>
            </a:pathLst>
          </a:cu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-1" tIns="89677" rIns="134516" bIns="89676" spcCol="1270" anchor="ctr"/>
          <a:lstStyle/>
          <a:p>
            <a:pPr algn="ctr" defTabSz="844550" fontAlgn="auto">
              <a:lnSpc>
                <a:spcPct val="90000"/>
              </a:lnSpc>
              <a:spcAft>
                <a:spcPct val="35000"/>
              </a:spcAft>
              <a:defRPr/>
            </a:pPr>
            <a:endParaRPr lang="zh-CN" altLang="en-US" sz="1900"/>
          </a:p>
        </p:txBody>
      </p:sp>
      <p:sp>
        <p:nvSpPr>
          <p:cNvPr id="67616" name="标题 1"/>
          <p:cNvSpPr>
            <a:spLocks noGrp="1"/>
          </p:cNvSpPr>
          <p:nvPr>
            <p:ph type="title"/>
          </p:nvPr>
        </p:nvSpPr>
        <p:spPr>
          <a:xfrm>
            <a:off x="541338" y="196850"/>
            <a:ext cx="7683500" cy="812800"/>
          </a:xfrm>
        </p:spPr>
        <p:txBody>
          <a:bodyPr/>
          <a:lstStyle/>
          <a:p>
            <a:pPr eaLnBrk="1" hangingPunct="1"/>
            <a:r>
              <a:rPr lang="en-US" altLang="zh-CN" sz="3200">
                <a:latin typeface="Times New Roman" pitchFamily="18" charset="0"/>
                <a:cs typeface="Times New Roman" pitchFamily="18" charset="0"/>
              </a:rPr>
              <a:t>SegLink:</a:t>
            </a:r>
            <a:r>
              <a:rPr lang="en-US" altLang="zh-CN" sz="2800">
                <a:latin typeface="Times New Roman" pitchFamily="18" charset="0"/>
                <a:cs typeface="Times New Roman" pitchFamily="18" charset="0"/>
              </a:rPr>
              <a:t> Detect long text with segments and links</a:t>
            </a:r>
            <a:endParaRPr lang="zh-CN" altLang="en-US" sz="28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2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2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2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2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2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2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2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2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5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6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标题 1"/>
          <p:cNvSpPr>
            <a:spLocks noGrp="1"/>
          </p:cNvSpPr>
          <p:nvPr>
            <p:ph type="title"/>
          </p:nvPr>
        </p:nvSpPr>
        <p:spPr>
          <a:xfrm>
            <a:off x="611188" y="206375"/>
            <a:ext cx="7504112" cy="812800"/>
          </a:xfrm>
        </p:spPr>
        <p:txBody>
          <a:bodyPr/>
          <a:lstStyle/>
          <a:p>
            <a:pPr eaLnBrk="1" hangingPunct="1"/>
            <a:r>
              <a:rPr lang="en-US" altLang="zh-CN">
                <a:latin typeface="Times New Roman" pitchFamily="18" charset="0"/>
                <a:sym typeface="+mn-ea"/>
              </a:rPr>
              <a:t>Outline</a:t>
            </a:r>
            <a:endParaRPr lang="zh-CN" altLang="en-US"/>
          </a:p>
        </p:txBody>
      </p:sp>
      <p:sp>
        <p:nvSpPr>
          <p:cNvPr id="3" name="文本框 1"/>
          <p:cNvSpPr txBox="1"/>
          <p:nvPr/>
        </p:nvSpPr>
        <p:spPr>
          <a:xfrm>
            <a:off x="615950" y="1298575"/>
            <a:ext cx="8386763" cy="28622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42900" indent="-3429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charset="0"/>
              <a:buChar char=""/>
              <a:defRPr/>
            </a:pPr>
            <a:r>
              <a:rPr lang="en-US" altLang="zh-CN" sz="2400" dirty="0">
                <a:solidFill>
                  <a:schemeClr val="bg1">
                    <a:lumMod val="50000"/>
                  </a:schemeClr>
                </a:solidFill>
                <a:latin typeface="Times New Roman" panose="02020603050405020304" charset="0"/>
                <a:ea typeface="+mn-ea"/>
              </a:rPr>
              <a:t>Background</a:t>
            </a:r>
          </a:p>
          <a:p>
            <a:pPr marL="342900" indent="-3429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charset="0"/>
              <a:buChar char=""/>
              <a:defRPr/>
            </a:pPr>
            <a:r>
              <a:rPr lang="en-US" altLang="zh-CN" sz="2400" dirty="0">
                <a:solidFill>
                  <a:schemeClr val="bg1">
                    <a:lumMod val="50000"/>
                  </a:schemeClr>
                </a:solidFill>
                <a:latin typeface="Times New Roman" panose="02020603050405020304" charset="0"/>
                <a:ea typeface="+mn-ea"/>
                <a:sym typeface="+mn-ea"/>
              </a:rPr>
              <a:t>Scene T</a:t>
            </a:r>
            <a:r>
              <a:rPr lang="en-US" altLang="zh-CN" sz="2400" dirty="0">
                <a:solidFill>
                  <a:schemeClr val="bg1">
                    <a:lumMod val="50000"/>
                  </a:schemeClr>
                </a:solidFill>
                <a:latin typeface="Times New Roman" panose="02020603050405020304" charset="0"/>
                <a:ea typeface="+mn-ea"/>
              </a:rPr>
              <a:t>ext Detection </a:t>
            </a:r>
          </a:p>
          <a:p>
            <a:pPr marL="342900" indent="-3429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charset="0"/>
              <a:buChar char=""/>
              <a:defRPr/>
            </a:pPr>
            <a:r>
              <a:rPr lang="en-US" altLang="zh-CN" sz="2400" b="1" dirty="0">
                <a:latin typeface="Times New Roman" panose="02020603050405020304" charset="0"/>
                <a:ea typeface="+mn-ea"/>
              </a:rPr>
              <a:t>Scene Text Recognition</a:t>
            </a:r>
          </a:p>
          <a:p>
            <a:pPr marL="342900" indent="-3429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charset="0"/>
              <a:buChar char=""/>
              <a:defRPr/>
            </a:pPr>
            <a:r>
              <a:rPr lang="en-US" altLang="zh-CN" sz="2400" dirty="0">
                <a:solidFill>
                  <a:schemeClr val="bg1">
                    <a:lumMod val="50000"/>
                  </a:schemeClr>
                </a:solidFill>
                <a:latin typeface="Times New Roman" panose="02020603050405020304" charset="0"/>
                <a:ea typeface="+mn-ea"/>
              </a:rPr>
              <a:t>Applications</a:t>
            </a:r>
          </a:p>
          <a:p>
            <a:pPr marL="342900" indent="-3429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charset="0"/>
              <a:buChar char=""/>
              <a:defRPr/>
            </a:pPr>
            <a:r>
              <a:rPr lang="en-US" altLang="zh-CN" sz="2400" dirty="0">
                <a:solidFill>
                  <a:schemeClr val="bg1">
                    <a:lumMod val="50000"/>
                  </a:schemeClr>
                </a:solidFill>
                <a:latin typeface="Times New Roman" panose="02020603050405020304" charset="0"/>
                <a:ea typeface="+mn-ea"/>
                <a:sym typeface="+mn-ea"/>
              </a:rPr>
              <a:t>Future Trends</a:t>
            </a:r>
            <a:endParaRPr lang="en-US" altLang="zh-CN" sz="2400" dirty="0">
              <a:solidFill>
                <a:schemeClr val="bg1">
                  <a:lumMod val="50000"/>
                </a:schemeClr>
              </a:solidFill>
              <a:latin typeface="Times New Roman" panose="02020603050405020304" charset="0"/>
              <a:ea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604838" y="1069975"/>
            <a:ext cx="6913562" cy="1938338"/>
          </a:xfrm>
          <a:prstGeom prst="rect">
            <a:avLst/>
          </a:prstGeom>
          <a:noFill/>
          <a:effectLst>
            <a:innerShdw blurRad="63500" dist="101600" dir="16200000">
              <a:prstClr val="black">
                <a:alpha val="50000"/>
              </a:prstClr>
            </a:innerShdw>
          </a:effectLst>
        </p:spPr>
        <p:txBody>
          <a:bodyPr>
            <a:spAutoFit/>
          </a:bodyPr>
          <a:lstStyle/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panose="05000000000000000000" charset="0"/>
              <a:buChar char=""/>
              <a:defRPr/>
            </a:pPr>
            <a:endParaRPr lang="en-US" altLang="zh-CN" sz="2400" b="1" dirty="0">
              <a:latin typeface="Times New Roman" panose="02020603050405020304" charset="0"/>
              <a:ea typeface="+mn-ea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panose="05000000000000000000" charset="0"/>
              <a:buChar char=""/>
              <a:defRPr/>
            </a:pPr>
            <a:r>
              <a:rPr lang="en-US" altLang="zh-CN" sz="2400" b="1" dirty="0">
                <a:latin typeface="Times New Roman" panose="02020603050405020304" charset="0"/>
                <a:ea typeface="+mn-ea"/>
              </a:rPr>
              <a:t>CRNN</a:t>
            </a:r>
            <a:r>
              <a:rPr lang="zh-CN" altLang="en-US" sz="2400" b="1" dirty="0">
                <a:latin typeface="Times New Roman" panose="02020603050405020304" charset="0"/>
                <a:ea typeface="+mn-ea"/>
              </a:rPr>
              <a:t> </a:t>
            </a:r>
            <a:r>
              <a:rPr lang="en-US" altLang="zh-CN" sz="2400" dirty="0">
                <a:latin typeface="Times New Roman" panose="02020603050405020304" charset="0"/>
                <a:ea typeface="+mn-ea"/>
              </a:rPr>
              <a:t>model</a:t>
            </a:r>
            <a:r>
              <a:rPr lang="en-US" altLang="zh-CN" sz="2400" b="1" dirty="0">
                <a:latin typeface="Times New Roman" panose="02020603050405020304" charset="0"/>
                <a:ea typeface="+mn-ea"/>
              </a:rPr>
              <a:t> </a:t>
            </a:r>
            <a:r>
              <a:rPr lang="en-US" altLang="zh-CN" sz="2400" dirty="0">
                <a:latin typeface="Times New Roman" panose="02020603050405020304" charset="0"/>
                <a:ea typeface="+mn-ea"/>
              </a:rPr>
              <a:t>for Regular Text Recognition</a:t>
            </a:r>
          </a:p>
          <a:p>
            <a:pPr lvl="1" fontAlgn="auto">
              <a:spcBef>
                <a:spcPts val="0"/>
              </a:spcBef>
              <a:spcAft>
                <a:spcPts val="0"/>
              </a:spcAft>
              <a:buFont typeface="Wingdings" panose="05000000000000000000" charset="0"/>
              <a:buNone/>
              <a:defRPr/>
            </a:pPr>
            <a:endParaRPr lang="en-US" altLang="zh-CN" sz="2400" dirty="0">
              <a:latin typeface="Times New Roman" panose="02020603050405020304" charset="0"/>
              <a:ea typeface="+mn-ea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panose="05000000000000000000" charset="0"/>
              <a:buChar char=""/>
              <a:defRPr/>
            </a:pPr>
            <a:r>
              <a:rPr lang="en-US" altLang="zh-CN" sz="2400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charset="0"/>
                <a:ea typeface="+mn-ea"/>
                <a:sym typeface="+mn-ea"/>
              </a:rPr>
              <a:t>RARE</a:t>
            </a:r>
            <a:r>
              <a:rPr lang="zh-CN" altLang="en-US" sz="2400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charset="0"/>
                <a:ea typeface="+mn-ea"/>
                <a:sym typeface="+mn-ea"/>
              </a:rPr>
              <a:t> </a:t>
            </a:r>
            <a:r>
              <a:rPr lang="en-US" altLang="zh-CN" sz="24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charset="0"/>
                <a:ea typeface="+mn-ea"/>
                <a:sym typeface="+mn-ea"/>
              </a:rPr>
              <a:t>model</a:t>
            </a:r>
            <a:r>
              <a:rPr lang="zh-CN" altLang="en-US" sz="2400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charset="0"/>
                <a:ea typeface="+mn-ea"/>
                <a:sym typeface="+mn-ea"/>
              </a:rPr>
              <a:t> </a:t>
            </a:r>
            <a:r>
              <a:rPr lang="en-US" altLang="zh-CN" sz="24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charset="0"/>
                <a:ea typeface="+mn-ea"/>
                <a:sym typeface="+mn-ea"/>
              </a:rPr>
              <a:t>for Irregular Text Recognition</a:t>
            </a:r>
          </a:p>
          <a:p>
            <a:pPr lvl="1" fontAlgn="auto">
              <a:spcBef>
                <a:spcPts val="0"/>
              </a:spcBef>
              <a:spcAft>
                <a:spcPts val="0"/>
              </a:spcAft>
              <a:defRPr/>
            </a:pPr>
            <a:endParaRPr lang="en-US" altLang="zh-CN" sz="2400" dirty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charset="0"/>
              <a:ea typeface="+mn-ea"/>
              <a:sym typeface="+mn-ea"/>
            </a:endParaRPr>
          </a:p>
        </p:txBody>
      </p:sp>
      <p:sp>
        <p:nvSpPr>
          <p:cNvPr id="71684" name="标题 5"/>
          <p:cNvSpPr>
            <a:spLocks noGrp="1"/>
          </p:cNvSpPr>
          <p:nvPr>
            <p:ph type="title"/>
          </p:nvPr>
        </p:nvSpPr>
        <p:spPr>
          <a:xfrm>
            <a:off x="611188" y="206375"/>
            <a:ext cx="7504112" cy="812800"/>
          </a:xfrm>
        </p:spPr>
        <p:txBody>
          <a:bodyPr/>
          <a:lstStyle/>
          <a:p>
            <a:pPr eaLnBrk="1" hangingPunct="1"/>
            <a:r>
              <a:rPr lang="en-US" altLang="zh-CN">
                <a:latin typeface="Times New Roman" pitchFamily="18" charset="0"/>
                <a:sym typeface="+mn-ea"/>
              </a:rPr>
              <a:t>Scene Text Recognition</a:t>
            </a:r>
            <a:endParaRPr lang="zh-CN" altLang="en-US"/>
          </a:p>
        </p:txBody>
      </p:sp>
      <p:sp>
        <p:nvSpPr>
          <p:cNvPr id="71685" name="矩形 2"/>
          <p:cNvSpPr>
            <a:spLocks noChangeArrowheads="1"/>
          </p:cNvSpPr>
          <p:nvPr/>
        </p:nvSpPr>
        <p:spPr bwMode="auto">
          <a:xfrm>
            <a:off x="354013" y="5451475"/>
            <a:ext cx="8678862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 sz="1400">
                <a:latin typeface="Times New Roman" pitchFamily="18" charset="0"/>
                <a:sym typeface="+mn-ea"/>
              </a:rPr>
              <a:t>[1] CRNN: Shi B</a:t>
            </a:r>
            <a:r>
              <a:rPr lang="zh-CN" altLang="en-US" sz="1400">
                <a:latin typeface="Times New Roman" pitchFamily="18" charset="0"/>
                <a:sym typeface="+mn-ea"/>
              </a:rPr>
              <a:t> </a:t>
            </a:r>
            <a:r>
              <a:rPr lang="en-US" altLang="zh-CN" sz="1400">
                <a:latin typeface="Times New Roman" pitchFamily="18" charset="0"/>
                <a:sym typeface="+mn-ea"/>
              </a:rPr>
              <a:t>et</a:t>
            </a:r>
            <a:r>
              <a:rPr lang="zh-CN" altLang="en-US" sz="1400">
                <a:latin typeface="Times New Roman" pitchFamily="18" charset="0"/>
                <a:sym typeface="+mn-ea"/>
              </a:rPr>
              <a:t> </a:t>
            </a:r>
            <a:r>
              <a:rPr lang="en-US" altLang="zh-CN" sz="1400">
                <a:latin typeface="Times New Roman" pitchFamily="18" charset="0"/>
                <a:sym typeface="+mn-ea"/>
              </a:rPr>
              <a:t>al. An end-to-end trainable neural network for image-based sequence recognition and its application to scene text recognition. TPAMI, 2017.</a:t>
            </a:r>
          </a:p>
        </p:txBody>
      </p:sp>
      <p:sp>
        <p:nvSpPr>
          <p:cNvPr id="71686" name="矩形 3"/>
          <p:cNvSpPr>
            <a:spLocks noChangeArrowheads="1"/>
          </p:cNvSpPr>
          <p:nvPr/>
        </p:nvSpPr>
        <p:spPr bwMode="auto">
          <a:xfrm>
            <a:off x="354013" y="5938838"/>
            <a:ext cx="7053262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 sz="1400">
                <a:latin typeface="Times New Roman" pitchFamily="18" charset="0"/>
              </a:rPr>
              <a:t>[2] RARE: </a:t>
            </a:r>
            <a:r>
              <a:rPr lang="zh-CN" altLang="en-US" sz="1400">
                <a:latin typeface="Times New Roman" pitchFamily="18" charset="0"/>
              </a:rPr>
              <a:t>Shi B </a:t>
            </a:r>
            <a:r>
              <a:rPr lang="en-US" altLang="zh-CN" sz="1400">
                <a:latin typeface="Times New Roman" pitchFamily="18" charset="0"/>
              </a:rPr>
              <a:t>et</a:t>
            </a:r>
            <a:r>
              <a:rPr lang="zh-CN" altLang="en-US" sz="1400">
                <a:latin typeface="Times New Roman" pitchFamily="18" charset="0"/>
              </a:rPr>
              <a:t> </a:t>
            </a:r>
            <a:r>
              <a:rPr lang="en-US" altLang="zh-CN" sz="1400">
                <a:latin typeface="Times New Roman" pitchFamily="18" charset="0"/>
              </a:rPr>
              <a:t>al.</a:t>
            </a:r>
            <a:r>
              <a:rPr lang="zh-CN" altLang="en-US" sz="1400">
                <a:latin typeface="Times New Roman" pitchFamily="18" charset="0"/>
              </a:rPr>
              <a:t> Robust scene text recognition with automatic rectification. </a:t>
            </a:r>
            <a:r>
              <a:rPr lang="en-US" altLang="zh-CN" sz="1400">
                <a:latin typeface="Times New Roman" pitchFamily="18" charset="0"/>
              </a:rPr>
              <a:t>CVPR,</a:t>
            </a:r>
            <a:r>
              <a:rPr lang="zh-CN" altLang="en-US" sz="1400">
                <a:latin typeface="Times New Roman" pitchFamily="18" charset="0"/>
              </a:rPr>
              <a:t> </a:t>
            </a:r>
            <a:r>
              <a:rPr lang="en-US" altLang="zh-CN" sz="1400">
                <a:latin typeface="Times New Roman" pitchFamily="18" charset="0"/>
              </a:rPr>
              <a:t>2016.</a:t>
            </a:r>
          </a:p>
        </p:txBody>
      </p:sp>
      <p:sp>
        <p:nvSpPr>
          <p:cNvPr id="7" name="矩形 6"/>
          <p:cNvSpPr/>
          <p:nvPr/>
        </p:nvSpPr>
        <p:spPr>
          <a:xfrm>
            <a:off x="354013" y="5426075"/>
            <a:ext cx="8459787" cy="828675"/>
          </a:xfrm>
          <a:prstGeom prst="rect">
            <a:avLst/>
          </a:prstGeom>
          <a:noFill/>
          <a:ln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标题 1"/>
          <p:cNvSpPr>
            <a:spLocks noGrp="1"/>
          </p:cNvSpPr>
          <p:nvPr>
            <p:ph type="title"/>
          </p:nvPr>
        </p:nvSpPr>
        <p:spPr>
          <a:xfrm>
            <a:off x="611188" y="206375"/>
            <a:ext cx="7504112" cy="812800"/>
          </a:xfrm>
        </p:spPr>
        <p:txBody>
          <a:bodyPr/>
          <a:lstStyle/>
          <a:p>
            <a:pPr eaLnBrk="1" hangingPunct="1"/>
            <a:r>
              <a:rPr lang="en-US" altLang="zh-CN">
                <a:latin typeface="Times New Roman" pitchFamily="18" charset="0"/>
                <a:sym typeface="+mn-ea"/>
              </a:rPr>
              <a:t>Outline</a:t>
            </a:r>
            <a:endParaRPr lang="zh-CN" altLang="en-US"/>
          </a:p>
        </p:txBody>
      </p:sp>
      <p:sp>
        <p:nvSpPr>
          <p:cNvPr id="3" name="文本框 1"/>
          <p:cNvSpPr txBox="1"/>
          <p:nvPr/>
        </p:nvSpPr>
        <p:spPr>
          <a:xfrm>
            <a:off x="615950" y="1298575"/>
            <a:ext cx="8386763" cy="28622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42900" indent="-3429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charset="0"/>
              <a:buChar char=""/>
              <a:defRPr/>
            </a:pPr>
            <a:r>
              <a:rPr lang="en-US" altLang="zh-CN" sz="2400" b="1" dirty="0">
                <a:latin typeface="Times New Roman" panose="02020603050405020304" charset="0"/>
                <a:ea typeface="+mn-ea"/>
              </a:rPr>
              <a:t>Background</a:t>
            </a:r>
          </a:p>
          <a:p>
            <a:pPr marL="342900" indent="-3429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charset="0"/>
              <a:buChar char=""/>
              <a:defRPr/>
            </a:pPr>
            <a:r>
              <a:rPr lang="en-US" altLang="zh-CN" sz="2400" dirty="0">
                <a:solidFill>
                  <a:schemeClr val="bg1">
                    <a:lumMod val="50000"/>
                  </a:schemeClr>
                </a:solidFill>
                <a:latin typeface="Times New Roman" panose="02020603050405020304" charset="0"/>
                <a:ea typeface="+mn-ea"/>
                <a:sym typeface="+mn-ea"/>
              </a:rPr>
              <a:t>Scene T</a:t>
            </a:r>
            <a:r>
              <a:rPr lang="en-US" altLang="zh-CN" sz="2400" dirty="0">
                <a:solidFill>
                  <a:schemeClr val="bg1">
                    <a:lumMod val="50000"/>
                  </a:schemeClr>
                </a:solidFill>
                <a:latin typeface="Times New Roman" panose="02020603050405020304" charset="0"/>
                <a:ea typeface="+mn-ea"/>
              </a:rPr>
              <a:t>ext Detection </a:t>
            </a:r>
          </a:p>
          <a:p>
            <a:pPr marL="342900" indent="-3429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charset="0"/>
              <a:buChar char=""/>
              <a:defRPr/>
            </a:pPr>
            <a:r>
              <a:rPr lang="en-US" altLang="zh-CN" sz="2400" dirty="0">
                <a:solidFill>
                  <a:schemeClr val="bg1">
                    <a:lumMod val="50000"/>
                  </a:schemeClr>
                </a:solidFill>
                <a:latin typeface="Times New Roman" panose="02020603050405020304" charset="0"/>
                <a:ea typeface="+mn-ea"/>
              </a:rPr>
              <a:t>Scene Text Recognition</a:t>
            </a:r>
          </a:p>
          <a:p>
            <a:pPr marL="342900" indent="-3429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charset="0"/>
              <a:buChar char=""/>
              <a:defRPr/>
            </a:pPr>
            <a:r>
              <a:rPr lang="en-US" altLang="zh-CN" sz="2400" dirty="0">
                <a:solidFill>
                  <a:schemeClr val="bg1">
                    <a:lumMod val="50000"/>
                  </a:schemeClr>
                </a:solidFill>
                <a:latin typeface="Times New Roman" panose="02020603050405020304" charset="0"/>
                <a:ea typeface="+mn-ea"/>
              </a:rPr>
              <a:t>Applications</a:t>
            </a:r>
          </a:p>
          <a:p>
            <a:pPr marL="342900" indent="-3429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charset="0"/>
              <a:buChar char=""/>
              <a:defRPr/>
            </a:pPr>
            <a:r>
              <a:rPr lang="en-US" altLang="zh-CN" sz="2400" dirty="0">
                <a:solidFill>
                  <a:schemeClr val="bg1">
                    <a:lumMod val="50000"/>
                  </a:schemeClr>
                </a:solidFill>
                <a:latin typeface="Times New Roman" panose="02020603050405020304" charset="0"/>
                <a:ea typeface="+mn-ea"/>
                <a:sym typeface="+mn-ea"/>
              </a:rPr>
              <a:t>Future Trends</a:t>
            </a:r>
            <a:endParaRPr lang="en-US" altLang="zh-CN" sz="2400" dirty="0">
              <a:solidFill>
                <a:schemeClr val="bg1">
                  <a:lumMod val="50000"/>
                </a:schemeClr>
              </a:solidFill>
              <a:latin typeface="Times New Roman" panose="02020603050405020304" charset="0"/>
              <a:ea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>
            <a:spLocks noChangeArrowheads="1"/>
          </p:cNvSpPr>
          <p:nvPr/>
        </p:nvSpPr>
        <p:spPr bwMode="auto">
          <a:xfrm>
            <a:off x="4038600" y="2636838"/>
            <a:ext cx="40767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 sz="2000">
                <a:latin typeface="Times New Roman" pitchFamily="18" charset="0"/>
              </a:rPr>
              <a:t>Network Structure</a:t>
            </a:r>
            <a:endParaRPr lang="en-US" altLang="zh-CN">
              <a:latin typeface="Times New Roman" pitchFamily="18" charset="0"/>
            </a:endParaRPr>
          </a:p>
        </p:txBody>
      </p:sp>
      <p:pic>
        <p:nvPicPr>
          <p:cNvPr id="73730" name="图片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93838" y="1758950"/>
            <a:ext cx="2016125" cy="4259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圆角矩形 5"/>
          <p:cNvSpPr/>
          <p:nvPr/>
        </p:nvSpPr>
        <p:spPr>
          <a:xfrm>
            <a:off x="1503363" y="2590800"/>
            <a:ext cx="2028825" cy="1584325"/>
          </a:xfrm>
          <a:prstGeom prst="roundRect">
            <a:avLst>
              <a:gd name="adj" fmla="val 3578"/>
            </a:avLst>
          </a:prstGeom>
          <a:noFill/>
          <a:ln w="19050">
            <a:prstDash val="dash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7" name="圆角矩形 6"/>
          <p:cNvSpPr/>
          <p:nvPr/>
        </p:nvSpPr>
        <p:spPr>
          <a:xfrm>
            <a:off x="1503363" y="1792288"/>
            <a:ext cx="2028825" cy="612775"/>
          </a:xfrm>
          <a:prstGeom prst="roundRect">
            <a:avLst>
              <a:gd name="adj" fmla="val 8677"/>
            </a:avLst>
          </a:prstGeom>
          <a:noFill/>
          <a:ln w="19050">
            <a:prstDash val="dash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0" name="圆角矩形 9"/>
          <p:cNvSpPr/>
          <p:nvPr/>
        </p:nvSpPr>
        <p:spPr>
          <a:xfrm>
            <a:off x="1503363" y="4297363"/>
            <a:ext cx="2027237" cy="1728787"/>
          </a:xfrm>
          <a:prstGeom prst="roundRect">
            <a:avLst>
              <a:gd name="adj" fmla="val 8677"/>
            </a:avLst>
          </a:prstGeom>
          <a:noFill/>
          <a:ln w="19050">
            <a:prstDash val="dash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1" name="文本框 10"/>
          <p:cNvSpPr txBox="1">
            <a:spLocks noChangeArrowheads="1"/>
          </p:cNvSpPr>
          <p:nvPr/>
        </p:nvSpPr>
        <p:spPr bwMode="auto">
          <a:xfrm>
            <a:off x="631825" y="1752600"/>
            <a:ext cx="67627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zh-CN" b="1">
                <a:latin typeface="Times New Roman" pitchFamily="18" charset="0"/>
              </a:rPr>
              <a:t>CTC</a:t>
            </a:r>
          </a:p>
        </p:txBody>
      </p:sp>
      <p:sp>
        <p:nvSpPr>
          <p:cNvPr id="12" name="文本框 11"/>
          <p:cNvSpPr txBox="1">
            <a:spLocks noChangeArrowheads="1"/>
          </p:cNvSpPr>
          <p:nvPr/>
        </p:nvSpPr>
        <p:spPr bwMode="auto">
          <a:xfrm>
            <a:off x="611188" y="3103563"/>
            <a:ext cx="71755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zh-CN" b="1">
                <a:latin typeface="Times New Roman" pitchFamily="18" charset="0"/>
              </a:rPr>
              <a:t>RNN</a:t>
            </a:r>
          </a:p>
        </p:txBody>
      </p:sp>
      <p:sp>
        <p:nvSpPr>
          <p:cNvPr id="13" name="文本框 12"/>
          <p:cNvSpPr txBox="1">
            <a:spLocks noChangeArrowheads="1"/>
          </p:cNvSpPr>
          <p:nvPr/>
        </p:nvSpPr>
        <p:spPr bwMode="auto">
          <a:xfrm>
            <a:off x="611188" y="4933950"/>
            <a:ext cx="71755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zh-CN" b="1">
                <a:latin typeface="Times New Roman" pitchFamily="18" charset="0"/>
              </a:rPr>
              <a:t>CNN</a:t>
            </a:r>
          </a:p>
        </p:txBody>
      </p:sp>
      <p:sp>
        <p:nvSpPr>
          <p:cNvPr id="3" name="文本框 2"/>
          <p:cNvSpPr txBox="1">
            <a:spLocks noChangeArrowheads="1"/>
          </p:cNvSpPr>
          <p:nvPr/>
        </p:nvSpPr>
        <p:spPr bwMode="auto">
          <a:xfrm>
            <a:off x="4049713" y="3005138"/>
            <a:ext cx="4446587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5750" indent="-285750">
              <a:lnSpc>
                <a:spcPct val="150000"/>
              </a:lnSpc>
              <a:buClr>
                <a:srgbClr val="C00000"/>
              </a:buClr>
              <a:buFont typeface="Wingdings" pitchFamily="2" charset="2"/>
              <a:buChar char="p"/>
            </a:pPr>
            <a:r>
              <a:rPr lang="en-US" altLang="zh-CN">
                <a:latin typeface="Times New Roman" pitchFamily="18" charset="0"/>
                <a:sym typeface="+mn-ea"/>
              </a:rPr>
              <a:t>Convolutional layers extract feature maps</a:t>
            </a:r>
          </a:p>
          <a:p>
            <a:pPr marL="285750" indent="-285750">
              <a:lnSpc>
                <a:spcPct val="150000"/>
              </a:lnSpc>
              <a:buClr>
                <a:srgbClr val="C00000"/>
              </a:buClr>
              <a:buFont typeface="Wingdings" pitchFamily="2" charset="2"/>
              <a:buChar char="p"/>
            </a:pPr>
            <a:r>
              <a:rPr lang="en-US" altLang="zh-CN">
                <a:latin typeface="Times New Roman" pitchFamily="18" charset="0"/>
                <a:sym typeface="+mn-ea"/>
              </a:rPr>
              <a:t>Convert feature maps into feature sequence</a:t>
            </a:r>
            <a:endParaRPr lang="en-US" altLang="zh-CN" sz="2000">
              <a:latin typeface="Calibri" pitchFamily="34" charset="0"/>
            </a:endParaRPr>
          </a:p>
        </p:txBody>
      </p:sp>
      <p:sp>
        <p:nvSpPr>
          <p:cNvPr id="9" name="文本框 8"/>
          <p:cNvSpPr txBox="1">
            <a:spLocks noChangeArrowheads="1"/>
          </p:cNvSpPr>
          <p:nvPr/>
        </p:nvSpPr>
        <p:spPr bwMode="auto">
          <a:xfrm>
            <a:off x="4049713" y="3905250"/>
            <a:ext cx="405606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5750" indent="-285750">
              <a:buClr>
                <a:srgbClr val="C00000"/>
              </a:buClr>
              <a:buFont typeface="Wingdings" pitchFamily="2" charset="2"/>
              <a:buChar char="p"/>
            </a:pPr>
            <a:r>
              <a:rPr lang="en-US" altLang="zh-CN">
                <a:latin typeface="Times New Roman" pitchFamily="18" charset="0"/>
                <a:sym typeface="+mn-ea"/>
              </a:rPr>
              <a:t>Sequence labeling with LSTM</a:t>
            </a:r>
          </a:p>
        </p:txBody>
      </p:sp>
      <p:sp>
        <p:nvSpPr>
          <p:cNvPr id="15" name="文本框 14"/>
          <p:cNvSpPr txBox="1">
            <a:spLocks noChangeArrowheads="1"/>
          </p:cNvSpPr>
          <p:nvPr/>
        </p:nvSpPr>
        <p:spPr bwMode="auto">
          <a:xfrm>
            <a:off x="4049713" y="4276725"/>
            <a:ext cx="4056062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5750" indent="-285750">
              <a:buClr>
                <a:srgbClr val="C00000"/>
              </a:buClr>
              <a:buFont typeface="Wingdings" pitchFamily="2" charset="2"/>
              <a:buChar char="p"/>
            </a:pPr>
            <a:r>
              <a:rPr lang="en-US" altLang="zh-CN">
                <a:latin typeface="Times New Roman" pitchFamily="18" charset="0"/>
                <a:sym typeface="+mn-ea"/>
              </a:rPr>
              <a:t>Translate labels to text</a:t>
            </a:r>
          </a:p>
        </p:txBody>
      </p:sp>
      <p:sp>
        <p:nvSpPr>
          <p:cNvPr id="73740" name="文本框 15"/>
          <p:cNvSpPr txBox="1">
            <a:spLocks noChangeArrowheads="1"/>
          </p:cNvSpPr>
          <p:nvPr/>
        </p:nvSpPr>
        <p:spPr bwMode="auto">
          <a:xfrm>
            <a:off x="2765425" y="1041400"/>
            <a:ext cx="3643313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 sz="2400" b="1">
                <a:latin typeface="Times New Roman" pitchFamily="18" charset="0"/>
                <a:sym typeface="+mn-ea"/>
              </a:rPr>
              <a:t>The Network Architecture</a:t>
            </a:r>
          </a:p>
        </p:txBody>
      </p:sp>
      <p:sp>
        <p:nvSpPr>
          <p:cNvPr id="5" name="标题 4"/>
          <p:cNvSpPr>
            <a:spLocks noGrp="1"/>
          </p:cNvSpPr>
          <p:nvPr>
            <p:ph type="title"/>
          </p:nvPr>
        </p:nvSpPr>
        <p:spPr>
          <a:xfrm>
            <a:off x="611188" y="206375"/>
            <a:ext cx="7504112" cy="8128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zh-CN" b="1" dirty="0">
                <a:latin typeface="Times New Roman" panose="02020603050405020304" charset="0"/>
                <a:sym typeface="+mn-ea"/>
              </a:rPr>
              <a:t>CRNN </a:t>
            </a:r>
            <a:r>
              <a:rPr lang="en-US" altLang="zh-CN" dirty="0">
                <a:latin typeface="Times New Roman" panose="02020603050405020304" charset="0"/>
                <a:sym typeface="+mn-ea"/>
              </a:rPr>
              <a:t>for Regular Text Recognition</a:t>
            </a:r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6" grpId="0" animBg="1"/>
      <p:bldP spid="7" grpId="0" animBg="1"/>
      <p:bldP spid="10" grpId="0" animBg="1"/>
      <p:bldP spid="11" grpId="0"/>
      <p:bldP spid="12" grpId="0"/>
      <p:bldP spid="13" grpId="0"/>
      <p:bldP spid="3" grpId="0"/>
      <p:bldP spid="9" grpId="0"/>
      <p:bldP spid="1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7" name="图片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59063" y="4243388"/>
            <a:ext cx="3392487" cy="108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矩形 5"/>
          <p:cNvSpPr/>
          <p:nvPr/>
        </p:nvSpPr>
        <p:spPr>
          <a:xfrm>
            <a:off x="2851150" y="4251325"/>
            <a:ext cx="400050" cy="1063625"/>
          </a:xfrm>
          <a:prstGeom prst="rect">
            <a:avLst/>
          </a:prstGeom>
          <a:noFill/>
          <a:ln w="28575">
            <a:solidFill>
              <a:schemeClr val="accent1"/>
            </a:solidFill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3054350" y="4251325"/>
            <a:ext cx="400050" cy="1063625"/>
          </a:xfrm>
          <a:prstGeom prst="rect">
            <a:avLst/>
          </a:prstGeom>
          <a:noFill/>
          <a:ln w="28575">
            <a:solidFill>
              <a:schemeClr val="accent1"/>
            </a:solidFill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5245100" y="4243388"/>
            <a:ext cx="400050" cy="1065212"/>
          </a:xfrm>
          <a:prstGeom prst="rect">
            <a:avLst/>
          </a:prstGeom>
          <a:noFill/>
          <a:ln w="28575">
            <a:solidFill>
              <a:schemeClr val="accent1"/>
            </a:solidFill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9" name="立方体 8"/>
          <p:cNvSpPr/>
          <p:nvPr/>
        </p:nvSpPr>
        <p:spPr>
          <a:xfrm>
            <a:off x="2346325" y="2490788"/>
            <a:ext cx="1149350" cy="1135062"/>
          </a:xfrm>
          <a:prstGeom prst="cube">
            <a:avLst>
              <a:gd name="adj" fmla="val 73098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0" name="立方体 9"/>
          <p:cNvSpPr/>
          <p:nvPr/>
        </p:nvSpPr>
        <p:spPr>
          <a:xfrm>
            <a:off x="2747963" y="2490788"/>
            <a:ext cx="1149350" cy="1135062"/>
          </a:xfrm>
          <a:prstGeom prst="cube">
            <a:avLst>
              <a:gd name="adj" fmla="val 73098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1" name="立方体 10"/>
          <p:cNvSpPr/>
          <p:nvPr/>
        </p:nvSpPr>
        <p:spPr>
          <a:xfrm>
            <a:off x="3149600" y="2490788"/>
            <a:ext cx="1149350" cy="1135062"/>
          </a:xfrm>
          <a:prstGeom prst="cube">
            <a:avLst>
              <a:gd name="adj" fmla="val 73098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2" name="立方体 11"/>
          <p:cNvSpPr/>
          <p:nvPr/>
        </p:nvSpPr>
        <p:spPr>
          <a:xfrm>
            <a:off x="4606925" y="2490788"/>
            <a:ext cx="1149350" cy="1135062"/>
          </a:xfrm>
          <a:prstGeom prst="cube">
            <a:avLst>
              <a:gd name="adj" fmla="val 73098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3" name="立方体 12"/>
          <p:cNvSpPr/>
          <p:nvPr/>
        </p:nvSpPr>
        <p:spPr>
          <a:xfrm>
            <a:off x="5008563" y="2490788"/>
            <a:ext cx="1149350" cy="1135062"/>
          </a:xfrm>
          <a:prstGeom prst="cube">
            <a:avLst>
              <a:gd name="adj" fmla="val 73098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4" name="立方体 13"/>
          <p:cNvSpPr/>
          <p:nvPr/>
        </p:nvSpPr>
        <p:spPr>
          <a:xfrm>
            <a:off x="5410200" y="2490788"/>
            <a:ext cx="1149350" cy="1135062"/>
          </a:xfrm>
          <a:prstGeom prst="cube">
            <a:avLst>
              <a:gd name="adj" fmla="val 73098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5" name="文本框 14"/>
          <p:cNvSpPr txBox="1"/>
          <p:nvPr/>
        </p:nvSpPr>
        <p:spPr>
          <a:xfrm>
            <a:off x="4233863" y="2873375"/>
            <a:ext cx="439737" cy="3683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>
                <a:latin typeface="Times New Roman" panose="02020603050405020304" charset="0"/>
              </a:rPr>
              <a:t>···</a:t>
            </a:r>
          </a:p>
        </p:txBody>
      </p:sp>
      <p:cxnSp>
        <p:nvCxnSpPr>
          <p:cNvPr id="16" name="直接连接符 15"/>
          <p:cNvCxnSpPr>
            <a:stCxn id="6" idx="0"/>
            <a:endCxn id="10" idx="3"/>
          </p:cNvCxnSpPr>
          <p:nvPr/>
        </p:nvCxnSpPr>
        <p:spPr>
          <a:xfrm flipH="1" flipV="1">
            <a:off x="2898775" y="3625850"/>
            <a:ext cx="142875" cy="625475"/>
          </a:xfrm>
          <a:prstGeom prst="line">
            <a:avLst/>
          </a:prstGeom>
          <a:ln w="1905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接连接符 16"/>
          <p:cNvCxnSpPr>
            <a:stCxn id="7" idx="0"/>
            <a:endCxn id="11" idx="3"/>
          </p:cNvCxnSpPr>
          <p:nvPr/>
        </p:nvCxnSpPr>
        <p:spPr>
          <a:xfrm flipV="1">
            <a:off x="3244850" y="3625850"/>
            <a:ext cx="55563" cy="625475"/>
          </a:xfrm>
          <a:prstGeom prst="line">
            <a:avLst/>
          </a:prstGeom>
          <a:ln w="1905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连接符 17"/>
          <p:cNvCxnSpPr>
            <a:stCxn id="8" idx="0"/>
            <a:endCxn id="12" idx="3"/>
          </p:cNvCxnSpPr>
          <p:nvPr/>
        </p:nvCxnSpPr>
        <p:spPr>
          <a:xfrm flipH="1" flipV="1">
            <a:off x="4757738" y="3625850"/>
            <a:ext cx="677862" cy="617538"/>
          </a:xfrm>
          <a:prstGeom prst="line">
            <a:avLst/>
          </a:prstGeom>
          <a:ln w="1905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矩形 18"/>
          <p:cNvSpPr/>
          <p:nvPr/>
        </p:nvSpPr>
        <p:spPr>
          <a:xfrm>
            <a:off x="2651125" y="4254500"/>
            <a:ext cx="400050" cy="1063625"/>
          </a:xfrm>
          <a:prstGeom prst="rect">
            <a:avLst/>
          </a:prstGeom>
          <a:noFill/>
          <a:ln w="28575">
            <a:solidFill>
              <a:schemeClr val="accent1"/>
            </a:solidFill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cxnSp>
        <p:nvCxnSpPr>
          <p:cNvPr id="20" name="直接连接符 19"/>
          <p:cNvCxnSpPr>
            <a:stCxn id="19" idx="0"/>
            <a:endCxn id="9" idx="3"/>
          </p:cNvCxnSpPr>
          <p:nvPr/>
        </p:nvCxnSpPr>
        <p:spPr>
          <a:xfrm flipH="1" flipV="1">
            <a:off x="2497138" y="3625850"/>
            <a:ext cx="344487" cy="628650"/>
          </a:xfrm>
          <a:prstGeom prst="line">
            <a:avLst/>
          </a:prstGeom>
          <a:ln w="1905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矩形 20"/>
          <p:cNvSpPr/>
          <p:nvPr/>
        </p:nvSpPr>
        <p:spPr>
          <a:xfrm>
            <a:off x="5651500" y="4244975"/>
            <a:ext cx="400050" cy="1063625"/>
          </a:xfrm>
          <a:prstGeom prst="rect">
            <a:avLst/>
          </a:prstGeom>
          <a:noFill/>
          <a:ln w="28575">
            <a:solidFill>
              <a:schemeClr val="accent1"/>
            </a:solidFill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22" name="矩形 21"/>
          <p:cNvSpPr/>
          <p:nvPr/>
        </p:nvSpPr>
        <p:spPr>
          <a:xfrm>
            <a:off x="5461000" y="4244975"/>
            <a:ext cx="400050" cy="1063625"/>
          </a:xfrm>
          <a:prstGeom prst="rect">
            <a:avLst/>
          </a:prstGeom>
          <a:noFill/>
          <a:ln w="28575">
            <a:solidFill>
              <a:schemeClr val="accent1"/>
            </a:solidFill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cxnSp>
        <p:nvCxnSpPr>
          <p:cNvPr id="23" name="直接连接符 22"/>
          <p:cNvCxnSpPr>
            <a:stCxn id="22" idx="0"/>
            <a:endCxn id="13" idx="3"/>
          </p:cNvCxnSpPr>
          <p:nvPr/>
        </p:nvCxnSpPr>
        <p:spPr>
          <a:xfrm flipH="1" flipV="1">
            <a:off x="5159375" y="3625850"/>
            <a:ext cx="492125" cy="619125"/>
          </a:xfrm>
          <a:prstGeom prst="line">
            <a:avLst/>
          </a:prstGeom>
          <a:ln w="1905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接连接符 23"/>
          <p:cNvCxnSpPr>
            <a:stCxn id="21" idx="0"/>
            <a:endCxn id="14" idx="3"/>
          </p:cNvCxnSpPr>
          <p:nvPr/>
        </p:nvCxnSpPr>
        <p:spPr>
          <a:xfrm flipH="1" flipV="1">
            <a:off x="5561013" y="3625850"/>
            <a:ext cx="280987" cy="619125"/>
          </a:xfrm>
          <a:prstGeom prst="line">
            <a:avLst/>
          </a:prstGeom>
          <a:ln w="1905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文本框 24"/>
          <p:cNvSpPr txBox="1">
            <a:spLocks noChangeArrowheads="1"/>
          </p:cNvSpPr>
          <p:nvPr/>
        </p:nvSpPr>
        <p:spPr bwMode="auto">
          <a:xfrm>
            <a:off x="4137025" y="4591050"/>
            <a:ext cx="43815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>
                <a:latin typeface="Times New Roman" pitchFamily="18" charset="0"/>
              </a:rPr>
              <a:t>···</a:t>
            </a:r>
          </a:p>
        </p:txBody>
      </p:sp>
      <p:sp>
        <p:nvSpPr>
          <p:cNvPr id="26" name="文本框 25"/>
          <p:cNvSpPr txBox="1">
            <a:spLocks noChangeArrowheads="1"/>
          </p:cNvSpPr>
          <p:nvPr/>
        </p:nvSpPr>
        <p:spPr bwMode="auto">
          <a:xfrm>
            <a:off x="3384550" y="1982788"/>
            <a:ext cx="19431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zh-CN" altLang="en-US">
                <a:latin typeface="Times New Roman" pitchFamily="18" charset="0"/>
              </a:rPr>
              <a:t>Feature Sequence</a:t>
            </a:r>
          </a:p>
        </p:txBody>
      </p:sp>
      <p:sp>
        <p:nvSpPr>
          <p:cNvPr id="27" name="文本框 26"/>
          <p:cNvSpPr txBox="1">
            <a:spLocks noChangeArrowheads="1"/>
          </p:cNvSpPr>
          <p:nvPr/>
        </p:nvSpPr>
        <p:spPr bwMode="auto">
          <a:xfrm>
            <a:off x="4654550" y="5311775"/>
            <a:ext cx="1582738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CN" altLang="en-US">
                <a:latin typeface="Times New Roman" pitchFamily="18" charset="0"/>
              </a:rPr>
              <a:t>Receptive field</a:t>
            </a:r>
          </a:p>
        </p:txBody>
      </p:sp>
      <p:sp>
        <p:nvSpPr>
          <p:cNvPr id="75800" name="文本框 4"/>
          <p:cNvSpPr txBox="1">
            <a:spLocks noChangeArrowheads="1"/>
          </p:cNvSpPr>
          <p:nvPr/>
        </p:nvSpPr>
        <p:spPr bwMode="auto">
          <a:xfrm>
            <a:off x="3203575" y="1112838"/>
            <a:ext cx="273685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zh-CN" sz="2400" b="1">
                <a:latin typeface="Times New Roman" pitchFamily="18" charset="0"/>
                <a:sym typeface="+mn-ea"/>
              </a:rPr>
              <a:t>Sequence Modeling</a:t>
            </a:r>
          </a:p>
        </p:txBody>
      </p:sp>
      <p:sp>
        <p:nvSpPr>
          <p:cNvPr id="28" name="标题 27"/>
          <p:cNvSpPr>
            <a:spLocks noGrp="1"/>
          </p:cNvSpPr>
          <p:nvPr>
            <p:ph type="title"/>
          </p:nvPr>
        </p:nvSpPr>
        <p:spPr>
          <a:xfrm>
            <a:off x="611188" y="206375"/>
            <a:ext cx="7504112" cy="8128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zh-CN" b="1" dirty="0">
                <a:latin typeface="Times New Roman" panose="02020603050405020304" charset="0"/>
                <a:sym typeface="+mn-ea"/>
              </a:rPr>
              <a:t>CRNN</a:t>
            </a:r>
            <a:r>
              <a:rPr lang="en-US" altLang="zh-CN" dirty="0">
                <a:latin typeface="Times New Roman" panose="02020603050405020304" charset="0"/>
                <a:sym typeface="+mn-ea"/>
              </a:rPr>
              <a:t> for Regular Text Recognition</a:t>
            </a:r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"/>
                            </p:stCondLst>
                            <p:childTnLst>
                              <p:par>
                                <p:cTn id="1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750"/>
                            </p:stCondLst>
                            <p:childTnLst>
                              <p:par>
                                <p:cTn id="38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0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3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6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250"/>
                            </p:stCondLst>
                            <p:childTnLst>
                              <p:par>
                                <p:cTn id="58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0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3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6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9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500"/>
                            </p:stCondLst>
                            <p:childTnLst>
                              <p:par>
                                <p:cTn id="71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3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6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7" grpId="0" bldLvl="0" animBg="1"/>
      <p:bldP spid="8" grpId="0" bldLvl="0" animBg="1"/>
      <p:bldP spid="9" grpId="0" bldLvl="0" animBg="1"/>
      <p:bldP spid="10" grpId="0" bldLvl="0" animBg="1"/>
      <p:bldP spid="11" grpId="0" bldLvl="0" animBg="1"/>
      <p:bldP spid="12" grpId="0" bldLvl="0" animBg="1"/>
      <p:bldP spid="13" grpId="0" bldLvl="0" animBg="1"/>
      <p:bldP spid="14" grpId="0" bldLvl="0" animBg="1"/>
      <p:bldP spid="15" grpId="0" animBg="1"/>
      <p:bldP spid="19" grpId="0" bldLvl="0" animBg="1"/>
      <p:bldP spid="21" grpId="0" bldLvl="0" animBg="1"/>
      <p:bldP spid="22" grpId="0" bldLvl="0" animBg="1"/>
      <p:bldP spid="25" grpId="0"/>
      <p:bldP spid="26" grpId="0"/>
      <p:bldP spid="27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文本框 3"/>
          <p:cNvSpPr txBox="1">
            <a:spLocks noChangeArrowheads="1"/>
          </p:cNvSpPr>
          <p:nvPr/>
        </p:nvSpPr>
        <p:spPr bwMode="auto">
          <a:xfrm>
            <a:off x="1525588" y="3451225"/>
            <a:ext cx="2928937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zh-CN" sz="2400" b="1">
                <a:latin typeface="Times New Roman" pitchFamily="18" charset="0"/>
              </a:rPr>
              <a:t>Results(lexicon-free)</a:t>
            </a:r>
            <a:endParaRPr lang="en-US" altLang="zh-CN" sz="2000">
              <a:latin typeface="Times New Roman" pitchFamily="18" charset="0"/>
            </a:endParaRPr>
          </a:p>
        </p:txBody>
      </p:sp>
      <p:graphicFrame>
        <p:nvGraphicFramePr>
          <p:cNvPr id="5" name="表格 2"/>
          <p:cNvGraphicFramePr>
            <a:graphicFrameLocks noGrp="1"/>
          </p:cNvGraphicFramePr>
          <p:nvPr/>
        </p:nvGraphicFramePr>
        <p:xfrm>
          <a:off x="1665288" y="3981450"/>
          <a:ext cx="5522189" cy="1759903"/>
        </p:xfrm>
        <a:graphic>
          <a:graphicData uri="http://schemas.openxmlformats.org/drawingml/2006/table">
            <a:tbl>
              <a:tblPr/>
              <a:tblGrid>
                <a:gridCol w="2316001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93755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844952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752354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671332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3889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宋体" charset="-122"/>
                        </a:rPr>
                        <a:t>Method</a:t>
                      </a:r>
                      <a:endParaRPr kumimoji="0" lang="en-US" altLang="zh-CN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charset="-122"/>
                        <a:cs typeface="Times New Roman" pitchFamily="18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宋体" charset="-122"/>
                        </a:rPr>
                        <a:t>IIIT5K</a:t>
                      </a:r>
                      <a:endParaRPr kumimoji="0" lang="en-US" altLang="zh-CN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charset="-122"/>
                        <a:cs typeface="Times New Roman" pitchFamily="18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宋体" charset="-122"/>
                        </a:rPr>
                        <a:t>SVT</a:t>
                      </a:r>
                      <a:endParaRPr kumimoji="0" lang="en-US" altLang="zh-CN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charset="-122"/>
                        <a:cs typeface="Times New Roman" pitchFamily="18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宋体" charset="-122"/>
                        </a:rPr>
                        <a:t>IC03</a:t>
                      </a:r>
                      <a:endParaRPr kumimoji="0" lang="en-US" altLang="zh-CN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charset="-122"/>
                        <a:cs typeface="Times New Roman" pitchFamily="18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宋体" charset="-122"/>
                        </a:rPr>
                        <a:t>IC13</a:t>
                      </a:r>
                      <a:endParaRPr kumimoji="0" lang="en-US" altLang="zh-CN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charset="-122"/>
                        <a:cs typeface="Times New Roman" pitchFamily="18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270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宋体" charset="-122"/>
                        </a:rPr>
                        <a:t>Bissacco </a:t>
                      </a:r>
                      <a:r>
                        <a:rPr kumimoji="0" lang="en-US" altLang="zh-CN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宋体" charset="-122"/>
                        </a:rPr>
                        <a:t>et al. (ICCV13)</a:t>
                      </a:r>
                      <a:endParaRPr kumimoji="0" lang="en-US" altLang="zh-CN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charset="-122"/>
                        <a:cs typeface="Times New Roman" pitchFamily="18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宋体" charset="-122"/>
                        </a:rPr>
                        <a:t>-</a:t>
                      </a:r>
                      <a:endParaRPr kumimoji="0" lang="en-US" altLang="zh-CN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charset="-122"/>
                        <a:cs typeface="Times New Roman" pitchFamily="18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宋体" charset="-122"/>
                        </a:rPr>
                        <a:t>78.0</a:t>
                      </a:r>
                      <a:endParaRPr kumimoji="0" lang="en-US" altLang="zh-CN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charset="-122"/>
                        <a:cs typeface="Times New Roman" pitchFamily="18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宋体" charset="-122"/>
                        </a:rPr>
                        <a:t>-</a:t>
                      </a:r>
                      <a:endParaRPr kumimoji="0" lang="en-US" altLang="zh-CN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charset="-122"/>
                        <a:cs typeface="Times New Roman" pitchFamily="18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宋体" charset="-122"/>
                        </a:rPr>
                        <a:t>87.6</a:t>
                      </a:r>
                      <a:endParaRPr kumimoji="0" lang="en-US" altLang="zh-CN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charset="-122"/>
                        <a:cs typeface="Times New Roman" pitchFamily="18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714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宋体" charset="-122"/>
                        </a:rPr>
                        <a:t>Jaderberg et al. (IJCV15)</a:t>
                      </a:r>
                      <a:r>
                        <a:rPr kumimoji="0" lang="en-US" altLang="zh-CN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宋体" charset="-122"/>
                        </a:rPr>
                        <a:t>*</a:t>
                      </a:r>
                      <a:endParaRPr kumimoji="0" lang="zh-CN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charset="-122"/>
                        <a:cs typeface="Times New Roman" pitchFamily="18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宋体" charset="-122"/>
                        </a:rPr>
                        <a:t>-</a:t>
                      </a:r>
                      <a:endParaRPr kumimoji="0" lang="en-US" altLang="zh-CN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charset="-122"/>
                        <a:cs typeface="Times New Roman" pitchFamily="18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宋体" charset="-122"/>
                        </a:rPr>
                        <a:t>80.7</a:t>
                      </a:r>
                      <a:endParaRPr kumimoji="0" lang="en-US" altLang="zh-CN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charset="-122"/>
                        <a:cs typeface="Times New Roman" pitchFamily="18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宋体" charset="-122"/>
                        </a:rPr>
                        <a:t>93.1</a:t>
                      </a:r>
                      <a:endParaRPr kumimoji="0" lang="en-US" altLang="zh-CN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charset="-122"/>
                        <a:cs typeface="Times New Roman" pitchFamily="18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宋体" charset="-122"/>
                        </a:rPr>
                        <a:t>90.8</a:t>
                      </a:r>
                      <a:endParaRPr kumimoji="0" lang="en-US" altLang="zh-CN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charset="-122"/>
                        <a:cs typeface="Times New Roman" pitchFamily="18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413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宋体" charset="-122"/>
                        </a:rPr>
                        <a:t>Jaderberg et al. (ICLR15)</a:t>
                      </a:r>
                      <a:endParaRPr kumimoji="0" lang="zh-CN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charset="-122"/>
                        <a:cs typeface="Times New Roman" pitchFamily="18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宋体" charset="-122"/>
                        </a:rPr>
                        <a:t>-</a:t>
                      </a:r>
                      <a:endParaRPr kumimoji="0" lang="en-US" altLang="zh-CN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charset="-122"/>
                        <a:cs typeface="Times New Roman" pitchFamily="18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宋体" charset="-122"/>
                        </a:rPr>
                        <a:t>71.7</a:t>
                      </a:r>
                      <a:endParaRPr kumimoji="0" lang="en-US" altLang="zh-CN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charset="-122"/>
                        <a:cs typeface="Times New Roman" pitchFamily="18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宋体" charset="-122"/>
                        </a:rPr>
                        <a:t>89.6</a:t>
                      </a:r>
                      <a:endParaRPr kumimoji="0" lang="en-US" altLang="zh-CN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charset="-122"/>
                        <a:cs typeface="Times New Roman" pitchFamily="18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宋体" charset="-122"/>
                        </a:rPr>
                        <a:t>81.8</a:t>
                      </a:r>
                      <a:endParaRPr kumimoji="0" lang="en-US" altLang="zh-CN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charset="-122"/>
                        <a:cs typeface="Times New Roman" pitchFamily="18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651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宋体" charset="-122"/>
                        </a:rPr>
                        <a:t>Proposed</a:t>
                      </a:r>
                      <a:endParaRPr kumimoji="0" lang="en-US" altLang="zh-CN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charset="-122"/>
                        <a:cs typeface="Times New Roman" pitchFamily="18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宋体" charset="-122"/>
                        </a:rPr>
                        <a:t>81.2</a:t>
                      </a:r>
                      <a:endParaRPr kumimoji="0" lang="en-US" altLang="zh-CN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charset="-122"/>
                        <a:cs typeface="Times New Roman" pitchFamily="18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Calibri" pitchFamily="34" charset="0"/>
                          <a:ea typeface="宋体" charset="-122"/>
                        </a:rPr>
                        <a:t>82.7</a:t>
                      </a:r>
                      <a:endParaRPr kumimoji="0" lang="en-US" altLang="zh-CN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Times New Roman" pitchFamily="18" charset="0"/>
                        <a:ea typeface="宋体" charset="-122"/>
                        <a:cs typeface="Times New Roman" pitchFamily="18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Calibri" pitchFamily="34" charset="0"/>
                          <a:ea typeface="宋体" charset="-122"/>
                        </a:rPr>
                        <a:t>91.9</a:t>
                      </a:r>
                      <a:endParaRPr kumimoji="0" lang="en-US" altLang="zh-CN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Times New Roman" pitchFamily="18" charset="0"/>
                        <a:ea typeface="宋体" charset="-122"/>
                        <a:cs typeface="Times New Roman" pitchFamily="18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Calibri" pitchFamily="34" charset="0"/>
                          <a:ea typeface="宋体" charset="-122"/>
                        </a:rPr>
                        <a:t>89.6</a:t>
                      </a:r>
                      <a:endParaRPr kumimoji="0" lang="en-US" altLang="zh-CN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Times New Roman" pitchFamily="18" charset="0"/>
                        <a:ea typeface="宋体" charset="-122"/>
                        <a:cs typeface="Times New Roman" pitchFamily="18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77855" name="文本框 6"/>
          <p:cNvSpPr txBox="1">
            <a:spLocks noChangeArrowheads="1"/>
          </p:cNvSpPr>
          <p:nvPr/>
        </p:nvSpPr>
        <p:spPr bwMode="auto">
          <a:xfrm>
            <a:off x="1525588" y="1439863"/>
            <a:ext cx="1722437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zh-CN" sz="2400" b="1">
                <a:latin typeface="Times New Roman" pitchFamily="18" charset="0"/>
              </a:rPr>
              <a:t>Advantages</a:t>
            </a:r>
            <a:endParaRPr lang="zh-CN" altLang="en-US">
              <a:latin typeface="Calibri" pitchFamily="34" charset="0"/>
            </a:endParaRPr>
          </a:p>
        </p:txBody>
      </p:sp>
      <p:sp>
        <p:nvSpPr>
          <p:cNvPr id="77856" name="文本框 9"/>
          <p:cNvSpPr txBox="1">
            <a:spLocks noChangeArrowheads="1"/>
          </p:cNvSpPr>
          <p:nvPr/>
        </p:nvSpPr>
        <p:spPr bwMode="auto">
          <a:xfrm>
            <a:off x="3609975" y="1055688"/>
            <a:ext cx="19304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 sz="2400" b="1">
                <a:latin typeface="Times New Roman" pitchFamily="18" charset="0"/>
                <a:sym typeface="+mn-ea"/>
              </a:rPr>
              <a:t>Comparisons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1525588" y="1882775"/>
            <a:ext cx="6142037" cy="1477963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marL="342900" indent="-342900" fontAlgn="auto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Font typeface="Wingdings" panose="05000000000000000000" pitchFamily="2" charset="2"/>
              <a:buChar char="p"/>
              <a:defRPr/>
            </a:pPr>
            <a:r>
              <a:rPr lang="en-US" altLang="zh-CN" dirty="0">
                <a:latin typeface="Times New Roman" panose="02020603050405020304" charset="0"/>
                <a:cs typeface="Times New Roman" panose="02020603050405020304" charset="0"/>
              </a:rPr>
              <a:t>End-to-end</a:t>
            </a:r>
            <a:r>
              <a:rPr lang="zh-CN" altLang="en-US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zh-CN" dirty="0">
                <a:latin typeface="Times New Roman" panose="02020603050405020304" charset="0"/>
                <a:cs typeface="Times New Roman" panose="02020603050405020304" charset="0"/>
              </a:rPr>
              <a:t>trainable</a:t>
            </a:r>
            <a:endParaRPr lang="zh-CN" altLang="en-US" dirty="0">
              <a:latin typeface="Times New Roman" panose="02020603050405020304" charset="0"/>
              <a:cs typeface="Times New Roman" panose="02020603050405020304" charset="0"/>
            </a:endParaRP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Font typeface="Wingdings" panose="05000000000000000000" pitchFamily="2" charset="2"/>
              <a:buChar char="p"/>
              <a:defRPr/>
            </a:pPr>
            <a:r>
              <a:rPr lang="en-US" altLang="zh-CN" dirty="0">
                <a:latin typeface="Times New Roman" panose="02020603050405020304" charset="0"/>
                <a:cs typeface="Times New Roman" panose="02020603050405020304" charset="0"/>
              </a:rPr>
              <a:t>Free of char-level annotations</a:t>
            </a:r>
            <a:endParaRPr lang="zh-CN" altLang="en-US" dirty="0">
              <a:latin typeface="Times New Roman" panose="02020603050405020304" charset="0"/>
              <a:cs typeface="Times New Roman" panose="02020603050405020304" charset="0"/>
            </a:endParaRP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Font typeface="Wingdings" panose="05000000000000000000" pitchFamily="2" charset="2"/>
              <a:buChar char="p"/>
              <a:defRPr/>
            </a:pPr>
            <a:r>
              <a:rPr lang="en-US" altLang="zh-CN" dirty="0">
                <a:latin typeface="Times New Roman" panose="02020603050405020304" charset="0"/>
                <a:cs typeface="Times New Roman" panose="02020603050405020304" charset="0"/>
              </a:rPr>
              <a:t>Unconstrained to specific lexicon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Font typeface="Wingdings" panose="05000000000000000000" pitchFamily="2" charset="2"/>
              <a:buChar char="p"/>
              <a:defRPr/>
            </a:pPr>
            <a:r>
              <a:rPr lang="en-US" altLang="zh-CN" dirty="0">
                <a:latin typeface="Times New Roman" panose="02020603050405020304" charset="0"/>
                <a:cs typeface="Times New Roman" panose="02020603050405020304" charset="0"/>
              </a:rPr>
              <a:t>40~50</a:t>
            </a:r>
            <a:r>
              <a:rPr lang="zh-CN" altLang="en-US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zh-CN" dirty="0">
                <a:latin typeface="Times New Roman" panose="02020603050405020304" charset="0"/>
                <a:cs typeface="Times New Roman" panose="02020603050405020304" charset="0"/>
              </a:rPr>
              <a:t>times</a:t>
            </a:r>
            <a:r>
              <a:rPr lang="zh-CN" altLang="en-US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zh-CN" dirty="0">
                <a:latin typeface="Times New Roman" panose="02020603050405020304" charset="0"/>
                <a:cs typeface="Times New Roman" panose="02020603050405020304" charset="0"/>
              </a:rPr>
              <a:t>less</a:t>
            </a:r>
            <a:r>
              <a:rPr lang="zh-CN" altLang="en-US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zh-CN" dirty="0">
                <a:latin typeface="Times New Roman" panose="02020603050405020304" charset="0"/>
                <a:cs typeface="Times New Roman" panose="02020603050405020304" charset="0"/>
              </a:rPr>
              <a:t>paramters</a:t>
            </a:r>
            <a:r>
              <a:rPr lang="zh-CN" altLang="en-US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zh-CN" dirty="0">
                <a:latin typeface="Times New Roman" panose="02020603050405020304" charset="0"/>
                <a:cs typeface="Times New Roman" panose="02020603050405020304" charset="0"/>
              </a:rPr>
              <a:t>than</a:t>
            </a:r>
            <a:r>
              <a:rPr lang="zh-CN" altLang="en-US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zh-CN" dirty="0">
                <a:latin typeface="Times New Roman" panose="02020603050405020304" charset="0"/>
                <a:cs typeface="Times New Roman" panose="02020603050405020304" charset="0"/>
              </a:rPr>
              <a:t>mainstream</a:t>
            </a:r>
            <a:r>
              <a:rPr lang="zh-CN" altLang="en-US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zh-CN" dirty="0">
                <a:latin typeface="Times New Roman" panose="02020603050405020304" charset="0"/>
                <a:cs typeface="Times New Roman" panose="02020603050405020304" charset="0"/>
              </a:rPr>
              <a:t>models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Font typeface="Wingdings" panose="05000000000000000000" pitchFamily="2" charset="2"/>
              <a:buChar char="p"/>
              <a:defRPr/>
            </a:pPr>
            <a:r>
              <a:rPr lang="en-US" altLang="zh-CN" dirty="0">
                <a:latin typeface="Times New Roman" panose="02020603050405020304" charset="0"/>
                <a:cs typeface="Times New Roman" panose="02020603050405020304" charset="0"/>
              </a:rPr>
              <a:t>Better or comparable performance with state-of-the-arts</a:t>
            </a:r>
            <a:endParaRPr lang="zh-CN" altLang="en-US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11188" y="206375"/>
            <a:ext cx="7504112" cy="8128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zh-CN" b="1" dirty="0">
                <a:latin typeface="Times New Roman" panose="02020603050405020304" charset="0"/>
                <a:sym typeface="+mn-ea"/>
              </a:rPr>
              <a:t>CRNN</a:t>
            </a:r>
            <a:r>
              <a:rPr lang="en-US" altLang="zh-CN" dirty="0">
                <a:latin typeface="Times New Roman" panose="02020603050405020304" charset="0"/>
                <a:sym typeface="+mn-ea"/>
              </a:rPr>
              <a:t> for Regular Text Recognition</a:t>
            </a:r>
            <a:endParaRPr lang="zh-CN" altLang="en-US" dirty="0"/>
          </a:p>
        </p:txBody>
      </p:sp>
      <p:sp>
        <p:nvSpPr>
          <p:cNvPr id="77859" name="矩形 11"/>
          <p:cNvSpPr>
            <a:spLocks noChangeArrowheads="1"/>
          </p:cNvSpPr>
          <p:nvPr/>
        </p:nvSpPr>
        <p:spPr bwMode="auto">
          <a:xfrm>
            <a:off x="350838" y="5975350"/>
            <a:ext cx="655796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>
                <a:latin typeface="Times New Roman" pitchFamily="18" charset="0"/>
                <a:cs typeface="Times New Roman" pitchFamily="18" charset="0"/>
              </a:rPr>
              <a:t>*is not lexicon-free, as its outputs are constrained to a 90k dictionary </a:t>
            </a:r>
            <a:endParaRPr lang="zh-CN" altLang="en-US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604838" y="1069975"/>
            <a:ext cx="6913562" cy="19383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panose="05000000000000000000" charset="0"/>
              <a:buChar char=""/>
              <a:defRPr/>
            </a:pPr>
            <a:endParaRPr lang="en-US" altLang="zh-CN" sz="2400" b="1" dirty="0">
              <a:latin typeface="Times New Roman" panose="02020603050405020304" charset="0"/>
              <a:ea typeface="+mn-ea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panose="05000000000000000000" charset="0"/>
              <a:buChar char=""/>
              <a:defRPr/>
            </a:pPr>
            <a:r>
              <a:rPr lang="en-US" altLang="zh-CN" sz="2400" b="1" dirty="0">
                <a:solidFill>
                  <a:schemeClr val="bg1">
                    <a:lumMod val="50000"/>
                  </a:schemeClr>
                </a:solidFill>
                <a:latin typeface="Times New Roman" panose="02020603050405020304" charset="0"/>
                <a:ea typeface="+mn-ea"/>
              </a:rPr>
              <a:t>CRNN</a:t>
            </a:r>
            <a:r>
              <a:rPr lang="zh-CN" altLang="en-US" sz="2400" b="1" dirty="0">
                <a:solidFill>
                  <a:schemeClr val="bg1">
                    <a:lumMod val="50000"/>
                  </a:schemeClr>
                </a:solidFill>
                <a:latin typeface="Times New Roman" panose="02020603050405020304" charset="0"/>
                <a:ea typeface="+mn-ea"/>
              </a:rPr>
              <a:t> </a:t>
            </a:r>
            <a:r>
              <a:rPr lang="en-US" altLang="zh-CN" sz="2400" dirty="0">
                <a:solidFill>
                  <a:schemeClr val="bg1">
                    <a:lumMod val="50000"/>
                  </a:schemeClr>
                </a:solidFill>
                <a:latin typeface="Times New Roman" panose="02020603050405020304" charset="0"/>
                <a:ea typeface="+mn-ea"/>
              </a:rPr>
              <a:t>model for Regular Text Recognition</a:t>
            </a:r>
          </a:p>
          <a:p>
            <a:pPr lvl="1" fontAlgn="auto">
              <a:spcBef>
                <a:spcPts val="0"/>
              </a:spcBef>
              <a:spcAft>
                <a:spcPts val="0"/>
              </a:spcAft>
              <a:buFont typeface="Wingdings" panose="05000000000000000000" charset="0"/>
              <a:buNone/>
              <a:defRPr/>
            </a:pPr>
            <a:endParaRPr lang="en-US" altLang="zh-CN" sz="2400" dirty="0">
              <a:latin typeface="Times New Roman" panose="02020603050405020304" charset="0"/>
              <a:ea typeface="+mn-ea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panose="05000000000000000000" charset="0"/>
              <a:buChar char=""/>
              <a:defRPr/>
            </a:pPr>
            <a:r>
              <a:rPr lang="en-US" altLang="zh-CN" sz="2400" b="1" dirty="0">
                <a:latin typeface="Times New Roman" panose="02020603050405020304" charset="0"/>
                <a:ea typeface="+mn-ea"/>
                <a:sym typeface="+mn-ea"/>
              </a:rPr>
              <a:t>RARE </a:t>
            </a:r>
            <a:r>
              <a:rPr lang="en-US" altLang="zh-CN" sz="2400" dirty="0">
                <a:latin typeface="Times New Roman" panose="02020603050405020304" charset="0"/>
                <a:ea typeface="+mn-ea"/>
                <a:sym typeface="+mn-ea"/>
              </a:rPr>
              <a:t>model</a:t>
            </a:r>
            <a:r>
              <a:rPr lang="zh-CN" altLang="en-US" sz="2400" b="1" dirty="0">
                <a:latin typeface="Times New Roman" panose="02020603050405020304" charset="0"/>
                <a:ea typeface="+mn-ea"/>
                <a:sym typeface="+mn-ea"/>
              </a:rPr>
              <a:t> </a:t>
            </a:r>
            <a:r>
              <a:rPr lang="en-US" altLang="zh-CN" sz="2400" dirty="0">
                <a:latin typeface="Times New Roman" panose="02020603050405020304" charset="0"/>
                <a:ea typeface="+mn-ea"/>
                <a:sym typeface="+mn-ea"/>
              </a:rPr>
              <a:t>for Irregular Text Recognition</a:t>
            </a:r>
          </a:p>
          <a:p>
            <a:pPr lvl="1" fontAlgn="auto">
              <a:spcBef>
                <a:spcPts val="0"/>
              </a:spcBef>
              <a:spcAft>
                <a:spcPts val="0"/>
              </a:spcAft>
              <a:buFont typeface="Wingdings" panose="05000000000000000000" charset="0"/>
              <a:buNone/>
              <a:defRPr/>
            </a:pPr>
            <a:endParaRPr lang="en-US" altLang="zh-CN" sz="2400" dirty="0">
              <a:solidFill>
                <a:schemeClr val="bg2"/>
              </a:solidFill>
              <a:latin typeface="Times New Roman" panose="02020603050405020304" charset="0"/>
              <a:ea typeface="+mn-ea"/>
              <a:sym typeface="+mn-ea"/>
            </a:endParaRPr>
          </a:p>
        </p:txBody>
      </p:sp>
      <p:sp>
        <p:nvSpPr>
          <p:cNvPr id="79874" name="标题 5"/>
          <p:cNvSpPr>
            <a:spLocks noGrp="1"/>
          </p:cNvSpPr>
          <p:nvPr>
            <p:ph type="title"/>
          </p:nvPr>
        </p:nvSpPr>
        <p:spPr>
          <a:xfrm>
            <a:off x="611188" y="206375"/>
            <a:ext cx="7504112" cy="812800"/>
          </a:xfrm>
        </p:spPr>
        <p:txBody>
          <a:bodyPr/>
          <a:lstStyle/>
          <a:p>
            <a:pPr eaLnBrk="1" hangingPunct="1"/>
            <a:r>
              <a:rPr lang="en-US" altLang="zh-CN">
                <a:latin typeface="Times New Roman" pitchFamily="18" charset="0"/>
                <a:sym typeface="+mn-ea"/>
              </a:rPr>
              <a:t>Scene Text Recognition</a:t>
            </a:r>
            <a:endParaRPr lang="zh-CN" altLang="en-US"/>
          </a:p>
        </p:txBody>
      </p:sp>
      <p:sp>
        <p:nvSpPr>
          <p:cNvPr id="79875" name="矩形 4"/>
          <p:cNvSpPr>
            <a:spLocks noChangeArrowheads="1"/>
          </p:cNvSpPr>
          <p:nvPr/>
        </p:nvSpPr>
        <p:spPr bwMode="auto">
          <a:xfrm>
            <a:off x="354013" y="5426075"/>
            <a:ext cx="8678862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 sz="1400">
                <a:latin typeface="Times New Roman" pitchFamily="18" charset="0"/>
                <a:sym typeface="+mn-ea"/>
              </a:rPr>
              <a:t>[1] CRNN: Shi B</a:t>
            </a:r>
            <a:r>
              <a:rPr lang="zh-CN" altLang="en-US" sz="1400">
                <a:latin typeface="Times New Roman" pitchFamily="18" charset="0"/>
                <a:sym typeface="+mn-ea"/>
              </a:rPr>
              <a:t> </a:t>
            </a:r>
            <a:r>
              <a:rPr lang="en-US" altLang="zh-CN" sz="1400">
                <a:latin typeface="Times New Roman" pitchFamily="18" charset="0"/>
                <a:sym typeface="+mn-ea"/>
              </a:rPr>
              <a:t>et</a:t>
            </a:r>
            <a:r>
              <a:rPr lang="zh-CN" altLang="en-US" sz="1400">
                <a:latin typeface="Times New Roman" pitchFamily="18" charset="0"/>
                <a:sym typeface="+mn-ea"/>
              </a:rPr>
              <a:t> </a:t>
            </a:r>
            <a:r>
              <a:rPr lang="en-US" altLang="zh-CN" sz="1400">
                <a:latin typeface="Times New Roman" pitchFamily="18" charset="0"/>
                <a:sym typeface="+mn-ea"/>
              </a:rPr>
              <a:t>al. An end-to-end trainable neural network for image-based sequence recognition and its application to scene text recognition. TPAMI, 2017.</a:t>
            </a:r>
          </a:p>
        </p:txBody>
      </p:sp>
      <p:sp>
        <p:nvSpPr>
          <p:cNvPr id="79876" name="矩形 5"/>
          <p:cNvSpPr>
            <a:spLocks noChangeArrowheads="1"/>
          </p:cNvSpPr>
          <p:nvPr/>
        </p:nvSpPr>
        <p:spPr bwMode="auto">
          <a:xfrm>
            <a:off x="354013" y="5919788"/>
            <a:ext cx="7053262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 sz="1400">
                <a:latin typeface="Times New Roman" pitchFamily="18" charset="0"/>
              </a:rPr>
              <a:t>[2] RARE: </a:t>
            </a:r>
            <a:r>
              <a:rPr lang="zh-CN" altLang="en-US" sz="1400">
                <a:latin typeface="Times New Roman" pitchFamily="18" charset="0"/>
              </a:rPr>
              <a:t>Shi B </a:t>
            </a:r>
            <a:r>
              <a:rPr lang="en-US" altLang="zh-CN" sz="1400">
                <a:latin typeface="Times New Roman" pitchFamily="18" charset="0"/>
              </a:rPr>
              <a:t>et</a:t>
            </a:r>
            <a:r>
              <a:rPr lang="zh-CN" altLang="en-US" sz="1400">
                <a:latin typeface="Times New Roman" pitchFamily="18" charset="0"/>
              </a:rPr>
              <a:t> </a:t>
            </a:r>
            <a:r>
              <a:rPr lang="en-US" altLang="zh-CN" sz="1400">
                <a:latin typeface="Times New Roman" pitchFamily="18" charset="0"/>
              </a:rPr>
              <a:t>al.</a:t>
            </a:r>
            <a:r>
              <a:rPr lang="zh-CN" altLang="en-US" sz="1400">
                <a:latin typeface="Times New Roman" pitchFamily="18" charset="0"/>
              </a:rPr>
              <a:t> Robust scene text recognition with automatic rectification. </a:t>
            </a:r>
            <a:r>
              <a:rPr lang="en-US" altLang="zh-CN" sz="1400">
                <a:latin typeface="Times New Roman" pitchFamily="18" charset="0"/>
              </a:rPr>
              <a:t>CVPR,</a:t>
            </a:r>
            <a:r>
              <a:rPr lang="zh-CN" altLang="en-US" sz="1400">
                <a:latin typeface="Times New Roman" pitchFamily="18" charset="0"/>
              </a:rPr>
              <a:t> </a:t>
            </a:r>
            <a:r>
              <a:rPr lang="en-US" altLang="zh-CN" sz="1400">
                <a:latin typeface="Times New Roman" pitchFamily="18" charset="0"/>
              </a:rPr>
              <a:t>2016.</a:t>
            </a:r>
          </a:p>
        </p:txBody>
      </p:sp>
      <p:sp>
        <p:nvSpPr>
          <p:cNvPr id="8" name="矩形 7"/>
          <p:cNvSpPr/>
          <p:nvPr/>
        </p:nvSpPr>
        <p:spPr>
          <a:xfrm>
            <a:off x="354013" y="5426075"/>
            <a:ext cx="8459787" cy="828675"/>
          </a:xfrm>
          <a:prstGeom prst="rect">
            <a:avLst/>
          </a:prstGeom>
          <a:noFill/>
          <a:ln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文本框 1"/>
          <p:cNvSpPr txBox="1">
            <a:spLocks noChangeArrowheads="1"/>
          </p:cNvSpPr>
          <p:nvPr/>
        </p:nvSpPr>
        <p:spPr bwMode="auto">
          <a:xfrm>
            <a:off x="1201738" y="1595438"/>
            <a:ext cx="674052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zh-CN" sz="2400">
                <a:latin typeface="Times New Roman" pitchFamily="18" charset="0"/>
                <a:cs typeface="Times New Roman" pitchFamily="18" charset="0"/>
                <a:sym typeface="+mn-ea"/>
              </a:rPr>
              <a:t>Perspective and curved texts are hard to recognize!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5838" y="2222500"/>
            <a:ext cx="5800725" cy="14859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1550" y="4230688"/>
            <a:ext cx="5829300" cy="151447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81924" name="文本框 6"/>
          <p:cNvSpPr txBox="1">
            <a:spLocks noChangeArrowheads="1"/>
          </p:cNvSpPr>
          <p:nvPr/>
        </p:nvSpPr>
        <p:spPr bwMode="auto">
          <a:xfrm>
            <a:off x="2749550" y="3708400"/>
            <a:ext cx="22733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zh-CN">
                <a:latin typeface="Times New Roman" pitchFamily="18" charset="0"/>
              </a:rPr>
              <a:t>(a) Perspective texts</a:t>
            </a:r>
          </a:p>
        </p:txBody>
      </p:sp>
      <p:sp>
        <p:nvSpPr>
          <p:cNvPr id="81925" name="文本框 11"/>
          <p:cNvSpPr txBox="1">
            <a:spLocks noChangeArrowheads="1"/>
          </p:cNvSpPr>
          <p:nvPr/>
        </p:nvSpPr>
        <p:spPr bwMode="auto">
          <a:xfrm>
            <a:off x="2751138" y="5745163"/>
            <a:ext cx="2271712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zh-CN">
                <a:latin typeface="Times New Roman" pitchFamily="18" charset="0"/>
              </a:rPr>
              <a:t>(b) Curved texts</a:t>
            </a:r>
          </a:p>
        </p:txBody>
      </p:sp>
      <p:sp>
        <p:nvSpPr>
          <p:cNvPr id="81926" name="文本框 3"/>
          <p:cNvSpPr txBox="1">
            <a:spLocks noChangeArrowheads="1"/>
          </p:cNvSpPr>
          <p:nvPr/>
        </p:nvSpPr>
        <p:spPr bwMode="auto">
          <a:xfrm>
            <a:off x="6881813" y="2781300"/>
            <a:ext cx="184785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zh-CN" b="1">
                <a:latin typeface="Times New Roman" pitchFamily="18" charset="0"/>
              </a:rPr>
              <a:t>SVT-Perspective </a:t>
            </a:r>
          </a:p>
        </p:txBody>
      </p:sp>
      <p:sp>
        <p:nvSpPr>
          <p:cNvPr id="81927" name="文本框 7"/>
          <p:cNvSpPr txBox="1">
            <a:spLocks noChangeArrowheads="1"/>
          </p:cNvSpPr>
          <p:nvPr/>
        </p:nvSpPr>
        <p:spPr bwMode="auto">
          <a:xfrm>
            <a:off x="7226300" y="4803775"/>
            <a:ext cx="115887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zh-CN" altLang="en-US" b="1">
                <a:latin typeface="Times New Roman" pitchFamily="18" charset="0"/>
              </a:rPr>
              <a:t>CUTE80</a:t>
            </a:r>
          </a:p>
        </p:txBody>
      </p:sp>
      <p:sp>
        <p:nvSpPr>
          <p:cNvPr id="81928" name="文本框 9"/>
          <p:cNvSpPr txBox="1">
            <a:spLocks noChangeArrowheads="1"/>
          </p:cNvSpPr>
          <p:nvPr/>
        </p:nvSpPr>
        <p:spPr bwMode="auto">
          <a:xfrm>
            <a:off x="3916363" y="1114425"/>
            <a:ext cx="1620837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 sz="2400" b="1">
                <a:latin typeface="Times New Roman" pitchFamily="18" charset="0"/>
                <a:sym typeface="+mn-ea"/>
              </a:rPr>
              <a:t>Motivation</a:t>
            </a:r>
          </a:p>
        </p:txBody>
      </p:sp>
      <p:sp>
        <p:nvSpPr>
          <p:cNvPr id="5" name="标题 4"/>
          <p:cNvSpPr>
            <a:spLocks noGrp="1"/>
          </p:cNvSpPr>
          <p:nvPr>
            <p:ph type="title"/>
          </p:nvPr>
        </p:nvSpPr>
        <p:spPr>
          <a:xfrm>
            <a:off x="611188" y="206375"/>
            <a:ext cx="7504112" cy="8128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zh-CN" b="1" dirty="0">
                <a:latin typeface="Times New Roman" panose="02020603050405020304" charset="0"/>
                <a:sym typeface="+mn-ea"/>
              </a:rPr>
              <a:t>RARE </a:t>
            </a:r>
            <a:r>
              <a:rPr lang="en-US" altLang="zh-CN" dirty="0">
                <a:latin typeface="Times New Roman" panose="02020603050405020304" charset="0"/>
                <a:sym typeface="+mn-ea"/>
              </a:rPr>
              <a:t>for Irregular Text Recognition</a:t>
            </a:r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矩形 4"/>
          <p:cNvSpPr>
            <a:spLocks noChangeArrowheads="1"/>
          </p:cNvSpPr>
          <p:nvPr/>
        </p:nvSpPr>
        <p:spPr bwMode="auto">
          <a:xfrm>
            <a:off x="2057400" y="1122363"/>
            <a:ext cx="5340350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en-US" sz="2400" b="1">
                <a:latin typeface="Times New Roman" pitchFamily="18" charset="0"/>
              </a:rPr>
              <a:t>Attention-based Sequence Recognition</a:t>
            </a: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3888" y="2078038"/>
            <a:ext cx="1262062" cy="105886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cxnSp>
        <p:nvCxnSpPr>
          <p:cNvPr id="15" name="直接箭头连接符 14"/>
          <p:cNvCxnSpPr/>
          <p:nvPr/>
        </p:nvCxnSpPr>
        <p:spPr>
          <a:xfrm>
            <a:off x="3163888" y="2600325"/>
            <a:ext cx="877887" cy="6350"/>
          </a:xfrm>
          <a:prstGeom prst="straightConnector1">
            <a:avLst/>
          </a:prstGeom>
          <a:ln w="22225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圆角矩形 18"/>
          <p:cNvSpPr/>
          <p:nvPr/>
        </p:nvSpPr>
        <p:spPr>
          <a:xfrm>
            <a:off x="4041775" y="2219325"/>
            <a:ext cx="1371600" cy="774700"/>
          </a:xfrm>
          <a:prstGeom prst="roundRect">
            <a:avLst/>
          </a:prstGeom>
          <a:noFill/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83973" name="文本框 19"/>
          <p:cNvSpPr txBox="1">
            <a:spLocks noChangeArrowheads="1"/>
          </p:cNvSpPr>
          <p:nvPr/>
        </p:nvSpPr>
        <p:spPr bwMode="auto">
          <a:xfrm>
            <a:off x="3790950" y="2192338"/>
            <a:ext cx="1873250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zh-CN" sz="1600">
                <a:latin typeface="Times New Roman" pitchFamily="18" charset="0"/>
              </a:rPr>
              <a:t>Sequence </a:t>
            </a:r>
          </a:p>
          <a:p>
            <a:pPr algn="ctr"/>
            <a:r>
              <a:rPr lang="en-US" altLang="zh-CN" sz="1600">
                <a:latin typeface="Times New Roman" pitchFamily="18" charset="0"/>
              </a:rPr>
              <a:t>Recognition Network (SRN)</a:t>
            </a:r>
          </a:p>
        </p:txBody>
      </p:sp>
      <p:cxnSp>
        <p:nvCxnSpPr>
          <p:cNvPr id="22" name="直接箭头连接符 21"/>
          <p:cNvCxnSpPr/>
          <p:nvPr/>
        </p:nvCxnSpPr>
        <p:spPr>
          <a:xfrm>
            <a:off x="3154363" y="2762250"/>
            <a:ext cx="887412" cy="6350"/>
          </a:xfrm>
          <a:prstGeom prst="straightConnector1">
            <a:avLst/>
          </a:prstGeom>
          <a:ln w="22225">
            <a:solidFill>
              <a:schemeClr val="tx1"/>
            </a:solidFill>
            <a:prstDash val="dash"/>
            <a:headEnd type="stealth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文本框 24"/>
          <p:cNvSpPr txBox="1">
            <a:spLocks noChangeArrowheads="1"/>
          </p:cNvSpPr>
          <p:nvPr/>
        </p:nvSpPr>
        <p:spPr bwMode="auto">
          <a:xfrm>
            <a:off x="6303963" y="2484438"/>
            <a:ext cx="471487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zh-CN">
                <a:solidFill>
                  <a:srgbClr val="00B050"/>
                </a:solidFill>
                <a:latin typeface="Times New Roman" pitchFamily="18" charset="0"/>
              </a:rPr>
              <a:t>M</a:t>
            </a:r>
          </a:p>
        </p:txBody>
      </p:sp>
      <p:sp>
        <p:nvSpPr>
          <p:cNvPr id="83976" name="文本框 25"/>
          <p:cNvSpPr txBox="1">
            <a:spLocks noChangeArrowheads="1"/>
          </p:cNvSpPr>
          <p:nvPr/>
        </p:nvSpPr>
        <p:spPr bwMode="auto">
          <a:xfrm>
            <a:off x="1822450" y="1709738"/>
            <a:ext cx="140652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zh-CN">
                <a:latin typeface="Times New Roman" pitchFamily="18" charset="0"/>
              </a:rPr>
              <a:t>Input Image</a:t>
            </a:r>
          </a:p>
        </p:txBody>
      </p:sp>
      <p:cxnSp>
        <p:nvCxnSpPr>
          <p:cNvPr id="2" name="直接箭头连接符 1"/>
          <p:cNvCxnSpPr/>
          <p:nvPr/>
        </p:nvCxnSpPr>
        <p:spPr>
          <a:xfrm>
            <a:off x="5413375" y="2606675"/>
            <a:ext cx="877888" cy="6350"/>
          </a:xfrm>
          <a:prstGeom prst="straightConnector1">
            <a:avLst/>
          </a:prstGeom>
          <a:ln w="22225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直接箭头连接符 2"/>
          <p:cNvCxnSpPr/>
          <p:nvPr/>
        </p:nvCxnSpPr>
        <p:spPr>
          <a:xfrm>
            <a:off x="5403850" y="2768600"/>
            <a:ext cx="887413" cy="6350"/>
          </a:xfrm>
          <a:prstGeom prst="straightConnector1">
            <a:avLst/>
          </a:prstGeom>
          <a:ln w="22225">
            <a:solidFill>
              <a:schemeClr val="tx1"/>
            </a:solidFill>
            <a:prstDash val="dash"/>
            <a:headEnd type="stealth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979" name="文本框 5"/>
          <p:cNvSpPr txBox="1">
            <a:spLocks noChangeArrowheads="1"/>
          </p:cNvSpPr>
          <p:nvPr/>
        </p:nvSpPr>
        <p:spPr bwMode="auto">
          <a:xfrm>
            <a:off x="1089025" y="3270250"/>
            <a:ext cx="6762750" cy="116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5750" indent="-285750">
              <a:buClr>
                <a:srgbClr val="C00000"/>
              </a:buClr>
              <a:buFont typeface="Wingdings" pitchFamily="2" charset="2"/>
              <a:buChar char="p"/>
            </a:pPr>
            <a:r>
              <a:rPr lang="en-US" altLang="zh-CN" b="1">
                <a:latin typeface="Times New Roman" pitchFamily="18" charset="0"/>
                <a:sym typeface="+mn-ea"/>
              </a:rPr>
              <a:t>SRN</a:t>
            </a:r>
            <a:r>
              <a:rPr lang="en-US" altLang="zh-CN">
                <a:latin typeface="Times New Roman" pitchFamily="18" charset="0"/>
                <a:sym typeface="+mn-ea"/>
              </a:rPr>
              <a:t>: an</a:t>
            </a:r>
            <a:r>
              <a:rPr lang="en-US" altLang="zh-CN">
                <a:solidFill>
                  <a:srgbClr val="FF0000"/>
                </a:solidFill>
                <a:latin typeface="Times New Roman" pitchFamily="18" charset="0"/>
                <a:sym typeface="+mn-ea"/>
              </a:rPr>
              <a:t> </a:t>
            </a:r>
            <a:r>
              <a:rPr lang="en-US" altLang="zh-CN">
                <a:solidFill>
                  <a:srgbClr val="C00000"/>
                </a:solidFill>
                <a:latin typeface="Times New Roman" pitchFamily="18" charset="0"/>
                <a:sym typeface="+mn-ea"/>
              </a:rPr>
              <a:t>attention-based</a:t>
            </a:r>
            <a:r>
              <a:rPr lang="en-US" altLang="zh-CN">
                <a:latin typeface="Times New Roman" pitchFamily="18" charset="0"/>
                <a:sym typeface="+mn-ea"/>
              </a:rPr>
              <a:t> encoder-decoder framework</a:t>
            </a:r>
          </a:p>
          <a:p>
            <a:pPr marL="285750" indent="-285750">
              <a:buFont typeface="Wingdings" pitchFamily="2" charset="2"/>
              <a:buChar char=""/>
            </a:pPr>
            <a:r>
              <a:rPr lang="en-US" altLang="zh-CN" sz="900">
                <a:solidFill>
                  <a:schemeClr val="bg1"/>
                </a:solidFill>
                <a:latin typeface="Times New Roman" pitchFamily="18" charset="0"/>
                <a:sym typeface="+mn-ea"/>
              </a:rPr>
              <a:t> </a:t>
            </a:r>
          </a:p>
          <a:p>
            <a:pPr marL="742950" lvl="1" indent="-285750">
              <a:buClr>
                <a:srgbClr val="C00000"/>
              </a:buClr>
              <a:buFont typeface="Wingdings" pitchFamily="2" charset="2"/>
              <a:buChar char="Ø"/>
            </a:pPr>
            <a:r>
              <a:rPr lang="en-US" altLang="zh-CN">
                <a:latin typeface="Times New Roman" pitchFamily="18" charset="0"/>
              </a:rPr>
              <a:t>Encoder: ConvNet + Bi-LSTM</a:t>
            </a:r>
          </a:p>
          <a:p>
            <a:pPr marL="742950" lvl="1" indent="-285750">
              <a:buClr>
                <a:srgbClr val="C00000"/>
              </a:buClr>
              <a:buFont typeface="Wingdings" pitchFamily="2" charset="2"/>
              <a:buChar char="Ø"/>
            </a:pPr>
            <a:endParaRPr lang="en-US" altLang="zh-CN" sz="700">
              <a:latin typeface="Times New Roman" pitchFamily="18" charset="0"/>
            </a:endParaRPr>
          </a:p>
          <a:p>
            <a:pPr marL="742950" lvl="1" indent="-285750">
              <a:buClr>
                <a:srgbClr val="C00000"/>
              </a:buClr>
              <a:buFont typeface="Wingdings" pitchFamily="2" charset="2"/>
              <a:buChar char="Ø"/>
            </a:pPr>
            <a:r>
              <a:rPr lang="en-US" altLang="zh-CN">
                <a:latin typeface="Times New Roman" pitchFamily="18" charset="0"/>
              </a:rPr>
              <a:t>Decoder: Attention-based character generator</a:t>
            </a:r>
          </a:p>
        </p:txBody>
      </p:sp>
      <p:graphicFrame>
        <p:nvGraphicFramePr>
          <p:cNvPr id="7" name="表格 6"/>
          <p:cNvGraphicFramePr/>
          <p:nvPr/>
        </p:nvGraphicFramePr>
        <p:xfrm>
          <a:off x="1193800" y="4948238"/>
          <a:ext cx="6636385" cy="762000"/>
        </p:xfrm>
        <a:graphic>
          <a:graphicData uri="http://schemas.openxmlformats.org/drawingml/2006/table">
            <a:tbl>
              <a:tblPr firstRow="1" firstCol="1" bandRow="1">
                <a:tableStyleId>{3B4B98B0-60AC-42C2-AFA5-B58CD77FA1E5}</a:tableStyleId>
              </a:tblPr>
              <a:tblGrid>
                <a:gridCol w="94805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948055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948055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948055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948055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948055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948055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600" dirty="0"/>
                        <a:t>Method</a:t>
                      </a:r>
                      <a:endParaRPr lang="en-US" altLang="zh-CN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600" dirty="0"/>
                        <a:t>IIIT5K</a:t>
                      </a:r>
                      <a:endParaRPr lang="en-US" altLang="zh-CN" sz="1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600" dirty="0"/>
                        <a:t>SVT</a:t>
                      </a:r>
                      <a:endParaRPr lang="en-US" altLang="zh-CN" sz="1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600" dirty="0"/>
                        <a:t>IC03</a:t>
                      </a:r>
                      <a:endParaRPr lang="en-US" altLang="zh-CN" sz="1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600"/>
                        <a:t>IC13</a:t>
                      </a:r>
                      <a:endParaRPr lang="en-US" altLang="zh-CN" sz="16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600"/>
                        <a:t>SVT-Per</a:t>
                      </a:r>
                      <a:endParaRPr lang="en-US" altLang="zh-CN" sz="16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600"/>
                        <a:t>CUTE80</a:t>
                      </a:r>
                      <a:endParaRPr lang="en-US" altLang="zh-CN" sz="16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600" dirty="0"/>
                        <a:t>SRN</a:t>
                      </a:r>
                      <a:endParaRPr lang="en-US" altLang="zh-CN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600" dirty="0"/>
                        <a:t>83.6</a:t>
                      </a:r>
                      <a:endParaRPr lang="en-US" altLang="zh-CN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600"/>
                        <a:t>84.9</a:t>
                      </a:r>
                      <a:endParaRPr lang="en-US" altLang="zh-CN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600" dirty="0"/>
                        <a:t>93.6</a:t>
                      </a:r>
                      <a:endParaRPr lang="en-US" altLang="zh-CN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600"/>
                        <a:t>91.8</a:t>
                      </a:r>
                      <a:endParaRPr lang="en-US" altLang="zh-CN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600"/>
                        <a:t>68.2</a:t>
                      </a:r>
                      <a:endParaRPr lang="en-US" altLang="zh-CN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600" dirty="0"/>
                        <a:t>62.5</a:t>
                      </a:r>
                      <a:endParaRPr lang="en-US" altLang="zh-CN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8" name="文本框 7"/>
          <p:cNvSpPr txBox="1">
            <a:spLocks noChangeArrowheads="1"/>
          </p:cNvSpPr>
          <p:nvPr/>
        </p:nvSpPr>
        <p:spPr bwMode="auto">
          <a:xfrm>
            <a:off x="4037013" y="4516438"/>
            <a:ext cx="12827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 sz="2000">
                <a:latin typeface="Times New Roman" pitchFamily="18" charset="0"/>
              </a:rPr>
              <a:t>Results</a:t>
            </a:r>
          </a:p>
        </p:txBody>
      </p:sp>
      <p:sp>
        <p:nvSpPr>
          <p:cNvPr id="10" name="圆角矩形 9"/>
          <p:cNvSpPr/>
          <p:nvPr/>
        </p:nvSpPr>
        <p:spPr>
          <a:xfrm>
            <a:off x="2343150" y="2084388"/>
            <a:ext cx="263525" cy="1052512"/>
          </a:xfrm>
          <a:prstGeom prst="roundRect">
            <a:avLst/>
          </a:prstGeom>
          <a:noFill/>
          <a:ln w="19050">
            <a:solidFill>
              <a:srgbClr val="FF0000"/>
            </a:solidFill>
            <a:prstDash val="dash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4" name="圆角矩形 13"/>
          <p:cNvSpPr/>
          <p:nvPr/>
        </p:nvSpPr>
        <p:spPr>
          <a:xfrm>
            <a:off x="1893888" y="2085975"/>
            <a:ext cx="449262" cy="1050925"/>
          </a:xfrm>
          <a:prstGeom prst="roundRect">
            <a:avLst/>
          </a:prstGeom>
          <a:noFill/>
          <a:ln w="19050">
            <a:solidFill>
              <a:srgbClr val="FF0000"/>
            </a:solidFill>
            <a:prstDash val="dash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1" name="圆角矩形 10"/>
          <p:cNvSpPr/>
          <p:nvPr/>
        </p:nvSpPr>
        <p:spPr>
          <a:xfrm>
            <a:off x="2481263" y="2078038"/>
            <a:ext cx="312737" cy="1050925"/>
          </a:xfrm>
          <a:prstGeom prst="roundRect">
            <a:avLst/>
          </a:prstGeom>
          <a:noFill/>
          <a:ln w="19050">
            <a:solidFill>
              <a:srgbClr val="FF0000"/>
            </a:solidFill>
            <a:prstDash val="dash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2" name="圆角矩形 11"/>
          <p:cNvSpPr/>
          <p:nvPr/>
        </p:nvSpPr>
        <p:spPr>
          <a:xfrm>
            <a:off x="2760663" y="2078038"/>
            <a:ext cx="392112" cy="1050925"/>
          </a:xfrm>
          <a:prstGeom prst="roundRect">
            <a:avLst/>
          </a:prstGeom>
          <a:noFill/>
          <a:ln w="19050">
            <a:solidFill>
              <a:srgbClr val="FF0000"/>
            </a:solidFill>
            <a:prstDash val="dash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3" name="文本框 12"/>
          <p:cNvSpPr txBox="1">
            <a:spLocks noChangeArrowheads="1"/>
          </p:cNvSpPr>
          <p:nvPr/>
        </p:nvSpPr>
        <p:spPr bwMode="auto">
          <a:xfrm>
            <a:off x="1195388" y="2428875"/>
            <a:ext cx="38258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>
                <a:solidFill>
                  <a:srgbClr val="00B050"/>
                </a:solidFill>
                <a:latin typeface="Calibri" pitchFamily="34" charset="0"/>
              </a:rPr>
              <a:t>M</a:t>
            </a:r>
            <a:endParaRPr lang="zh-CN" altLang="en-US">
              <a:solidFill>
                <a:srgbClr val="00B050"/>
              </a:solidFill>
              <a:latin typeface="Calibri" pitchFamily="34" charset="0"/>
            </a:endParaRPr>
          </a:p>
        </p:txBody>
      </p:sp>
      <p:cxnSp>
        <p:nvCxnSpPr>
          <p:cNvPr id="17" name="直接连接符 16"/>
          <p:cNvCxnSpPr>
            <a:stCxn id="13" idx="3"/>
            <a:endCxn id="14" idx="1"/>
          </p:cNvCxnSpPr>
          <p:nvPr/>
        </p:nvCxnSpPr>
        <p:spPr>
          <a:xfrm flipV="1">
            <a:off x="1577975" y="2611438"/>
            <a:ext cx="315913" cy="1587"/>
          </a:xfrm>
          <a:prstGeom prst="line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文本框 26"/>
          <p:cNvSpPr txBox="1">
            <a:spLocks noChangeArrowheads="1"/>
          </p:cNvSpPr>
          <p:nvPr/>
        </p:nvSpPr>
        <p:spPr bwMode="auto">
          <a:xfrm>
            <a:off x="1231900" y="2438400"/>
            <a:ext cx="3365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>
                <a:solidFill>
                  <a:srgbClr val="00B050"/>
                </a:solidFill>
                <a:latin typeface="Calibri" pitchFamily="34" charset="0"/>
              </a:rPr>
              <a:t>O</a:t>
            </a:r>
            <a:endParaRPr lang="zh-CN" altLang="en-US">
              <a:solidFill>
                <a:srgbClr val="00B050"/>
              </a:solidFill>
              <a:latin typeface="Calibri" pitchFamily="34" charset="0"/>
            </a:endParaRPr>
          </a:p>
        </p:txBody>
      </p:sp>
      <p:cxnSp>
        <p:nvCxnSpPr>
          <p:cNvPr id="28" name="直接连接符 27"/>
          <p:cNvCxnSpPr>
            <a:stCxn id="27" idx="3"/>
          </p:cNvCxnSpPr>
          <p:nvPr/>
        </p:nvCxnSpPr>
        <p:spPr>
          <a:xfrm flipV="1">
            <a:off x="1568450" y="2620963"/>
            <a:ext cx="755650" cy="1587"/>
          </a:xfrm>
          <a:prstGeom prst="line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文本框 30"/>
          <p:cNvSpPr txBox="1">
            <a:spLocks noChangeArrowheads="1"/>
          </p:cNvSpPr>
          <p:nvPr/>
        </p:nvSpPr>
        <p:spPr bwMode="auto">
          <a:xfrm>
            <a:off x="1220788" y="2424113"/>
            <a:ext cx="3365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>
                <a:solidFill>
                  <a:srgbClr val="FF0000"/>
                </a:solidFill>
                <a:latin typeface="Calibri" pitchFamily="34" charset="0"/>
              </a:rPr>
              <a:t>S</a:t>
            </a:r>
            <a:endParaRPr lang="zh-CN" altLang="en-US">
              <a:solidFill>
                <a:srgbClr val="FF0000"/>
              </a:solidFill>
              <a:latin typeface="Calibri" pitchFamily="34" charset="0"/>
            </a:endParaRPr>
          </a:p>
        </p:txBody>
      </p:sp>
      <p:cxnSp>
        <p:nvCxnSpPr>
          <p:cNvPr id="32" name="直接连接符 31"/>
          <p:cNvCxnSpPr>
            <a:stCxn id="31" idx="3"/>
          </p:cNvCxnSpPr>
          <p:nvPr/>
        </p:nvCxnSpPr>
        <p:spPr>
          <a:xfrm>
            <a:off x="1557338" y="2608263"/>
            <a:ext cx="936625" cy="9525"/>
          </a:xfrm>
          <a:prstGeom prst="line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文本框 32"/>
          <p:cNvSpPr txBox="1">
            <a:spLocks noChangeArrowheads="1"/>
          </p:cNvSpPr>
          <p:nvPr/>
        </p:nvSpPr>
        <p:spPr bwMode="auto">
          <a:xfrm>
            <a:off x="1208088" y="2432050"/>
            <a:ext cx="33655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>
                <a:solidFill>
                  <a:srgbClr val="FF0000"/>
                </a:solidFill>
                <a:latin typeface="Calibri" pitchFamily="34" charset="0"/>
              </a:rPr>
              <a:t>Z</a:t>
            </a:r>
            <a:endParaRPr lang="zh-CN" altLang="en-US">
              <a:solidFill>
                <a:srgbClr val="FF0000"/>
              </a:solidFill>
              <a:latin typeface="Calibri" pitchFamily="34" charset="0"/>
            </a:endParaRPr>
          </a:p>
        </p:txBody>
      </p:sp>
      <p:cxnSp>
        <p:nvCxnSpPr>
          <p:cNvPr id="34" name="直接连接符 33"/>
          <p:cNvCxnSpPr>
            <a:stCxn id="33" idx="3"/>
          </p:cNvCxnSpPr>
          <p:nvPr/>
        </p:nvCxnSpPr>
        <p:spPr>
          <a:xfrm>
            <a:off x="1544638" y="2616200"/>
            <a:ext cx="1223962" cy="4763"/>
          </a:xfrm>
          <a:prstGeom prst="line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文本框 36"/>
          <p:cNvSpPr txBox="1">
            <a:spLocks noChangeArrowheads="1"/>
          </p:cNvSpPr>
          <p:nvPr/>
        </p:nvSpPr>
        <p:spPr bwMode="auto">
          <a:xfrm>
            <a:off x="6616700" y="2484438"/>
            <a:ext cx="47307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zh-CN">
                <a:solidFill>
                  <a:srgbClr val="00B050"/>
                </a:solidFill>
                <a:latin typeface="Times New Roman" pitchFamily="18" charset="0"/>
              </a:rPr>
              <a:t>O</a:t>
            </a:r>
          </a:p>
        </p:txBody>
      </p:sp>
      <p:sp>
        <p:nvSpPr>
          <p:cNvPr id="38" name="文本框 37"/>
          <p:cNvSpPr txBox="1">
            <a:spLocks noChangeArrowheads="1"/>
          </p:cNvSpPr>
          <p:nvPr/>
        </p:nvSpPr>
        <p:spPr bwMode="auto">
          <a:xfrm>
            <a:off x="6942138" y="2484438"/>
            <a:ext cx="471487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zh-CN">
                <a:solidFill>
                  <a:srgbClr val="FF0000"/>
                </a:solidFill>
                <a:latin typeface="Times New Roman" pitchFamily="18" charset="0"/>
              </a:rPr>
              <a:t>S</a:t>
            </a:r>
          </a:p>
        </p:txBody>
      </p:sp>
      <p:sp>
        <p:nvSpPr>
          <p:cNvPr id="39" name="文本框 38"/>
          <p:cNvSpPr txBox="1">
            <a:spLocks noChangeArrowheads="1"/>
          </p:cNvSpPr>
          <p:nvPr/>
        </p:nvSpPr>
        <p:spPr bwMode="auto">
          <a:xfrm>
            <a:off x="7256463" y="2478088"/>
            <a:ext cx="471487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zh-CN">
                <a:solidFill>
                  <a:srgbClr val="FF0000"/>
                </a:solidFill>
                <a:latin typeface="Times New Roman" pitchFamily="18" charset="0"/>
              </a:rPr>
              <a:t>Z</a:t>
            </a:r>
          </a:p>
        </p:txBody>
      </p:sp>
      <p:sp>
        <p:nvSpPr>
          <p:cNvPr id="16" name="标题 15"/>
          <p:cNvSpPr>
            <a:spLocks noGrp="1"/>
          </p:cNvSpPr>
          <p:nvPr>
            <p:ph type="title"/>
          </p:nvPr>
        </p:nvSpPr>
        <p:spPr>
          <a:xfrm>
            <a:off x="611188" y="206375"/>
            <a:ext cx="7504112" cy="8128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zh-CN" b="1" dirty="0">
                <a:latin typeface="Times New Roman" panose="02020603050405020304" charset="0"/>
                <a:sym typeface="+mn-ea"/>
              </a:rPr>
              <a:t>RARE </a:t>
            </a:r>
            <a:r>
              <a:rPr lang="en-US" altLang="zh-CN" dirty="0">
                <a:latin typeface="Times New Roman" panose="02020603050405020304" charset="0"/>
                <a:sym typeface="+mn-ea"/>
              </a:rPr>
              <a:t>for Irregular Text Recognition</a:t>
            </a:r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000"/>
                            </p:stCondLst>
                            <p:childTnLst>
                              <p:par>
                                <p:cTn id="56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2500"/>
                            </p:stCondLst>
                            <p:childTnLst>
                              <p:par>
                                <p:cTn id="7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3000"/>
                            </p:stCondLst>
                            <p:childTnLst>
                              <p:par>
                                <p:cTn id="85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3000"/>
                            </p:stCondLst>
                            <p:childTnLst>
                              <p:par>
                                <p:cTn id="9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3500"/>
                            </p:stCondLst>
                            <p:childTnLst>
                              <p:par>
                                <p:cTn id="10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4000"/>
                            </p:stCondLst>
                            <p:childTnLst>
                              <p:par>
                                <p:cTn id="114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4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 animBg="1"/>
      <p:bldP spid="10" grpId="1" animBg="1"/>
      <p:bldP spid="14" grpId="0" animBg="1"/>
      <p:bldP spid="14" grpId="1" animBg="1"/>
      <p:bldP spid="11" grpId="0" animBg="1"/>
      <p:bldP spid="11" grpId="1" animBg="1"/>
      <p:bldP spid="12" grpId="0" animBg="1"/>
      <p:bldP spid="12" grpId="1" animBg="1"/>
      <p:bldP spid="13" grpId="0"/>
      <p:bldP spid="13" grpId="1"/>
      <p:bldP spid="27" grpId="0"/>
      <p:bldP spid="27" grpId="1"/>
      <p:bldP spid="31" grpId="0"/>
      <p:bldP spid="31" grpId="1"/>
      <p:bldP spid="33" grpId="0"/>
      <p:bldP spid="33" grpId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矩形 4"/>
          <p:cNvSpPr>
            <a:spLocks noChangeArrowheads="1"/>
          </p:cNvSpPr>
          <p:nvPr/>
        </p:nvSpPr>
        <p:spPr bwMode="auto">
          <a:xfrm>
            <a:off x="758825" y="1206500"/>
            <a:ext cx="762635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en-US" sz="2400" b="1">
                <a:latin typeface="Times New Roman" pitchFamily="18" charset="0"/>
              </a:rPr>
              <a:t>STN</a:t>
            </a:r>
            <a:r>
              <a:rPr lang="en-US" altLang="zh-CN" sz="2400" b="1">
                <a:latin typeface="Times New Roman" pitchFamily="18" charset="0"/>
              </a:rPr>
              <a:t> </a:t>
            </a:r>
            <a:r>
              <a:rPr lang="en-US" altLang="en-US" sz="2400" b="1">
                <a:latin typeface="Times New Roman" pitchFamily="18" charset="0"/>
              </a:rPr>
              <a:t>(Spatial Transform Network)</a:t>
            </a:r>
            <a:r>
              <a:rPr lang="en-US" altLang="zh-CN" sz="2400" b="1" baseline="30000">
                <a:latin typeface="Times New Roman" pitchFamily="18" charset="0"/>
                <a:sym typeface="+mn-ea"/>
              </a:rPr>
              <a:t>[1] </a:t>
            </a:r>
            <a:r>
              <a:rPr lang="en-US" altLang="en-US" sz="2400" b="1">
                <a:latin typeface="Times New Roman" pitchFamily="18" charset="0"/>
                <a:sym typeface="+mn-ea"/>
              </a:rPr>
              <a:t>for </a:t>
            </a:r>
            <a:r>
              <a:rPr lang="en-US" altLang="en-US" sz="2400" b="1">
                <a:latin typeface="Times New Roman" pitchFamily="18" charset="0"/>
              </a:rPr>
              <a:t>Text Rectification</a:t>
            </a:r>
          </a:p>
        </p:txBody>
      </p:sp>
      <p:grpSp>
        <p:nvGrpSpPr>
          <p:cNvPr id="4" name="组合 3"/>
          <p:cNvGrpSpPr>
            <a:grpSpLocks/>
          </p:cNvGrpSpPr>
          <p:nvPr/>
        </p:nvGrpSpPr>
        <p:grpSpPr bwMode="auto">
          <a:xfrm>
            <a:off x="2082800" y="2693988"/>
            <a:ext cx="1874838" cy="830262"/>
            <a:chOff x="9818077" y="4033276"/>
            <a:chExt cx="1874838" cy="830262"/>
          </a:xfrm>
        </p:grpSpPr>
        <p:sp>
          <p:nvSpPr>
            <p:cNvPr id="11" name="圆角矩形 10"/>
            <p:cNvSpPr/>
            <p:nvPr/>
          </p:nvSpPr>
          <p:spPr bwMode="auto">
            <a:xfrm>
              <a:off x="10068902" y="4071376"/>
              <a:ext cx="1373188" cy="776287"/>
            </a:xfrm>
            <a:prstGeom prst="roundRect">
              <a:avLst/>
            </a:prstGeom>
            <a:noFill/>
            <a:ln>
              <a:solidFill>
                <a:srgbClr val="C0000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86039" name="文本框 12"/>
            <p:cNvSpPr txBox="1">
              <a:spLocks noChangeArrowheads="1"/>
            </p:cNvSpPr>
            <p:nvPr/>
          </p:nvSpPr>
          <p:spPr bwMode="auto">
            <a:xfrm>
              <a:off x="9818077" y="4033276"/>
              <a:ext cx="1874838" cy="8302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altLang="zh-CN" sz="1600">
                  <a:solidFill>
                    <a:srgbClr val="C00000"/>
                  </a:solidFill>
                  <a:latin typeface="Times New Roman" pitchFamily="18" charset="0"/>
                </a:rPr>
                <a:t>Spatial </a:t>
              </a:r>
            </a:p>
            <a:p>
              <a:pPr algn="ctr"/>
              <a:r>
                <a:rPr lang="en-US" altLang="zh-CN" sz="1600">
                  <a:solidFill>
                    <a:srgbClr val="C00000"/>
                  </a:solidFill>
                  <a:latin typeface="Times New Roman" pitchFamily="18" charset="0"/>
                </a:rPr>
                <a:t>Transformer Network (</a:t>
              </a:r>
              <a:r>
                <a:rPr lang="en-US" altLang="zh-CN" sz="1600" b="1">
                  <a:solidFill>
                    <a:srgbClr val="C00000"/>
                  </a:solidFill>
                  <a:latin typeface="Times New Roman" pitchFamily="18" charset="0"/>
                </a:rPr>
                <a:t>STN</a:t>
              </a:r>
              <a:r>
                <a:rPr lang="en-US" altLang="zh-CN" sz="1600">
                  <a:solidFill>
                    <a:srgbClr val="C00000"/>
                  </a:solidFill>
                  <a:latin typeface="Times New Roman" pitchFamily="18" charset="0"/>
                </a:rPr>
                <a:t>)</a:t>
              </a:r>
            </a:p>
          </p:txBody>
        </p:sp>
      </p:grpSp>
      <p:grpSp>
        <p:nvGrpSpPr>
          <p:cNvPr id="2" name="组合 1"/>
          <p:cNvGrpSpPr>
            <a:grpSpLocks/>
          </p:cNvGrpSpPr>
          <p:nvPr/>
        </p:nvGrpSpPr>
        <p:grpSpPr bwMode="auto">
          <a:xfrm>
            <a:off x="1697038" y="2144713"/>
            <a:ext cx="1406525" cy="1428750"/>
            <a:chOff x="1338" y="3193"/>
            <a:chExt cx="2215" cy="2249"/>
          </a:xfrm>
        </p:grpSpPr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50" y="3773"/>
              <a:ext cx="1988" cy="1669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86037" name="文本框 25"/>
            <p:cNvSpPr txBox="1">
              <a:spLocks noChangeArrowheads="1"/>
            </p:cNvSpPr>
            <p:nvPr/>
          </p:nvSpPr>
          <p:spPr bwMode="auto">
            <a:xfrm>
              <a:off x="1338" y="3193"/>
              <a:ext cx="2215" cy="5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altLang="zh-CN">
                  <a:latin typeface="Times New Roman" pitchFamily="18" charset="0"/>
                </a:rPr>
                <a:t>Input Image</a:t>
              </a:r>
            </a:p>
          </p:txBody>
        </p:sp>
      </p:grpSp>
      <p:sp>
        <p:nvSpPr>
          <p:cNvPr id="25" name="文本框 24"/>
          <p:cNvSpPr txBox="1">
            <a:spLocks noChangeArrowheads="1"/>
          </p:cNvSpPr>
          <p:nvPr/>
        </p:nvSpPr>
        <p:spPr bwMode="auto">
          <a:xfrm>
            <a:off x="6537325" y="2995613"/>
            <a:ext cx="11557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zh-CN">
                <a:latin typeface="Times New Roman" pitchFamily="18" charset="0"/>
              </a:rPr>
              <a:t>''</a:t>
            </a:r>
            <a:r>
              <a:rPr lang="en-US" altLang="zh-CN">
                <a:latin typeface="Times New Roman" pitchFamily="18" charset="0"/>
                <a:sym typeface="+mn-ea"/>
              </a:rPr>
              <a:t>MO</a:t>
            </a:r>
            <a:r>
              <a:rPr lang="en-US" altLang="zh-CN">
                <a:solidFill>
                  <a:srgbClr val="C00000"/>
                </a:solidFill>
                <a:latin typeface="Times New Roman" pitchFamily="18" charset="0"/>
                <a:sym typeface="+mn-ea"/>
              </a:rPr>
              <a:t>SZ</a:t>
            </a:r>
            <a:r>
              <a:rPr lang="en-US" altLang="zh-CN">
                <a:latin typeface="Times New Roman" pitchFamily="18" charset="0"/>
              </a:rPr>
              <a:t>''</a:t>
            </a:r>
          </a:p>
        </p:txBody>
      </p:sp>
      <p:grpSp>
        <p:nvGrpSpPr>
          <p:cNvPr id="51" name="组合 50"/>
          <p:cNvGrpSpPr>
            <a:grpSpLocks/>
          </p:cNvGrpSpPr>
          <p:nvPr/>
        </p:nvGrpSpPr>
        <p:grpSpPr bwMode="auto">
          <a:xfrm>
            <a:off x="3149600" y="2697163"/>
            <a:ext cx="3454400" cy="830262"/>
            <a:chOff x="5460" y="3343"/>
            <a:chExt cx="5441" cy="1307"/>
          </a:xfrm>
        </p:grpSpPr>
        <p:sp>
          <p:nvSpPr>
            <p:cNvPr id="19" name="圆角矩形 18"/>
            <p:cNvSpPr/>
            <p:nvPr/>
          </p:nvSpPr>
          <p:spPr>
            <a:xfrm>
              <a:off x="8063" y="3385"/>
              <a:ext cx="2160" cy="1222"/>
            </a:xfrm>
            <a:prstGeom prst="roundRect">
              <a:avLst/>
            </a:prstGeom>
            <a:noFill/>
            <a:ln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86031" name="文本框 19"/>
            <p:cNvSpPr txBox="1">
              <a:spLocks noChangeArrowheads="1"/>
            </p:cNvSpPr>
            <p:nvPr/>
          </p:nvSpPr>
          <p:spPr bwMode="auto">
            <a:xfrm>
              <a:off x="7668" y="3343"/>
              <a:ext cx="2952" cy="13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altLang="zh-CN" sz="1600">
                  <a:latin typeface="Times New Roman" pitchFamily="18" charset="0"/>
                </a:rPr>
                <a:t>Sequence </a:t>
              </a:r>
            </a:p>
            <a:p>
              <a:pPr algn="ctr"/>
              <a:r>
                <a:rPr lang="en-US" altLang="zh-CN" sz="1600">
                  <a:latin typeface="Times New Roman" pitchFamily="18" charset="0"/>
                </a:rPr>
                <a:t>Recognition Network (</a:t>
              </a:r>
              <a:r>
                <a:rPr lang="en-US" altLang="zh-CN" sz="1600" b="1">
                  <a:latin typeface="Times New Roman" pitchFamily="18" charset="0"/>
                </a:rPr>
                <a:t>SRN</a:t>
              </a:r>
              <a:r>
                <a:rPr lang="en-US" altLang="zh-CN" sz="1600">
                  <a:latin typeface="Times New Roman" pitchFamily="18" charset="0"/>
                </a:rPr>
                <a:t>)</a:t>
              </a:r>
            </a:p>
          </p:txBody>
        </p:sp>
        <p:cxnSp>
          <p:nvCxnSpPr>
            <p:cNvPr id="23" name="直接箭头连接符 22"/>
            <p:cNvCxnSpPr/>
            <p:nvPr/>
          </p:nvCxnSpPr>
          <p:spPr>
            <a:xfrm flipV="1">
              <a:off x="10223" y="3995"/>
              <a:ext cx="678" cy="2"/>
            </a:xfrm>
            <a:prstGeom prst="straightConnector1">
              <a:avLst/>
            </a:prstGeom>
            <a:ln w="22225">
              <a:solidFill>
                <a:schemeClr val="tx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直接箭头连接符 23"/>
            <p:cNvCxnSpPr/>
            <p:nvPr/>
          </p:nvCxnSpPr>
          <p:spPr>
            <a:xfrm flipV="1">
              <a:off x="10223" y="4250"/>
              <a:ext cx="678" cy="0"/>
            </a:xfrm>
            <a:prstGeom prst="straightConnector1">
              <a:avLst/>
            </a:prstGeom>
            <a:ln w="22225">
              <a:solidFill>
                <a:schemeClr val="tx1"/>
              </a:solidFill>
              <a:prstDash val="dash"/>
              <a:headEnd type="stealth" w="lg" len="lg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直接箭头连接符 5"/>
            <p:cNvCxnSpPr/>
            <p:nvPr/>
          </p:nvCxnSpPr>
          <p:spPr>
            <a:xfrm>
              <a:off x="5460" y="3998"/>
              <a:ext cx="2603" cy="0"/>
            </a:xfrm>
            <a:prstGeom prst="straightConnector1">
              <a:avLst/>
            </a:prstGeom>
            <a:ln w="22225">
              <a:solidFill>
                <a:schemeClr val="tx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直接箭头连接符 6"/>
            <p:cNvCxnSpPr/>
            <p:nvPr/>
          </p:nvCxnSpPr>
          <p:spPr>
            <a:xfrm>
              <a:off x="5460" y="4250"/>
              <a:ext cx="2603" cy="0"/>
            </a:xfrm>
            <a:prstGeom prst="straightConnector1">
              <a:avLst/>
            </a:prstGeom>
            <a:ln w="22225">
              <a:solidFill>
                <a:schemeClr val="tx1"/>
              </a:solidFill>
              <a:prstDash val="dash"/>
              <a:headEnd type="stealth" w="lg" len="lg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2" name="直接箭头连接符 41"/>
          <p:cNvCxnSpPr/>
          <p:nvPr/>
        </p:nvCxnSpPr>
        <p:spPr>
          <a:xfrm flipV="1">
            <a:off x="1828800" y="3146425"/>
            <a:ext cx="430213" cy="0"/>
          </a:xfrm>
          <a:prstGeom prst="straightConnector1">
            <a:avLst/>
          </a:prstGeom>
          <a:ln w="22225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3" name="图片 4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78263" y="2624138"/>
            <a:ext cx="1444625" cy="42862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44" name="文本框 43"/>
          <p:cNvSpPr txBox="1">
            <a:spLocks noChangeArrowheads="1"/>
          </p:cNvSpPr>
          <p:nvPr/>
        </p:nvSpPr>
        <p:spPr bwMode="auto">
          <a:xfrm>
            <a:off x="3695700" y="2255838"/>
            <a:ext cx="1811338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zh-CN">
                <a:latin typeface="Times New Roman" pitchFamily="18" charset="0"/>
              </a:rPr>
              <a:t>Rectified Image</a:t>
            </a:r>
          </a:p>
        </p:txBody>
      </p:sp>
      <p:sp>
        <p:nvSpPr>
          <p:cNvPr id="52" name="文本框 51"/>
          <p:cNvSpPr txBox="1">
            <a:spLocks noChangeArrowheads="1"/>
          </p:cNvSpPr>
          <p:nvPr/>
        </p:nvSpPr>
        <p:spPr bwMode="auto">
          <a:xfrm>
            <a:off x="7116763" y="2981325"/>
            <a:ext cx="11557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zh-CN">
                <a:latin typeface="Times New Roman" pitchFamily="18" charset="0"/>
              </a:rPr>
              <a:t>''MOON''</a:t>
            </a:r>
          </a:p>
        </p:txBody>
      </p:sp>
      <p:sp>
        <p:nvSpPr>
          <p:cNvPr id="53" name="文本框 52"/>
          <p:cNvSpPr txBox="1"/>
          <p:nvPr/>
        </p:nvSpPr>
        <p:spPr>
          <a:xfrm>
            <a:off x="966788" y="3929063"/>
            <a:ext cx="6770687" cy="15081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42900" indent="-342900" fontAlgn="auto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Font typeface="Wingdings" panose="05000000000000000000" pitchFamily="2" charset="2"/>
              <a:buChar char="p"/>
              <a:defRPr/>
            </a:pPr>
            <a:r>
              <a:rPr lang="en-US" altLang="zh-CN" dirty="0">
                <a:latin typeface="Times New Roman" panose="02020603050405020304" charset="0"/>
                <a:ea typeface="+mn-ea"/>
              </a:rPr>
              <a:t>An end-to-end trainable network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panose="05000000000000000000" charset="0"/>
              <a:buChar char=""/>
              <a:defRPr/>
            </a:pPr>
            <a:endParaRPr lang="en-US" altLang="zh-CN" dirty="0">
              <a:latin typeface="Times New Roman" panose="02020603050405020304" charset="0"/>
              <a:ea typeface="+mn-ea"/>
            </a:endParaRPr>
          </a:p>
          <a:p>
            <a:pPr marL="742950" lvl="1" indent="-285750" fontAlgn="auto">
              <a:spcBef>
                <a:spcPts val="0"/>
              </a:spcBef>
              <a:spcAft>
                <a:spcPts val="0"/>
              </a:spcAft>
              <a:buFont typeface="Wingdings" panose="05000000000000000000" charset="0"/>
              <a:buChar char=""/>
              <a:defRPr/>
            </a:pPr>
            <a:r>
              <a:rPr lang="en-US" altLang="zh-CN" b="1" dirty="0">
                <a:solidFill>
                  <a:srgbClr val="C00000"/>
                </a:solidFill>
                <a:latin typeface="Times New Roman" panose="02020603050405020304" charset="0"/>
                <a:ea typeface="+mn-ea"/>
              </a:rPr>
              <a:t>STN</a:t>
            </a:r>
            <a:r>
              <a:rPr lang="en-US" altLang="zh-CN" dirty="0">
                <a:solidFill>
                  <a:srgbClr val="C00000"/>
                </a:solidFill>
                <a:latin typeface="Times New Roman" panose="02020603050405020304" charset="0"/>
                <a:ea typeface="+mn-ea"/>
              </a:rPr>
              <a:t>: rectifies images with spatial transformation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altLang="zh-CN" dirty="0">
              <a:latin typeface="Times New Roman" panose="02020603050405020304" charset="0"/>
              <a:ea typeface="+mn-ea"/>
            </a:endParaRPr>
          </a:p>
          <a:p>
            <a:pPr marL="742950" lvl="1" indent="-285750" fontAlgn="auto">
              <a:spcBef>
                <a:spcPts val="0"/>
              </a:spcBef>
              <a:spcAft>
                <a:spcPts val="0"/>
              </a:spcAft>
              <a:buFont typeface="Wingdings" panose="05000000000000000000" charset="0"/>
              <a:buChar char=""/>
              <a:defRPr/>
            </a:pPr>
            <a:r>
              <a:rPr lang="en-US" altLang="zh-CN" b="1" dirty="0">
                <a:latin typeface="Times New Roman" panose="02020603050405020304" charset="0"/>
                <a:ea typeface="+mn-ea"/>
              </a:rPr>
              <a:t>SRN</a:t>
            </a:r>
            <a:r>
              <a:rPr lang="en-US" altLang="zh-CN" dirty="0">
                <a:latin typeface="Times New Roman" panose="02020603050405020304" charset="0"/>
                <a:ea typeface="+mn-ea"/>
              </a:rPr>
              <a:t>: a</a:t>
            </a:r>
            <a:r>
              <a:rPr lang="en-US" altLang="zh-CN" dirty="0">
                <a:latin typeface="Times New Roman" panose="02020603050405020304" charset="0"/>
                <a:ea typeface="+mn-ea"/>
                <a:sym typeface="+mn-ea"/>
              </a:rPr>
              <a:t>n</a:t>
            </a:r>
            <a:r>
              <a:rPr lang="en-US" altLang="zh-CN" dirty="0">
                <a:solidFill>
                  <a:srgbClr val="FF0000"/>
                </a:solidFill>
                <a:latin typeface="Times New Roman" panose="02020603050405020304" charset="0"/>
                <a:ea typeface="+mn-ea"/>
                <a:sym typeface="+mn-ea"/>
              </a:rPr>
              <a:t> </a:t>
            </a:r>
            <a:r>
              <a:rPr lang="en-US" altLang="zh-CN" dirty="0">
                <a:latin typeface="Times New Roman" panose="02020603050405020304" charset="0"/>
                <a:ea typeface="+mn-ea"/>
                <a:sym typeface="+mn-ea"/>
              </a:rPr>
              <a:t>attention-based encoder-decoder framework</a:t>
            </a:r>
            <a:endParaRPr lang="en-US" altLang="zh-CN" dirty="0">
              <a:latin typeface="Times New Roman" panose="02020603050405020304" charset="0"/>
              <a:ea typeface="+mn-ea"/>
            </a:endParaRPr>
          </a:p>
        </p:txBody>
      </p:sp>
      <p:sp>
        <p:nvSpPr>
          <p:cNvPr id="8" name="标题 7"/>
          <p:cNvSpPr>
            <a:spLocks noGrp="1"/>
          </p:cNvSpPr>
          <p:nvPr>
            <p:ph type="title"/>
          </p:nvPr>
        </p:nvSpPr>
        <p:spPr>
          <a:xfrm>
            <a:off x="611188" y="206375"/>
            <a:ext cx="7504112" cy="8128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zh-CN" b="1" dirty="0">
                <a:latin typeface="Times New Roman" panose="02020603050405020304" charset="0"/>
                <a:sym typeface="+mn-ea"/>
              </a:rPr>
              <a:t>RARE </a:t>
            </a:r>
            <a:r>
              <a:rPr lang="en-US" altLang="zh-CN" dirty="0">
                <a:latin typeface="Times New Roman" panose="02020603050405020304" charset="0"/>
                <a:sym typeface="+mn-ea"/>
              </a:rPr>
              <a:t>for Irregular Text Recognition</a:t>
            </a:r>
            <a:endParaRPr lang="zh-CN" altLang="en-US" dirty="0"/>
          </a:p>
        </p:txBody>
      </p:sp>
      <p:sp>
        <p:nvSpPr>
          <p:cNvPr id="28" name="矩形 27"/>
          <p:cNvSpPr/>
          <p:nvPr/>
        </p:nvSpPr>
        <p:spPr>
          <a:xfrm>
            <a:off x="354013" y="5975350"/>
            <a:ext cx="8459787" cy="279400"/>
          </a:xfrm>
          <a:prstGeom prst="rect">
            <a:avLst/>
          </a:prstGeom>
          <a:noFill/>
          <a:ln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86029" name="文本框 29"/>
          <p:cNvSpPr txBox="1">
            <a:spLocks noChangeArrowheads="1"/>
          </p:cNvSpPr>
          <p:nvPr/>
        </p:nvSpPr>
        <p:spPr bwMode="auto">
          <a:xfrm>
            <a:off x="376238" y="5959475"/>
            <a:ext cx="5926137" cy="29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 sz="1300">
                <a:latin typeface="Times New Roman" pitchFamily="18" charset="0"/>
              </a:rPr>
              <a:t>[1] Jaderberg M</a:t>
            </a:r>
            <a:r>
              <a:rPr lang="zh-CN" altLang="en-US" sz="1300">
                <a:latin typeface="Times New Roman" pitchFamily="18" charset="0"/>
              </a:rPr>
              <a:t> </a:t>
            </a:r>
            <a:r>
              <a:rPr lang="en-US" altLang="zh-CN" sz="1300">
                <a:latin typeface="Times New Roman" pitchFamily="18" charset="0"/>
              </a:rPr>
              <a:t>et</a:t>
            </a:r>
            <a:r>
              <a:rPr lang="zh-CN" altLang="en-US" sz="1300">
                <a:latin typeface="Times New Roman" pitchFamily="18" charset="0"/>
              </a:rPr>
              <a:t> </a:t>
            </a:r>
            <a:r>
              <a:rPr lang="en-US" altLang="zh-CN" sz="1300">
                <a:latin typeface="Times New Roman" pitchFamily="18" charset="0"/>
              </a:rPr>
              <a:t>al. Spatial transformer networks. NIPS,</a:t>
            </a:r>
            <a:r>
              <a:rPr lang="zh-CN" altLang="en-US" sz="1300">
                <a:latin typeface="Times New Roman" pitchFamily="18" charset="0"/>
              </a:rPr>
              <a:t> </a:t>
            </a:r>
            <a:r>
              <a:rPr lang="en-US" altLang="zh-CN" sz="1300">
                <a:latin typeface="Times New Roman" pitchFamily="18" charset="0"/>
              </a:rPr>
              <a:t>2015.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04 -4.81481E-6 L -0.14184 0.00325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049" y="16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7037E-7 L 0.06736 -3.7037E-7 " pathEditMode="relative" rAng="0" ptsTypes="AA">
                                      <p:cBhvr>
                                        <p:cTn id="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68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4.07407E-6 L 0.06198 0.00024 " pathEditMode="relative" rAng="0" ptsTypes="AA">
                                      <p:cBhvr>
                                        <p:cTn id="1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9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5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125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75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25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750"/>
                            </p:stCondLst>
                            <p:childTnLst>
                              <p:par>
                                <p:cTn id="33" presetID="22" presetClass="exit" presetSubtype="8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25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5" grpId="1"/>
      <p:bldP spid="25" grpId="2"/>
      <p:bldP spid="44" grpId="0"/>
      <p:bldP spid="5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矩形 4"/>
          <p:cNvSpPr>
            <a:spLocks noChangeArrowheads="1"/>
          </p:cNvSpPr>
          <p:nvPr/>
        </p:nvSpPr>
        <p:spPr bwMode="auto">
          <a:xfrm>
            <a:off x="1843088" y="1122363"/>
            <a:ext cx="5459412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zh-CN" altLang="en-US" sz="2400" b="1">
                <a:latin typeface="Times New Roman" pitchFamily="18" charset="0"/>
                <a:sym typeface="+mn-ea"/>
              </a:rPr>
              <a:t>Spatial Transformer Network (STN</a:t>
            </a:r>
            <a:r>
              <a:rPr lang="en-US" altLang="zh-CN" sz="2400" b="1">
                <a:latin typeface="Times New Roman" pitchFamily="18" charset="0"/>
                <a:sym typeface="+mn-ea"/>
              </a:rPr>
              <a:t>)</a:t>
            </a: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8675" y="3627438"/>
            <a:ext cx="1262063" cy="106045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cxnSp>
        <p:nvCxnSpPr>
          <p:cNvPr id="10" name="直接箭头连接符 9"/>
          <p:cNvCxnSpPr>
            <a:endCxn id="186" idx="2"/>
          </p:cNvCxnSpPr>
          <p:nvPr/>
        </p:nvCxnSpPr>
        <p:spPr>
          <a:xfrm>
            <a:off x="2090738" y="4157663"/>
            <a:ext cx="3436937" cy="1587"/>
          </a:xfrm>
          <a:prstGeom prst="straightConnector1">
            <a:avLst/>
          </a:prstGeom>
          <a:ln w="22225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接箭头连接符 5"/>
          <p:cNvCxnSpPr/>
          <p:nvPr/>
        </p:nvCxnSpPr>
        <p:spPr>
          <a:xfrm flipV="1">
            <a:off x="1460500" y="2162175"/>
            <a:ext cx="3175" cy="1473200"/>
          </a:xfrm>
          <a:prstGeom prst="straightConnector1">
            <a:avLst/>
          </a:prstGeom>
          <a:ln w="22225">
            <a:solidFill>
              <a:schemeClr val="tx1"/>
            </a:solidFill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接箭头连接符 6"/>
          <p:cNvCxnSpPr/>
          <p:nvPr/>
        </p:nvCxnSpPr>
        <p:spPr>
          <a:xfrm>
            <a:off x="1460500" y="2176463"/>
            <a:ext cx="514350" cy="3175"/>
          </a:xfrm>
          <a:prstGeom prst="straightConnector1">
            <a:avLst/>
          </a:prstGeom>
          <a:ln w="22225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圆角矩形 10"/>
          <p:cNvSpPr/>
          <p:nvPr/>
        </p:nvSpPr>
        <p:spPr>
          <a:xfrm>
            <a:off x="1963738" y="1855788"/>
            <a:ext cx="1584325" cy="644525"/>
          </a:xfrm>
          <a:prstGeom prst="roundRect">
            <a:avLst/>
          </a:prstGeom>
          <a:noFill/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88071" name="文本框 11"/>
          <p:cNvSpPr txBox="1">
            <a:spLocks noChangeArrowheads="1"/>
          </p:cNvSpPr>
          <p:nvPr/>
        </p:nvSpPr>
        <p:spPr bwMode="auto">
          <a:xfrm>
            <a:off x="2066925" y="1855788"/>
            <a:ext cx="1379538" cy="644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zh-CN">
                <a:latin typeface="Times New Roman" pitchFamily="18" charset="0"/>
              </a:rPr>
              <a:t>Localization Network</a:t>
            </a:r>
          </a:p>
        </p:txBody>
      </p:sp>
      <p:cxnSp>
        <p:nvCxnSpPr>
          <p:cNvPr id="13" name="直接箭头连接符 12"/>
          <p:cNvCxnSpPr>
            <a:stCxn id="11" idx="3"/>
            <a:endCxn id="88171" idx="1"/>
          </p:cNvCxnSpPr>
          <p:nvPr/>
        </p:nvCxnSpPr>
        <p:spPr>
          <a:xfrm flipV="1">
            <a:off x="3548063" y="2173288"/>
            <a:ext cx="1538287" cy="4762"/>
          </a:xfrm>
          <a:prstGeom prst="straightConnector1">
            <a:avLst/>
          </a:prstGeom>
          <a:ln w="22225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接箭头连接符 15"/>
          <p:cNvCxnSpPr>
            <a:stCxn id="88171" idx="2"/>
            <a:endCxn id="186" idx="0"/>
          </p:cNvCxnSpPr>
          <p:nvPr/>
        </p:nvCxnSpPr>
        <p:spPr>
          <a:xfrm>
            <a:off x="5775325" y="2495550"/>
            <a:ext cx="0" cy="1416050"/>
          </a:xfrm>
          <a:prstGeom prst="straightConnector1">
            <a:avLst/>
          </a:prstGeom>
          <a:ln w="22225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8074" name="组合 188"/>
          <p:cNvGrpSpPr>
            <a:grpSpLocks/>
          </p:cNvGrpSpPr>
          <p:nvPr/>
        </p:nvGrpSpPr>
        <p:grpSpPr bwMode="auto">
          <a:xfrm>
            <a:off x="5527675" y="3911600"/>
            <a:ext cx="495300" cy="495300"/>
            <a:chOff x="8844" y="6894"/>
            <a:chExt cx="780" cy="780"/>
          </a:xfrm>
        </p:grpSpPr>
        <p:sp>
          <p:nvSpPr>
            <p:cNvPr id="186" name="椭圆 185"/>
            <p:cNvSpPr/>
            <p:nvPr/>
          </p:nvSpPr>
          <p:spPr>
            <a:xfrm>
              <a:off x="8844" y="6894"/>
              <a:ext cx="780" cy="780"/>
            </a:xfrm>
            <a:prstGeom prst="ellipse">
              <a:avLst/>
            </a:prstGeom>
            <a:noFill/>
            <a:ln w="25400">
              <a:solidFill>
                <a:schemeClr val="tx1"/>
              </a:solidFill>
            </a:ln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cxnSp>
          <p:nvCxnSpPr>
            <p:cNvPr id="187" name="直接连接符 186"/>
            <p:cNvCxnSpPr>
              <a:stCxn id="186" idx="1"/>
              <a:endCxn id="186" idx="5"/>
            </p:cNvCxnSpPr>
            <p:nvPr/>
          </p:nvCxnSpPr>
          <p:spPr>
            <a:xfrm>
              <a:off x="8959" y="7009"/>
              <a:ext cx="550" cy="550"/>
            </a:xfrm>
            <a:prstGeom prst="line">
              <a:avLst/>
            </a:prstGeom>
            <a:ln w="2222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88" name="直接连接符 187"/>
            <p:cNvCxnSpPr/>
            <p:nvPr/>
          </p:nvCxnSpPr>
          <p:spPr>
            <a:xfrm flipH="1">
              <a:off x="8947" y="7009"/>
              <a:ext cx="552" cy="550"/>
            </a:xfrm>
            <a:prstGeom prst="line">
              <a:avLst/>
            </a:prstGeom>
            <a:ln w="2222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18" name="直接箭头连接符 17"/>
          <p:cNvCxnSpPr/>
          <p:nvPr/>
        </p:nvCxnSpPr>
        <p:spPr>
          <a:xfrm>
            <a:off x="6022975" y="4159250"/>
            <a:ext cx="719138" cy="1588"/>
          </a:xfrm>
          <a:prstGeom prst="straightConnector1">
            <a:avLst/>
          </a:prstGeom>
          <a:ln w="22225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076" name="文本框 18"/>
          <p:cNvSpPr txBox="1">
            <a:spLocks noChangeArrowheads="1"/>
          </p:cNvSpPr>
          <p:nvPr/>
        </p:nvSpPr>
        <p:spPr bwMode="auto">
          <a:xfrm>
            <a:off x="738188" y="4687888"/>
            <a:ext cx="1449387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zh-CN" sz="1600">
                <a:latin typeface="Times New Roman" pitchFamily="18" charset="0"/>
              </a:rPr>
              <a:t>Input Image </a:t>
            </a:r>
            <a:r>
              <a:rPr lang="en-US" altLang="zh-CN" sz="1600" i="1">
                <a:latin typeface="Times New Roman" pitchFamily="18" charset="0"/>
              </a:rPr>
              <a:t>I</a:t>
            </a:r>
          </a:p>
        </p:txBody>
      </p:sp>
      <p:sp>
        <p:nvSpPr>
          <p:cNvPr id="88077" name="文本框 22"/>
          <p:cNvSpPr txBox="1">
            <a:spLocks noChangeArrowheads="1"/>
          </p:cNvSpPr>
          <p:nvPr/>
        </p:nvSpPr>
        <p:spPr bwMode="auto">
          <a:xfrm>
            <a:off x="5045075" y="4422775"/>
            <a:ext cx="14478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zh-CN" sz="1600">
                <a:latin typeface="Times New Roman" pitchFamily="18" charset="0"/>
              </a:rPr>
              <a:t>Sampler </a:t>
            </a:r>
            <a:r>
              <a:rPr lang="en-US" altLang="zh-CN" sz="1600" i="1">
                <a:latin typeface="Times New Roman" pitchFamily="18" charset="0"/>
              </a:rPr>
              <a:t>V</a:t>
            </a:r>
          </a:p>
        </p:txBody>
      </p:sp>
      <p:grpSp>
        <p:nvGrpSpPr>
          <p:cNvPr id="21" name="组合 20"/>
          <p:cNvGrpSpPr>
            <a:grpSpLocks/>
          </p:cNvGrpSpPr>
          <p:nvPr/>
        </p:nvGrpSpPr>
        <p:grpSpPr bwMode="auto">
          <a:xfrm>
            <a:off x="6529388" y="3905250"/>
            <a:ext cx="1890712" cy="855663"/>
            <a:chOff x="6529705" y="3905885"/>
            <a:chExt cx="1891030" cy="854710"/>
          </a:xfrm>
        </p:grpSpPr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751992" y="3905885"/>
              <a:ext cx="1446455" cy="428148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88173" name="文本框 23"/>
            <p:cNvSpPr txBox="1">
              <a:spLocks noChangeArrowheads="1"/>
            </p:cNvSpPr>
            <p:nvPr/>
          </p:nvSpPr>
          <p:spPr bwMode="auto">
            <a:xfrm>
              <a:off x="6529705" y="4423410"/>
              <a:ext cx="1891030" cy="3371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altLang="zh-CN" sz="1600">
                  <a:latin typeface="Times New Roman" pitchFamily="18" charset="0"/>
                </a:rPr>
                <a:t>Rectified Image </a:t>
              </a:r>
              <a:r>
                <a:rPr lang="en-US" altLang="zh-CN" sz="1600" i="1">
                  <a:latin typeface="Times New Roman" pitchFamily="18" charset="0"/>
                </a:rPr>
                <a:t>I'</a:t>
              </a:r>
              <a:endParaRPr lang="en-US" altLang="zh-CN" sz="1600" i="1" baseline="30000">
                <a:latin typeface="Times New Roman" pitchFamily="18" charset="0"/>
              </a:endParaRPr>
            </a:p>
          </p:txBody>
        </p:sp>
      </p:grpSp>
      <p:sp>
        <p:nvSpPr>
          <p:cNvPr id="88079" name="文本框 24"/>
          <p:cNvSpPr txBox="1">
            <a:spLocks noChangeArrowheads="1"/>
          </p:cNvSpPr>
          <p:nvPr/>
        </p:nvSpPr>
        <p:spPr bwMode="auto">
          <a:xfrm>
            <a:off x="5251450" y="3019425"/>
            <a:ext cx="51435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zh-CN" i="1">
                <a:latin typeface="Times New Roman" pitchFamily="18" charset="0"/>
              </a:rPr>
              <a:t>P</a:t>
            </a:r>
            <a:endParaRPr lang="en-US" altLang="zh-CN" i="1" baseline="30000">
              <a:latin typeface="Times New Roman" pitchFamily="18" charset="0"/>
            </a:endParaRPr>
          </a:p>
        </p:txBody>
      </p:sp>
      <p:grpSp>
        <p:nvGrpSpPr>
          <p:cNvPr id="88080" name="组合 27"/>
          <p:cNvGrpSpPr>
            <a:grpSpLocks/>
          </p:cNvGrpSpPr>
          <p:nvPr/>
        </p:nvGrpSpPr>
        <p:grpSpPr bwMode="auto">
          <a:xfrm>
            <a:off x="5083175" y="1851025"/>
            <a:ext cx="1382713" cy="644525"/>
            <a:chOff x="11368" y="2769"/>
            <a:chExt cx="2178" cy="1016"/>
          </a:xfrm>
        </p:grpSpPr>
        <p:sp>
          <p:nvSpPr>
            <p:cNvPr id="26" name="圆角矩形 25"/>
            <p:cNvSpPr/>
            <p:nvPr/>
          </p:nvSpPr>
          <p:spPr>
            <a:xfrm>
              <a:off x="11368" y="2769"/>
              <a:ext cx="2160" cy="1016"/>
            </a:xfrm>
            <a:prstGeom prst="roundRect">
              <a:avLst/>
            </a:prstGeom>
            <a:noFill/>
            <a:ln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88171" name="文本框 26"/>
            <p:cNvSpPr txBox="1">
              <a:spLocks noChangeArrowheads="1"/>
            </p:cNvSpPr>
            <p:nvPr/>
          </p:nvSpPr>
          <p:spPr bwMode="auto">
            <a:xfrm>
              <a:off x="11372" y="2769"/>
              <a:ext cx="2174" cy="10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altLang="zh-CN">
                  <a:latin typeface="Times New Roman" pitchFamily="18" charset="0"/>
                  <a:sym typeface="+mn-ea"/>
                </a:rPr>
                <a:t>Grid</a:t>
              </a:r>
              <a:endParaRPr lang="en-US" altLang="zh-CN">
                <a:latin typeface="Times New Roman" pitchFamily="18" charset="0"/>
              </a:endParaRPr>
            </a:p>
            <a:p>
              <a:pPr algn="ctr"/>
              <a:r>
                <a:rPr lang="en-US" altLang="zh-CN">
                  <a:latin typeface="Times New Roman" pitchFamily="18" charset="0"/>
                  <a:sym typeface="+mn-ea"/>
                </a:rPr>
                <a:t>Generator</a:t>
              </a:r>
              <a:endParaRPr lang="en-US" altLang="zh-CN">
                <a:latin typeface="Times New Roman" pitchFamily="18" charset="0"/>
              </a:endParaRPr>
            </a:p>
          </p:txBody>
        </p:sp>
      </p:grpSp>
      <p:cxnSp>
        <p:nvCxnSpPr>
          <p:cNvPr id="3" name="直接箭头连接符 2"/>
          <p:cNvCxnSpPr>
            <a:stCxn id="186" idx="7"/>
          </p:cNvCxnSpPr>
          <p:nvPr/>
        </p:nvCxnSpPr>
        <p:spPr>
          <a:xfrm>
            <a:off x="5951538" y="3983038"/>
            <a:ext cx="828675" cy="1587"/>
          </a:xfrm>
          <a:prstGeom prst="straightConnector1">
            <a:avLst/>
          </a:prstGeom>
          <a:ln w="22225">
            <a:solidFill>
              <a:schemeClr val="bg2">
                <a:lumMod val="50000"/>
              </a:schemeClr>
            </a:solidFill>
            <a:prstDash val="dash"/>
            <a:headEnd type="stealth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直接箭头连接符 3"/>
          <p:cNvCxnSpPr/>
          <p:nvPr/>
        </p:nvCxnSpPr>
        <p:spPr>
          <a:xfrm>
            <a:off x="5951538" y="2495550"/>
            <a:ext cx="7937" cy="1482725"/>
          </a:xfrm>
          <a:prstGeom prst="straightConnector1">
            <a:avLst/>
          </a:prstGeom>
          <a:ln w="22225">
            <a:solidFill>
              <a:schemeClr val="bg2">
                <a:lumMod val="50000"/>
              </a:schemeClr>
            </a:solidFill>
            <a:prstDash val="dash"/>
            <a:headEnd type="stealth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箭头连接符 13"/>
          <p:cNvCxnSpPr/>
          <p:nvPr/>
        </p:nvCxnSpPr>
        <p:spPr>
          <a:xfrm flipV="1">
            <a:off x="3541713" y="2008188"/>
            <a:ext cx="1516062" cy="7937"/>
          </a:xfrm>
          <a:prstGeom prst="straightConnector1">
            <a:avLst/>
          </a:prstGeom>
          <a:ln w="22225">
            <a:solidFill>
              <a:schemeClr val="bg2">
                <a:lumMod val="50000"/>
              </a:schemeClr>
            </a:solidFill>
            <a:prstDash val="dash"/>
            <a:headEnd type="stealth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084" name="文本框 7"/>
          <p:cNvSpPr txBox="1">
            <a:spLocks noChangeArrowheads="1"/>
          </p:cNvSpPr>
          <p:nvPr/>
        </p:nvSpPr>
        <p:spPr bwMode="auto">
          <a:xfrm>
            <a:off x="919163" y="5376863"/>
            <a:ext cx="72517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5750" indent="-285750">
              <a:buClr>
                <a:srgbClr val="C00000"/>
              </a:buClr>
              <a:buFont typeface="Wingdings" pitchFamily="2" charset="2"/>
              <a:buChar char="p"/>
            </a:pPr>
            <a:r>
              <a:rPr lang="en-US" altLang="zh-CN" b="1">
                <a:latin typeface="Times New Roman" pitchFamily="18" charset="0"/>
                <a:sym typeface="+mn-ea"/>
              </a:rPr>
              <a:t>Localization Network</a:t>
            </a:r>
            <a:r>
              <a:rPr lang="en-US" altLang="zh-CN">
                <a:latin typeface="Times New Roman" pitchFamily="18" charset="0"/>
                <a:sym typeface="+mn-ea"/>
              </a:rPr>
              <a:t>: A CNN that predicts the fiducial points.</a:t>
            </a:r>
            <a:endParaRPr lang="zh-CN" altLang="en-US">
              <a:latin typeface="Times New Roman" pitchFamily="18" charset="0"/>
              <a:sym typeface="+mn-ea"/>
            </a:endParaRPr>
          </a:p>
        </p:txBody>
      </p:sp>
      <p:sp>
        <p:nvSpPr>
          <p:cNvPr id="88085" name="文本框 29"/>
          <p:cNvSpPr txBox="1">
            <a:spLocks noChangeArrowheads="1"/>
          </p:cNvSpPr>
          <p:nvPr/>
        </p:nvSpPr>
        <p:spPr bwMode="auto">
          <a:xfrm>
            <a:off x="376238" y="5959475"/>
            <a:ext cx="5926137" cy="29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 sz="1300">
                <a:latin typeface="Times New Roman" pitchFamily="18" charset="0"/>
              </a:rPr>
              <a:t>[1] Jaderberg M</a:t>
            </a:r>
            <a:r>
              <a:rPr lang="zh-CN" altLang="en-US" sz="1300">
                <a:latin typeface="Times New Roman" pitchFamily="18" charset="0"/>
              </a:rPr>
              <a:t> </a:t>
            </a:r>
            <a:r>
              <a:rPr lang="en-US" altLang="zh-CN" sz="1300">
                <a:latin typeface="Times New Roman" pitchFamily="18" charset="0"/>
              </a:rPr>
              <a:t>et</a:t>
            </a:r>
            <a:r>
              <a:rPr lang="zh-CN" altLang="en-US" sz="1300">
                <a:latin typeface="Times New Roman" pitchFamily="18" charset="0"/>
              </a:rPr>
              <a:t> </a:t>
            </a:r>
            <a:r>
              <a:rPr lang="en-US" altLang="zh-CN" sz="1300">
                <a:latin typeface="Times New Roman" pitchFamily="18" charset="0"/>
              </a:rPr>
              <a:t>al. Spatial transformer networks. NIPS,</a:t>
            </a:r>
            <a:r>
              <a:rPr lang="zh-CN" altLang="en-US" sz="1300">
                <a:latin typeface="Times New Roman" pitchFamily="18" charset="0"/>
              </a:rPr>
              <a:t> </a:t>
            </a:r>
            <a:r>
              <a:rPr lang="en-US" altLang="zh-CN" sz="1300">
                <a:latin typeface="Times New Roman" pitchFamily="18" charset="0"/>
              </a:rPr>
              <a:t>2015.</a:t>
            </a:r>
          </a:p>
        </p:txBody>
      </p:sp>
      <p:grpSp>
        <p:nvGrpSpPr>
          <p:cNvPr id="124" name="组合 123"/>
          <p:cNvGrpSpPr>
            <a:grpSpLocks/>
          </p:cNvGrpSpPr>
          <p:nvPr/>
        </p:nvGrpSpPr>
        <p:grpSpPr bwMode="auto">
          <a:xfrm>
            <a:off x="3673475" y="2209800"/>
            <a:ext cx="1260475" cy="1152525"/>
            <a:chOff x="11954" y="2293"/>
            <a:chExt cx="1984" cy="1815"/>
          </a:xfrm>
        </p:grpSpPr>
        <p:sp>
          <p:nvSpPr>
            <p:cNvPr id="78" name="矩形 77"/>
            <p:cNvSpPr/>
            <p:nvPr/>
          </p:nvSpPr>
          <p:spPr>
            <a:xfrm>
              <a:off x="11954" y="2363"/>
              <a:ext cx="1944" cy="1678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bg2">
                  <a:lumMod val="90000"/>
                </a:schemeClr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79" name="加号 78"/>
            <p:cNvSpPr/>
            <p:nvPr/>
          </p:nvSpPr>
          <p:spPr>
            <a:xfrm>
              <a:off x="11954" y="3376"/>
              <a:ext cx="142" cy="147"/>
            </a:xfrm>
            <a:prstGeom prst="mathPlus">
              <a:avLst>
                <a:gd name="adj1" fmla="val 16666"/>
              </a:avLst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80" name="加号 79"/>
            <p:cNvSpPr/>
            <p:nvPr/>
          </p:nvSpPr>
          <p:spPr>
            <a:xfrm>
              <a:off x="12184" y="3291"/>
              <a:ext cx="140" cy="147"/>
            </a:xfrm>
            <a:prstGeom prst="mathPlus">
              <a:avLst>
                <a:gd name="adj1" fmla="val 16666"/>
              </a:avLst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81" name="加号 80"/>
            <p:cNvSpPr/>
            <p:nvPr/>
          </p:nvSpPr>
          <p:spPr>
            <a:xfrm>
              <a:off x="12459" y="3176"/>
              <a:ext cx="140" cy="150"/>
            </a:xfrm>
            <a:prstGeom prst="mathPlus">
              <a:avLst>
                <a:gd name="adj1" fmla="val 16666"/>
              </a:avLst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82" name="加号 81"/>
            <p:cNvSpPr/>
            <p:nvPr/>
          </p:nvSpPr>
          <p:spPr>
            <a:xfrm>
              <a:off x="12666" y="3053"/>
              <a:ext cx="140" cy="150"/>
            </a:xfrm>
            <a:prstGeom prst="mathPlus">
              <a:avLst>
                <a:gd name="adj1" fmla="val 16666"/>
              </a:avLst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83" name="加号 82"/>
            <p:cNvSpPr/>
            <p:nvPr/>
          </p:nvSpPr>
          <p:spPr>
            <a:xfrm>
              <a:off x="12879" y="2903"/>
              <a:ext cx="142" cy="150"/>
            </a:xfrm>
            <a:prstGeom prst="mathPlus">
              <a:avLst>
                <a:gd name="adj1" fmla="val 16666"/>
              </a:avLst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84" name="加号 83"/>
            <p:cNvSpPr/>
            <p:nvPr/>
          </p:nvSpPr>
          <p:spPr>
            <a:xfrm>
              <a:off x="13086" y="2713"/>
              <a:ext cx="140" cy="148"/>
            </a:xfrm>
            <a:prstGeom prst="mathPlus">
              <a:avLst>
                <a:gd name="adj1" fmla="val 16666"/>
              </a:avLst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85" name="加号 84"/>
            <p:cNvSpPr/>
            <p:nvPr/>
          </p:nvSpPr>
          <p:spPr>
            <a:xfrm>
              <a:off x="13231" y="2548"/>
              <a:ext cx="140" cy="150"/>
            </a:xfrm>
            <a:prstGeom prst="mathPlus">
              <a:avLst>
                <a:gd name="adj1" fmla="val 16666"/>
              </a:avLst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86" name="加号 85"/>
            <p:cNvSpPr/>
            <p:nvPr/>
          </p:nvSpPr>
          <p:spPr>
            <a:xfrm>
              <a:off x="13353" y="2293"/>
              <a:ext cx="140" cy="150"/>
            </a:xfrm>
            <a:prstGeom prst="mathPlus">
              <a:avLst>
                <a:gd name="adj1" fmla="val 16666"/>
              </a:avLst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87" name="加号 86"/>
            <p:cNvSpPr/>
            <p:nvPr/>
          </p:nvSpPr>
          <p:spPr>
            <a:xfrm>
              <a:off x="13798" y="2723"/>
              <a:ext cx="140" cy="150"/>
            </a:xfrm>
            <a:prstGeom prst="mathPlus">
              <a:avLst>
                <a:gd name="adj1" fmla="val 16666"/>
              </a:avLst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88" name="加号 87"/>
            <p:cNvSpPr/>
            <p:nvPr/>
          </p:nvSpPr>
          <p:spPr>
            <a:xfrm>
              <a:off x="13641" y="2988"/>
              <a:ext cx="142" cy="148"/>
            </a:xfrm>
            <a:prstGeom prst="mathPlus">
              <a:avLst>
                <a:gd name="adj1" fmla="val 16666"/>
              </a:avLst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89" name="加号 88"/>
            <p:cNvSpPr/>
            <p:nvPr/>
          </p:nvSpPr>
          <p:spPr>
            <a:xfrm>
              <a:off x="13456" y="3251"/>
              <a:ext cx="142" cy="147"/>
            </a:xfrm>
            <a:prstGeom prst="mathPlus">
              <a:avLst>
                <a:gd name="adj1" fmla="val 16666"/>
              </a:avLst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90" name="加号 89"/>
            <p:cNvSpPr/>
            <p:nvPr/>
          </p:nvSpPr>
          <p:spPr>
            <a:xfrm>
              <a:off x="13216" y="3458"/>
              <a:ext cx="140" cy="148"/>
            </a:xfrm>
            <a:prstGeom prst="mathPlus">
              <a:avLst>
                <a:gd name="adj1" fmla="val 16666"/>
              </a:avLst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91" name="加号 90"/>
            <p:cNvSpPr/>
            <p:nvPr/>
          </p:nvSpPr>
          <p:spPr>
            <a:xfrm>
              <a:off x="12931" y="3643"/>
              <a:ext cx="142" cy="150"/>
            </a:xfrm>
            <a:prstGeom prst="mathPlus">
              <a:avLst>
                <a:gd name="adj1" fmla="val 16666"/>
              </a:avLst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92" name="加号 91"/>
            <p:cNvSpPr/>
            <p:nvPr/>
          </p:nvSpPr>
          <p:spPr>
            <a:xfrm>
              <a:off x="12691" y="3766"/>
              <a:ext cx="140" cy="150"/>
            </a:xfrm>
            <a:prstGeom prst="mathPlus">
              <a:avLst>
                <a:gd name="adj1" fmla="val 16666"/>
              </a:avLst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93" name="加号 92"/>
            <p:cNvSpPr/>
            <p:nvPr/>
          </p:nvSpPr>
          <p:spPr>
            <a:xfrm>
              <a:off x="12409" y="3868"/>
              <a:ext cx="140" cy="150"/>
            </a:xfrm>
            <a:prstGeom prst="mathPlus">
              <a:avLst>
                <a:gd name="adj1" fmla="val 16666"/>
              </a:avLst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94" name="加号 93"/>
            <p:cNvSpPr/>
            <p:nvPr/>
          </p:nvSpPr>
          <p:spPr>
            <a:xfrm>
              <a:off x="12131" y="3948"/>
              <a:ext cx="142" cy="150"/>
            </a:xfrm>
            <a:prstGeom prst="mathPlus">
              <a:avLst>
                <a:gd name="adj1" fmla="val 16666"/>
              </a:avLst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95" name="加号 94"/>
            <p:cNvSpPr/>
            <p:nvPr/>
          </p:nvSpPr>
          <p:spPr>
            <a:xfrm>
              <a:off x="11954" y="3386"/>
              <a:ext cx="142" cy="150"/>
            </a:xfrm>
            <a:prstGeom prst="mathPlus">
              <a:avLst>
                <a:gd name="adj1" fmla="val 16666"/>
              </a:avLst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96" name="加号 95"/>
            <p:cNvSpPr/>
            <p:nvPr/>
          </p:nvSpPr>
          <p:spPr>
            <a:xfrm>
              <a:off x="12184" y="3301"/>
              <a:ext cx="140" cy="150"/>
            </a:xfrm>
            <a:prstGeom prst="mathPlus">
              <a:avLst>
                <a:gd name="adj1" fmla="val 16666"/>
              </a:avLst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97" name="加号 96"/>
            <p:cNvSpPr/>
            <p:nvPr/>
          </p:nvSpPr>
          <p:spPr>
            <a:xfrm>
              <a:off x="12459" y="3188"/>
              <a:ext cx="140" cy="148"/>
            </a:xfrm>
            <a:prstGeom prst="mathPlus">
              <a:avLst>
                <a:gd name="adj1" fmla="val 16666"/>
              </a:avLst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98" name="加号 97"/>
            <p:cNvSpPr/>
            <p:nvPr/>
          </p:nvSpPr>
          <p:spPr>
            <a:xfrm>
              <a:off x="12666" y="3066"/>
              <a:ext cx="140" cy="147"/>
            </a:xfrm>
            <a:prstGeom prst="mathPlus">
              <a:avLst>
                <a:gd name="adj1" fmla="val 16666"/>
              </a:avLst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99" name="加号 98"/>
            <p:cNvSpPr/>
            <p:nvPr/>
          </p:nvSpPr>
          <p:spPr>
            <a:xfrm>
              <a:off x="12879" y="2916"/>
              <a:ext cx="142" cy="147"/>
            </a:xfrm>
            <a:prstGeom prst="mathPlus">
              <a:avLst>
                <a:gd name="adj1" fmla="val 16666"/>
              </a:avLst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100" name="加号 99"/>
            <p:cNvSpPr/>
            <p:nvPr/>
          </p:nvSpPr>
          <p:spPr>
            <a:xfrm>
              <a:off x="13086" y="2723"/>
              <a:ext cx="140" cy="150"/>
            </a:xfrm>
            <a:prstGeom prst="mathPlus">
              <a:avLst>
                <a:gd name="adj1" fmla="val 16666"/>
              </a:avLst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101" name="加号 100"/>
            <p:cNvSpPr/>
            <p:nvPr/>
          </p:nvSpPr>
          <p:spPr>
            <a:xfrm>
              <a:off x="13231" y="2558"/>
              <a:ext cx="140" cy="150"/>
            </a:xfrm>
            <a:prstGeom prst="mathPlus">
              <a:avLst>
                <a:gd name="adj1" fmla="val 16666"/>
              </a:avLst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102" name="加号 101"/>
            <p:cNvSpPr/>
            <p:nvPr/>
          </p:nvSpPr>
          <p:spPr>
            <a:xfrm>
              <a:off x="13353" y="2303"/>
              <a:ext cx="140" cy="150"/>
            </a:xfrm>
            <a:prstGeom prst="mathPlus">
              <a:avLst>
                <a:gd name="adj1" fmla="val 16666"/>
              </a:avLst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103" name="加号 102"/>
            <p:cNvSpPr/>
            <p:nvPr/>
          </p:nvSpPr>
          <p:spPr>
            <a:xfrm>
              <a:off x="13798" y="2736"/>
              <a:ext cx="140" cy="147"/>
            </a:xfrm>
            <a:prstGeom prst="mathPlus">
              <a:avLst>
                <a:gd name="adj1" fmla="val 16666"/>
              </a:avLst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104" name="加号 103"/>
            <p:cNvSpPr/>
            <p:nvPr/>
          </p:nvSpPr>
          <p:spPr>
            <a:xfrm>
              <a:off x="13641" y="2998"/>
              <a:ext cx="142" cy="150"/>
            </a:xfrm>
            <a:prstGeom prst="mathPlus">
              <a:avLst>
                <a:gd name="adj1" fmla="val 16666"/>
              </a:avLst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105" name="加号 104"/>
            <p:cNvSpPr/>
            <p:nvPr/>
          </p:nvSpPr>
          <p:spPr>
            <a:xfrm>
              <a:off x="13456" y="3261"/>
              <a:ext cx="142" cy="150"/>
            </a:xfrm>
            <a:prstGeom prst="mathPlus">
              <a:avLst>
                <a:gd name="adj1" fmla="val 16666"/>
              </a:avLst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106" name="加号 105"/>
            <p:cNvSpPr/>
            <p:nvPr/>
          </p:nvSpPr>
          <p:spPr>
            <a:xfrm>
              <a:off x="13216" y="3468"/>
              <a:ext cx="140" cy="150"/>
            </a:xfrm>
            <a:prstGeom prst="mathPlus">
              <a:avLst>
                <a:gd name="adj1" fmla="val 16666"/>
              </a:avLst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107" name="加号 106"/>
            <p:cNvSpPr/>
            <p:nvPr/>
          </p:nvSpPr>
          <p:spPr>
            <a:xfrm>
              <a:off x="12931" y="3653"/>
              <a:ext cx="142" cy="150"/>
            </a:xfrm>
            <a:prstGeom prst="mathPlus">
              <a:avLst>
                <a:gd name="adj1" fmla="val 16666"/>
              </a:avLst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108" name="加号 107"/>
            <p:cNvSpPr/>
            <p:nvPr/>
          </p:nvSpPr>
          <p:spPr>
            <a:xfrm>
              <a:off x="12691" y="3778"/>
              <a:ext cx="140" cy="148"/>
            </a:xfrm>
            <a:prstGeom prst="mathPlus">
              <a:avLst>
                <a:gd name="adj1" fmla="val 16666"/>
              </a:avLst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109" name="加号 108"/>
            <p:cNvSpPr/>
            <p:nvPr/>
          </p:nvSpPr>
          <p:spPr>
            <a:xfrm>
              <a:off x="12409" y="3878"/>
              <a:ext cx="140" cy="150"/>
            </a:xfrm>
            <a:prstGeom prst="mathPlus">
              <a:avLst>
                <a:gd name="adj1" fmla="val 16666"/>
              </a:avLst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110" name="加号 109"/>
            <p:cNvSpPr/>
            <p:nvPr/>
          </p:nvSpPr>
          <p:spPr>
            <a:xfrm>
              <a:off x="12131" y="3961"/>
              <a:ext cx="142" cy="147"/>
            </a:xfrm>
            <a:prstGeom prst="mathPlus">
              <a:avLst>
                <a:gd name="adj1" fmla="val 16666"/>
              </a:avLst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cxnSp>
          <p:nvCxnSpPr>
            <p:cNvPr id="111" name="直接连接符 110"/>
            <p:cNvCxnSpPr>
              <a:stCxn id="78" idx="0"/>
              <a:endCxn id="78" idx="2"/>
            </p:cNvCxnSpPr>
            <p:nvPr/>
          </p:nvCxnSpPr>
          <p:spPr>
            <a:xfrm>
              <a:off x="12926" y="2363"/>
              <a:ext cx="0" cy="167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直接连接符 111"/>
            <p:cNvCxnSpPr>
              <a:stCxn id="78" idx="1"/>
              <a:endCxn id="78" idx="3"/>
            </p:cNvCxnSpPr>
            <p:nvPr/>
          </p:nvCxnSpPr>
          <p:spPr>
            <a:xfrm>
              <a:off x="11954" y="3203"/>
              <a:ext cx="1944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直接连接符 112"/>
            <p:cNvCxnSpPr/>
            <p:nvPr/>
          </p:nvCxnSpPr>
          <p:spPr>
            <a:xfrm>
              <a:off x="12691" y="2363"/>
              <a:ext cx="0" cy="167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直接连接符 113"/>
            <p:cNvCxnSpPr/>
            <p:nvPr/>
          </p:nvCxnSpPr>
          <p:spPr>
            <a:xfrm>
              <a:off x="12436" y="2368"/>
              <a:ext cx="0" cy="167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直接连接符 114"/>
            <p:cNvCxnSpPr/>
            <p:nvPr/>
          </p:nvCxnSpPr>
          <p:spPr>
            <a:xfrm>
              <a:off x="12184" y="2353"/>
              <a:ext cx="0" cy="167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直接连接符 115"/>
            <p:cNvCxnSpPr/>
            <p:nvPr/>
          </p:nvCxnSpPr>
          <p:spPr>
            <a:xfrm>
              <a:off x="13711" y="2371"/>
              <a:ext cx="0" cy="167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直接连接符 116"/>
            <p:cNvCxnSpPr/>
            <p:nvPr/>
          </p:nvCxnSpPr>
          <p:spPr>
            <a:xfrm>
              <a:off x="13456" y="2376"/>
              <a:ext cx="0" cy="167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直接连接符 117"/>
            <p:cNvCxnSpPr/>
            <p:nvPr/>
          </p:nvCxnSpPr>
          <p:spPr>
            <a:xfrm>
              <a:off x="13203" y="2373"/>
              <a:ext cx="0" cy="167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直接连接符 118"/>
            <p:cNvCxnSpPr/>
            <p:nvPr/>
          </p:nvCxnSpPr>
          <p:spPr>
            <a:xfrm>
              <a:off x="11956" y="3483"/>
              <a:ext cx="1944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直接连接符 119"/>
            <p:cNvCxnSpPr/>
            <p:nvPr/>
          </p:nvCxnSpPr>
          <p:spPr>
            <a:xfrm>
              <a:off x="11954" y="3766"/>
              <a:ext cx="1944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直接连接符 120"/>
            <p:cNvCxnSpPr/>
            <p:nvPr/>
          </p:nvCxnSpPr>
          <p:spPr>
            <a:xfrm>
              <a:off x="11956" y="2633"/>
              <a:ext cx="1942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直接连接符 121"/>
            <p:cNvCxnSpPr/>
            <p:nvPr/>
          </p:nvCxnSpPr>
          <p:spPr>
            <a:xfrm>
              <a:off x="11954" y="2916"/>
              <a:ext cx="1944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8169" name="文本框 122"/>
            <p:cNvSpPr txBox="1">
              <a:spLocks noChangeArrowheads="1"/>
            </p:cNvSpPr>
            <p:nvPr/>
          </p:nvSpPr>
          <p:spPr bwMode="auto">
            <a:xfrm>
              <a:off x="12247" y="2497"/>
              <a:ext cx="620" cy="5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altLang="zh-CN" i="1">
                  <a:latin typeface="Times New Roman" pitchFamily="18" charset="0"/>
                </a:rPr>
                <a:t>C</a:t>
              </a:r>
            </a:p>
          </p:txBody>
        </p:sp>
      </p:grpSp>
      <p:sp>
        <p:nvSpPr>
          <p:cNvPr id="15" name="标题 14"/>
          <p:cNvSpPr>
            <a:spLocks noGrp="1"/>
          </p:cNvSpPr>
          <p:nvPr>
            <p:ph type="title"/>
          </p:nvPr>
        </p:nvSpPr>
        <p:spPr>
          <a:xfrm>
            <a:off x="611188" y="206375"/>
            <a:ext cx="7504112" cy="8128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zh-CN" b="1" dirty="0">
                <a:latin typeface="Times New Roman" panose="02020603050405020304" charset="0"/>
                <a:sym typeface="+mn-ea"/>
              </a:rPr>
              <a:t>RARE </a:t>
            </a:r>
            <a:r>
              <a:rPr lang="en-US" altLang="zh-CN" dirty="0">
                <a:latin typeface="Times New Roman" panose="02020603050405020304" charset="0"/>
                <a:sym typeface="+mn-ea"/>
              </a:rPr>
              <a:t>for Irregular Text Recognition</a:t>
            </a:r>
            <a:endParaRPr lang="zh-CN" altLang="en-US" dirty="0"/>
          </a:p>
        </p:txBody>
      </p:sp>
      <p:sp>
        <p:nvSpPr>
          <p:cNvPr id="126" name="矩形 125"/>
          <p:cNvSpPr/>
          <p:nvPr/>
        </p:nvSpPr>
        <p:spPr>
          <a:xfrm>
            <a:off x="354013" y="5975350"/>
            <a:ext cx="8459787" cy="279400"/>
          </a:xfrm>
          <a:prstGeom prst="rect">
            <a:avLst/>
          </a:prstGeom>
          <a:noFill/>
          <a:ln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grpSp>
        <p:nvGrpSpPr>
          <p:cNvPr id="20" name="组合 19"/>
          <p:cNvGrpSpPr>
            <a:grpSpLocks/>
          </p:cNvGrpSpPr>
          <p:nvPr/>
        </p:nvGrpSpPr>
        <p:grpSpPr bwMode="auto">
          <a:xfrm>
            <a:off x="6034088" y="2930525"/>
            <a:ext cx="1501775" cy="512763"/>
            <a:chOff x="6034405" y="2929893"/>
            <a:chExt cx="1501861" cy="514090"/>
          </a:xfrm>
        </p:grpSpPr>
        <p:grpSp>
          <p:nvGrpSpPr>
            <p:cNvPr id="88090" name="组合 1"/>
            <p:cNvGrpSpPr>
              <a:grpSpLocks/>
            </p:cNvGrpSpPr>
            <p:nvPr/>
          </p:nvGrpSpPr>
          <p:grpSpPr bwMode="auto">
            <a:xfrm>
              <a:off x="6034405" y="2929893"/>
              <a:ext cx="1501861" cy="490697"/>
              <a:chOff x="6754177" y="1965960"/>
              <a:chExt cx="2096135" cy="672465"/>
            </a:xfrm>
          </p:grpSpPr>
          <p:grpSp>
            <p:nvGrpSpPr>
              <p:cNvPr id="88092" name="组合 142"/>
              <p:cNvGrpSpPr>
                <a:grpSpLocks/>
              </p:cNvGrpSpPr>
              <p:nvPr/>
            </p:nvGrpSpPr>
            <p:grpSpPr bwMode="auto">
              <a:xfrm>
                <a:off x="6772275" y="2005126"/>
                <a:ext cx="2042054" cy="585666"/>
                <a:chOff x="10762" y="3606"/>
                <a:chExt cx="2292" cy="680"/>
              </a:xfrm>
            </p:grpSpPr>
            <p:sp>
              <p:nvSpPr>
                <p:cNvPr id="144" name="矩形 124">
                  <a:extLst/>
                </p:cNvPr>
                <p:cNvSpPr/>
                <p:nvPr/>
              </p:nvSpPr>
              <p:spPr>
                <a:xfrm>
                  <a:off x="10762" y="3606"/>
                  <a:ext cx="2293" cy="664"/>
                </a:xfrm>
                <a:prstGeom prst="rect">
                  <a:avLst/>
                </a:prstGeom>
                <a:solidFill>
                  <a:schemeClr val="bg2"/>
                </a:solidFill>
                <a:ln>
                  <a:solidFill>
                    <a:schemeClr val="bg2">
                      <a:lumMod val="90000"/>
                    </a:schemeClr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/>
                </a:p>
              </p:txBody>
            </p:sp>
            <p:cxnSp>
              <p:nvCxnSpPr>
                <p:cNvPr id="145" name="直接连接符 144">
                  <a:extLst/>
                </p:cNvPr>
                <p:cNvCxnSpPr>
                  <a:stCxn id="144" idx="1"/>
                  <a:endCxn id="144" idx="3"/>
                </p:cNvCxnSpPr>
                <p:nvPr/>
              </p:nvCxnSpPr>
              <p:spPr>
                <a:xfrm>
                  <a:off x="10762" y="3938"/>
                  <a:ext cx="2293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6" name="直接连接符 145">
                  <a:extLst/>
                </p:cNvPr>
                <p:cNvCxnSpPr/>
                <p:nvPr/>
              </p:nvCxnSpPr>
              <p:spPr>
                <a:xfrm>
                  <a:off x="10762" y="4110"/>
                  <a:ext cx="2293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7" name="直接连接符 146">
                  <a:extLst/>
                </p:cNvPr>
                <p:cNvCxnSpPr/>
                <p:nvPr/>
              </p:nvCxnSpPr>
              <p:spPr>
                <a:xfrm>
                  <a:off x="10762" y="3776"/>
                  <a:ext cx="2293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8" name="直接连接符 147">
                  <a:extLst/>
                </p:cNvPr>
                <p:cNvCxnSpPr>
                  <a:stCxn id="144" idx="0"/>
                  <a:endCxn id="144" idx="2"/>
                </p:cNvCxnSpPr>
                <p:nvPr/>
              </p:nvCxnSpPr>
              <p:spPr>
                <a:xfrm>
                  <a:off x="11908" y="3606"/>
                  <a:ext cx="0" cy="664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9" name="直接连接符 148">
                  <a:extLst/>
                </p:cNvPr>
                <p:cNvCxnSpPr/>
                <p:nvPr/>
              </p:nvCxnSpPr>
              <p:spPr>
                <a:xfrm>
                  <a:off x="11344" y="3606"/>
                  <a:ext cx="0" cy="664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0" name="直接连接符 149">
                  <a:extLst/>
                </p:cNvPr>
                <p:cNvCxnSpPr/>
                <p:nvPr/>
              </p:nvCxnSpPr>
              <p:spPr>
                <a:xfrm>
                  <a:off x="12493" y="3606"/>
                  <a:ext cx="0" cy="664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1" name="直接连接符 150">
                  <a:extLst/>
                </p:cNvPr>
                <p:cNvCxnSpPr/>
                <p:nvPr/>
              </p:nvCxnSpPr>
              <p:spPr>
                <a:xfrm>
                  <a:off x="10948" y="3611"/>
                  <a:ext cx="0" cy="664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2" name="直接连接符 151">
                  <a:extLst/>
                </p:cNvPr>
                <p:cNvCxnSpPr/>
                <p:nvPr/>
              </p:nvCxnSpPr>
              <p:spPr>
                <a:xfrm>
                  <a:off x="11160" y="3611"/>
                  <a:ext cx="0" cy="664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3" name="直接连接符 152">
                  <a:extLst/>
                </p:cNvPr>
                <p:cNvCxnSpPr/>
                <p:nvPr/>
              </p:nvCxnSpPr>
              <p:spPr>
                <a:xfrm>
                  <a:off x="11523" y="3606"/>
                  <a:ext cx="0" cy="664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4" name="直接连接符 153">
                  <a:extLst/>
                </p:cNvPr>
                <p:cNvCxnSpPr/>
                <p:nvPr/>
              </p:nvCxnSpPr>
              <p:spPr>
                <a:xfrm>
                  <a:off x="11734" y="3606"/>
                  <a:ext cx="0" cy="664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5" name="直接连接符 154">
                  <a:extLst/>
                </p:cNvPr>
                <p:cNvCxnSpPr/>
                <p:nvPr/>
              </p:nvCxnSpPr>
              <p:spPr>
                <a:xfrm>
                  <a:off x="12110" y="3616"/>
                  <a:ext cx="0" cy="664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1" name="直接连接符 170">
                  <a:extLst/>
                </p:cNvPr>
                <p:cNvCxnSpPr/>
                <p:nvPr/>
              </p:nvCxnSpPr>
              <p:spPr>
                <a:xfrm>
                  <a:off x="12323" y="3616"/>
                  <a:ext cx="0" cy="664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2" name="直接连接符 171">
                  <a:extLst/>
                </p:cNvPr>
                <p:cNvCxnSpPr/>
                <p:nvPr/>
              </p:nvCxnSpPr>
              <p:spPr>
                <a:xfrm>
                  <a:off x="12674" y="3621"/>
                  <a:ext cx="0" cy="664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3" name="直接连接符 172">
                  <a:extLst/>
                </p:cNvPr>
                <p:cNvCxnSpPr/>
                <p:nvPr/>
              </p:nvCxnSpPr>
              <p:spPr>
                <a:xfrm>
                  <a:off x="12885" y="3621"/>
                  <a:ext cx="0" cy="664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27" name="加号 21">
                <a:extLst/>
              </p:cNvPr>
              <p:cNvSpPr/>
              <p:nvPr/>
            </p:nvSpPr>
            <p:spPr>
              <a:xfrm>
                <a:off x="6754177" y="1972504"/>
                <a:ext cx="88632" cy="93790"/>
              </a:xfrm>
              <a:prstGeom prst="mathPlus">
                <a:avLst>
                  <a:gd name="adj1" fmla="val 16666"/>
                </a:avLst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/>
              </a:p>
            </p:txBody>
          </p:sp>
          <p:sp>
            <p:nvSpPr>
              <p:cNvPr id="128" name="加号 28">
                <a:extLst/>
              </p:cNvPr>
              <p:cNvSpPr/>
              <p:nvPr/>
            </p:nvSpPr>
            <p:spPr>
              <a:xfrm>
                <a:off x="7033366" y="1965960"/>
                <a:ext cx="90847" cy="93792"/>
              </a:xfrm>
              <a:prstGeom prst="mathPlus">
                <a:avLst>
                  <a:gd name="adj1" fmla="val 16666"/>
                </a:avLst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/>
              </a:p>
            </p:txBody>
          </p:sp>
          <p:sp>
            <p:nvSpPr>
              <p:cNvPr id="129" name="加号 63">
                <a:extLst/>
              </p:cNvPr>
              <p:cNvSpPr/>
              <p:nvPr/>
            </p:nvSpPr>
            <p:spPr>
              <a:xfrm>
                <a:off x="7325850" y="1965960"/>
                <a:ext cx="88632" cy="93792"/>
              </a:xfrm>
              <a:prstGeom prst="mathPlus">
                <a:avLst>
                  <a:gd name="adj1" fmla="val 16666"/>
                </a:avLst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/>
              </a:p>
            </p:txBody>
          </p:sp>
          <p:sp>
            <p:nvSpPr>
              <p:cNvPr id="130" name="加号 64">
                <a:extLst/>
              </p:cNvPr>
              <p:cNvSpPr/>
              <p:nvPr/>
            </p:nvSpPr>
            <p:spPr>
              <a:xfrm>
                <a:off x="7611686" y="1965960"/>
                <a:ext cx="88632" cy="93792"/>
              </a:xfrm>
              <a:prstGeom prst="mathPlus">
                <a:avLst>
                  <a:gd name="adj1" fmla="val 16666"/>
                </a:avLst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/>
              </a:p>
            </p:txBody>
          </p:sp>
          <p:sp>
            <p:nvSpPr>
              <p:cNvPr id="131" name="加号 65">
                <a:extLst/>
              </p:cNvPr>
              <p:cNvSpPr/>
              <p:nvPr/>
            </p:nvSpPr>
            <p:spPr>
              <a:xfrm>
                <a:off x="7897523" y="1965960"/>
                <a:ext cx="88632" cy="93792"/>
              </a:xfrm>
              <a:prstGeom prst="mathPlus">
                <a:avLst>
                  <a:gd name="adj1" fmla="val 16666"/>
                </a:avLst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/>
              </a:p>
            </p:txBody>
          </p:sp>
          <p:sp>
            <p:nvSpPr>
              <p:cNvPr id="132" name="加号 66">
                <a:extLst/>
              </p:cNvPr>
              <p:cNvSpPr/>
              <p:nvPr/>
            </p:nvSpPr>
            <p:spPr>
              <a:xfrm>
                <a:off x="8183359" y="1965960"/>
                <a:ext cx="88632" cy="93792"/>
              </a:xfrm>
              <a:prstGeom prst="mathPlus">
                <a:avLst>
                  <a:gd name="adj1" fmla="val 16666"/>
                </a:avLst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/>
              </a:p>
            </p:txBody>
          </p:sp>
          <p:sp>
            <p:nvSpPr>
              <p:cNvPr id="133" name="加号 67">
                <a:extLst/>
              </p:cNvPr>
              <p:cNvSpPr/>
              <p:nvPr/>
            </p:nvSpPr>
            <p:spPr>
              <a:xfrm>
                <a:off x="8469197" y="1965960"/>
                <a:ext cx="88632" cy="93792"/>
              </a:xfrm>
              <a:prstGeom prst="mathPlus">
                <a:avLst>
                  <a:gd name="adj1" fmla="val 16666"/>
                </a:avLst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/>
              </a:p>
            </p:txBody>
          </p:sp>
          <p:sp>
            <p:nvSpPr>
              <p:cNvPr id="134" name="加号 68">
                <a:extLst/>
              </p:cNvPr>
              <p:cNvSpPr/>
              <p:nvPr/>
            </p:nvSpPr>
            <p:spPr>
              <a:xfrm>
                <a:off x="8755032" y="1979047"/>
                <a:ext cx="88632" cy="93792"/>
              </a:xfrm>
              <a:prstGeom prst="mathPlus">
                <a:avLst>
                  <a:gd name="adj1" fmla="val 16666"/>
                </a:avLst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/>
              </a:p>
            </p:txBody>
          </p:sp>
          <p:sp>
            <p:nvSpPr>
              <p:cNvPr id="135" name="加号 69">
                <a:extLst/>
              </p:cNvPr>
              <p:cNvSpPr/>
              <p:nvPr/>
            </p:nvSpPr>
            <p:spPr>
              <a:xfrm>
                <a:off x="8761680" y="2543975"/>
                <a:ext cx="88632" cy="93790"/>
              </a:xfrm>
              <a:prstGeom prst="mathPlus">
                <a:avLst>
                  <a:gd name="adj1" fmla="val 16666"/>
                </a:avLst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/>
              </a:p>
            </p:txBody>
          </p:sp>
          <p:sp>
            <p:nvSpPr>
              <p:cNvPr id="136" name="加号 70">
                <a:extLst/>
              </p:cNvPr>
              <p:cNvSpPr/>
              <p:nvPr/>
            </p:nvSpPr>
            <p:spPr>
              <a:xfrm>
                <a:off x="8480275" y="2537431"/>
                <a:ext cx="90848" cy="93792"/>
              </a:xfrm>
              <a:prstGeom prst="mathPlus">
                <a:avLst>
                  <a:gd name="adj1" fmla="val 16666"/>
                </a:avLst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/>
              </a:p>
            </p:txBody>
          </p:sp>
          <p:sp>
            <p:nvSpPr>
              <p:cNvPr id="137" name="加号 71">
                <a:extLst/>
              </p:cNvPr>
              <p:cNvSpPr/>
              <p:nvPr/>
            </p:nvSpPr>
            <p:spPr>
              <a:xfrm>
                <a:off x="8196654" y="2530888"/>
                <a:ext cx="88632" cy="93790"/>
              </a:xfrm>
              <a:prstGeom prst="mathPlus">
                <a:avLst>
                  <a:gd name="adj1" fmla="val 16666"/>
                </a:avLst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/>
              </a:p>
            </p:txBody>
          </p:sp>
          <p:sp>
            <p:nvSpPr>
              <p:cNvPr id="138" name="加号 72">
                <a:extLst/>
              </p:cNvPr>
              <p:cNvSpPr/>
              <p:nvPr/>
            </p:nvSpPr>
            <p:spPr>
              <a:xfrm>
                <a:off x="7910818" y="2530888"/>
                <a:ext cx="88632" cy="93790"/>
              </a:xfrm>
              <a:prstGeom prst="mathPlus">
                <a:avLst>
                  <a:gd name="adj1" fmla="val 16666"/>
                </a:avLst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/>
              </a:p>
            </p:txBody>
          </p:sp>
          <p:sp>
            <p:nvSpPr>
              <p:cNvPr id="139" name="加号 73">
                <a:extLst/>
              </p:cNvPr>
              <p:cNvSpPr/>
              <p:nvPr/>
            </p:nvSpPr>
            <p:spPr>
              <a:xfrm>
                <a:off x="7624981" y="2530888"/>
                <a:ext cx="88632" cy="93790"/>
              </a:xfrm>
              <a:prstGeom prst="mathPlus">
                <a:avLst>
                  <a:gd name="adj1" fmla="val 16666"/>
                </a:avLst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/>
              </a:p>
            </p:txBody>
          </p:sp>
          <p:sp>
            <p:nvSpPr>
              <p:cNvPr id="140" name="加号 74">
                <a:extLst/>
              </p:cNvPr>
              <p:cNvSpPr/>
              <p:nvPr/>
            </p:nvSpPr>
            <p:spPr>
              <a:xfrm>
                <a:off x="7339145" y="2530888"/>
                <a:ext cx="88632" cy="93790"/>
              </a:xfrm>
              <a:prstGeom prst="mathPlus">
                <a:avLst>
                  <a:gd name="adj1" fmla="val 16666"/>
                </a:avLst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/>
              </a:p>
            </p:txBody>
          </p:sp>
          <p:sp>
            <p:nvSpPr>
              <p:cNvPr id="141" name="加号 75">
                <a:extLst/>
              </p:cNvPr>
              <p:cNvSpPr/>
              <p:nvPr/>
            </p:nvSpPr>
            <p:spPr>
              <a:xfrm>
                <a:off x="7046661" y="2530888"/>
                <a:ext cx="88632" cy="93790"/>
              </a:xfrm>
              <a:prstGeom prst="mathPlus">
                <a:avLst>
                  <a:gd name="adj1" fmla="val 16666"/>
                </a:avLst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/>
              </a:p>
            </p:txBody>
          </p:sp>
          <p:sp>
            <p:nvSpPr>
              <p:cNvPr id="142" name="加号 76">
                <a:extLst/>
              </p:cNvPr>
              <p:cNvSpPr/>
              <p:nvPr/>
            </p:nvSpPr>
            <p:spPr>
              <a:xfrm>
                <a:off x="6767472" y="2530888"/>
                <a:ext cx="88632" cy="93790"/>
              </a:xfrm>
              <a:prstGeom prst="mathPlus">
                <a:avLst>
                  <a:gd name="adj1" fmla="val 16666"/>
                </a:avLst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/>
              </a:p>
            </p:txBody>
          </p:sp>
        </p:grpSp>
        <p:sp>
          <p:nvSpPr>
            <p:cNvPr id="88091" name="文本框 173"/>
            <p:cNvSpPr txBox="1">
              <a:spLocks noChangeArrowheads="1"/>
            </p:cNvSpPr>
            <p:nvPr/>
          </p:nvSpPr>
          <p:spPr bwMode="auto">
            <a:xfrm>
              <a:off x="7024403" y="3074651"/>
              <a:ext cx="481298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altLang="zh-CN" i="1">
                  <a:latin typeface="Times New Roman" pitchFamily="18" charset="0"/>
                </a:rPr>
                <a:t>C</a:t>
              </a:r>
              <a:r>
                <a:rPr lang="en-US" altLang="zh-CN" i="1">
                  <a:latin typeface="Times New Roman" pitchFamily="18" charset="0"/>
                  <a:sym typeface="+mn-ea"/>
                </a:rPr>
                <a:t>'</a:t>
              </a:r>
              <a:endParaRPr lang="en-US" altLang="zh-CN" i="1">
                <a:latin typeface="Times New Roman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矩形 131"/>
          <p:cNvSpPr/>
          <p:nvPr/>
        </p:nvSpPr>
        <p:spPr>
          <a:xfrm>
            <a:off x="4322763" y="1858963"/>
            <a:ext cx="2125662" cy="625475"/>
          </a:xfrm>
          <a:prstGeom prst="rect">
            <a:avLst/>
          </a:prstGeom>
          <a:solidFill>
            <a:schemeClr val="bg2"/>
          </a:solidFill>
          <a:ln>
            <a:solidFill>
              <a:schemeClr val="bg2">
                <a:lumMod val="9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grpSp>
        <p:nvGrpSpPr>
          <p:cNvPr id="135" name="组合 134"/>
          <p:cNvGrpSpPr>
            <a:grpSpLocks/>
          </p:cNvGrpSpPr>
          <p:nvPr/>
        </p:nvGrpSpPr>
        <p:grpSpPr bwMode="auto">
          <a:xfrm>
            <a:off x="4327525" y="1860550"/>
            <a:ext cx="2155825" cy="695325"/>
            <a:chOff x="3839" y="6801"/>
            <a:chExt cx="3395" cy="1095"/>
          </a:xfrm>
        </p:grpSpPr>
        <p:pic>
          <p:nvPicPr>
            <p:cNvPr id="133" name="图片 13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839" y="6801"/>
              <a:ext cx="3333" cy="978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90207" name="文本框 133"/>
            <p:cNvSpPr txBox="1">
              <a:spLocks noChangeArrowheads="1"/>
            </p:cNvSpPr>
            <p:nvPr/>
          </p:nvSpPr>
          <p:spPr bwMode="auto">
            <a:xfrm>
              <a:off x="6548" y="7316"/>
              <a:ext cx="686" cy="5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altLang="zh-CN" i="1">
                  <a:solidFill>
                    <a:srgbClr val="00B0F0"/>
                  </a:solidFill>
                  <a:latin typeface="Times New Roman" pitchFamily="18" charset="0"/>
                  <a:sym typeface="+mn-ea"/>
                </a:rPr>
                <a:t>C'</a:t>
              </a:r>
            </a:p>
          </p:txBody>
        </p:sp>
      </p:grpSp>
      <p:sp>
        <p:nvSpPr>
          <p:cNvPr id="24" name="加号 23"/>
          <p:cNvSpPr/>
          <p:nvPr/>
        </p:nvSpPr>
        <p:spPr>
          <a:xfrm>
            <a:off x="4352925" y="1844675"/>
            <a:ext cx="88900" cy="95250"/>
          </a:xfrm>
          <a:prstGeom prst="mathPlus">
            <a:avLst>
              <a:gd name="adj1" fmla="val 16666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25" name="加号 24"/>
          <p:cNvSpPr/>
          <p:nvPr/>
        </p:nvSpPr>
        <p:spPr>
          <a:xfrm>
            <a:off x="4632325" y="1838325"/>
            <a:ext cx="88900" cy="95250"/>
          </a:xfrm>
          <a:prstGeom prst="mathPlus">
            <a:avLst>
              <a:gd name="adj1" fmla="val 16666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26" name="加号 25"/>
          <p:cNvSpPr/>
          <p:nvPr/>
        </p:nvSpPr>
        <p:spPr>
          <a:xfrm>
            <a:off x="4924425" y="1838325"/>
            <a:ext cx="88900" cy="95250"/>
          </a:xfrm>
          <a:prstGeom prst="mathPlus">
            <a:avLst>
              <a:gd name="adj1" fmla="val 16666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27" name="加号 26"/>
          <p:cNvSpPr/>
          <p:nvPr/>
        </p:nvSpPr>
        <p:spPr>
          <a:xfrm>
            <a:off x="5210175" y="1838325"/>
            <a:ext cx="88900" cy="95250"/>
          </a:xfrm>
          <a:prstGeom prst="mathPlus">
            <a:avLst>
              <a:gd name="adj1" fmla="val 16666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28" name="加号 27"/>
          <p:cNvSpPr/>
          <p:nvPr/>
        </p:nvSpPr>
        <p:spPr>
          <a:xfrm>
            <a:off x="5495925" y="1838325"/>
            <a:ext cx="88900" cy="95250"/>
          </a:xfrm>
          <a:prstGeom prst="mathPlus">
            <a:avLst>
              <a:gd name="adj1" fmla="val 16666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30" name="加号 29"/>
          <p:cNvSpPr/>
          <p:nvPr/>
        </p:nvSpPr>
        <p:spPr>
          <a:xfrm>
            <a:off x="5781675" y="1838325"/>
            <a:ext cx="88900" cy="95250"/>
          </a:xfrm>
          <a:prstGeom prst="mathPlus">
            <a:avLst>
              <a:gd name="adj1" fmla="val 16666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31" name="加号 30"/>
          <p:cNvSpPr/>
          <p:nvPr/>
        </p:nvSpPr>
        <p:spPr>
          <a:xfrm>
            <a:off x="6067425" y="1838325"/>
            <a:ext cx="88900" cy="95250"/>
          </a:xfrm>
          <a:prstGeom prst="mathPlus">
            <a:avLst>
              <a:gd name="adj1" fmla="val 16666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32" name="加号 31"/>
          <p:cNvSpPr/>
          <p:nvPr/>
        </p:nvSpPr>
        <p:spPr>
          <a:xfrm>
            <a:off x="6353175" y="1851025"/>
            <a:ext cx="88900" cy="95250"/>
          </a:xfrm>
          <a:prstGeom prst="mathPlus">
            <a:avLst>
              <a:gd name="adj1" fmla="val 16666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33" name="加号 32"/>
          <p:cNvSpPr/>
          <p:nvPr/>
        </p:nvSpPr>
        <p:spPr>
          <a:xfrm>
            <a:off x="6359525" y="2416175"/>
            <a:ext cx="88900" cy="95250"/>
          </a:xfrm>
          <a:prstGeom prst="mathPlus">
            <a:avLst>
              <a:gd name="adj1" fmla="val 16666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34" name="加号 33"/>
          <p:cNvSpPr/>
          <p:nvPr/>
        </p:nvSpPr>
        <p:spPr>
          <a:xfrm>
            <a:off x="6080125" y="2409825"/>
            <a:ext cx="88900" cy="95250"/>
          </a:xfrm>
          <a:prstGeom prst="mathPlus">
            <a:avLst>
              <a:gd name="adj1" fmla="val 16666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35" name="加号 34"/>
          <p:cNvSpPr/>
          <p:nvPr/>
        </p:nvSpPr>
        <p:spPr>
          <a:xfrm>
            <a:off x="5794375" y="2403475"/>
            <a:ext cx="88900" cy="95250"/>
          </a:xfrm>
          <a:prstGeom prst="mathPlus">
            <a:avLst>
              <a:gd name="adj1" fmla="val 16666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36" name="加号 35"/>
          <p:cNvSpPr/>
          <p:nvPr/>
        </p:nvSpPr>
        <p:spPr>
          <a:xfrm>
            <a:off x="5508625" y="2403475"/>
            <a:ext cx="88900" cy="95250"/>
          </a:xfrm>
          <a:prstGeom prst="mathPlus">
            <a:avLst>
              <a:gd name="adj1" fmla="val 16666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42" name="加号 41"/>
          <p:cNvSpPr/>
          <p:nvPr/>
        </p:nvSpPr>
        <p:spPr>
          <a:xfrm>
            <a:off x="5222875" y="2403475"/>
            <a:ext cx="88900" cy="95250"/>
          </a:xfrm>
          <a:prstGeom prst="mathPlus">
            <a:avLst>
              <a:gd name="adj1" fmla="val 16666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43" name="加号 42"/>
          <p:cNvSpPr/>
          <p:nvPr/>
        </p:nvSpPr>
        <p:spPr>
          <a:xfrm>
            <a:off x="4937125" y="2403475"/>
            <a:ext cx="88900" cy="95250"/>
          </a:xfrm>
          <a:prstGeom prst="mathPlus">
            <a:avLst>
              <a:gd name="adj1" fmla="val 16666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44" name="加号 43"/>
          <p:cNvSpPr/>
          <p:nvPr/>
        </p:nvSpPr>
        <p:spPr>
          <a:xfrm>
            <a:off x="4645025" y="2403475"/>
            <a:ext cx="88900" cy="95250"/>
          </a:xfrm>
          <a:prstGeom prst="mathPlus">
            <a:avLst>
              <a:gd name="adj1" fmla="val 16666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45" name="加号 44"/>
          <p:cNvSpPr/>
          <p:nvPr/>
        </p:nvSpPr>
        <p:spPr>
          <a:xfrm>
            <a:off x="4365625" y="2403475"/>
            <a:ext cx="88900" cy="95250"/>
          </a:xfrm>
          <a:prstGeom prst="mathPlus">
            <a:avLst>
              <a:gd name="adj1" fmla="val 16666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90131" name="文本框 7"/>
          <p:cNvSpPr txBox="1">
            <a:spLocks noChangeArrowheads="1"/>
          </p:cNvSpPr>
          <p:nvPr/>
        </p:nvSpPr>
        <p:spPr bwMode="auto">
          <a:xfrm>
            <a:off x="539750" y="2844800"/>
            <a:ext cx="8050213" cy="107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5750" indent="-285750">
              <a:buClr>
                <a:srgbClr val="C00000"/>
              </a:buClr>
              <a:buFont typeface="Wingdings" pitchFamily="2" charset="2"/>
              <a:buChar char="p"/>
            </a:pPr>
            <a:r>
              <a:rPr lang="zh-CN" altLang="en-US">
                <a:latin typeface="Times New Roman" pitchFamily="18" charset="0"/>
                <a:sym typeface="+mn-ea"/>
              </a:rPr>
              <a:t>Grid </a:t>
            </a:r>
            <a:r>
              <a:rPr lang="en-US" altLang="zh-CN">
                <a:latin typeface="Times New Roman" pitchFamily="18" charset="0"/>
                <a:sym typeface="+mn-ea"/>
              </a:rPr>
              <a:t>G</a:t>
            </a:r>
            <a:r>
              <a:rPr lang="zh-CN" altLang="en-US">
                <a:latin typeface="Times New Roman" pitchFamily="18" charset="0"/>
                <a:sym typeface="+mn-ea"/>
              </a:rPr>
              <a:t>enerator: Computes a Thin-Plate-Spline (TPS) transform, </a:t>
            </a:r>
            <a:r>
              <a:rPr lang="zh-CN" altLang="en-US" b="1">
                <a:latin typeface="Times New Roman" pitchFamily="18" charset="0"/>
                <a:sym typeface="+mn-ea"/>
              </a:rPr>
              <a:t>T</a:t>
            </a:r>
            <a:r>
              <a:rPr lang="zh-CN" altLang="en-US">
                <a:latin typeface="Times New Roman" pitchFamily="18" charset="0"/>
                <a:sym typeface="+mn-ea"/>
              </a:rPr>
              <a:t>, from the fiducial points </a:t>
            </a:r>
            <a:r>
              <a:rPr lang="en-US" altLang="zh-CN" i="1">
                <a:latin typeface="Times New Roman" pitchFamily="18" charset="0"/>
                <a:sym typeface="+mn-ea"/>
              </a:rPr>
              <a:t>C</a:t>
            </a:r>
            <a:r>
              <a:rPr lang="en-US" altLang="zh-CN">
                <a:latin typeface="Times New Roman" pitchFamily="18" charset="0"/>
                <a:sym typeface="+mn-ea"/>
              </a:rPr>
              <a:t>.</a:t>
            </a:r>
            <a:endParaRPr lang="en-US" altLang="zh-CN">
              <a:latin typeface="Times New Roman" pitchFamily="18" charset="0"/>
            </a:endParaRPr>
          </a:p>
          <a:p>
            <a:pPr marL="285750" indent="-285750">
              <a:buClr>
                <a:srgbClr val="C00000"/>
              </a:buClr>
              <a:buFont typeface="Wingdings" pitchFamily="2" charset="2"/>
              <a:buChar char="p"/>
            </a:pPr>
            <a:endParaRPr lang="en-US" altLang="zh-CN" sz="1000">
              <a:latin typeface="Times New Roman" pitchFamily="18" charset="0"/>
            </a:endParaRPr>
          </a:p>
          <a:p>
            <a:pPr marL="285750" indent="-285750">
              <a:buClr>
                <a:srgbClr val="C00000"/>
              </a:buClr>
              <a:buFont typeface="Wingdings" pitchFamily="2" charset="2"/>
              <a:buChar char="p"/>
            </a:pPr>
            <a:r>
              <a:rPr lang="en-US" altLang="zh-CN">
                <a:latin typeface="Times New Roman" pitchFamily="18" charset="0"/>
              </a:rPr>
              <a:t>Sampler: TPS-Transform input image </a:t>
            </a:r>
            <a:r>
              <a:rPr lang="en-US" altLang="zh-CN" i="1">
                <a:latin typeface="Times New Roman" pitchFamily="18" charset="0"/>
              </a:rPr>
              <a:t>I</a:t>
            </a:r>
            <a:r>
              <a:rPr lang="en-US" altLang="zh-CN">
                <a:latin typeface="Times New Roman" pitchFamily="18" charset="0"/>
              </a:rPr>
              <a:t> into rectified </a:t>
            </a:r>
            <a:r>
              <a:rPr lang="en-US" altLang="zh-CN" i="1">
                <a:latin typeface="Times New Roman" pitchFamily="18" charset="0"/>
              </a:rPr>
              <a:t>I'</a:t>
            </a:r>
            <a:r>
              <a:rPr lang="en-US" altLang="zh-CN">
                <a:latin typeface="Times New Roman" pitchFamily="18" charset="0"/>
              </a:rPr>
              <a:t>.</a:t>
            </a: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46363" y="1624013"/>
            <a:ext cx="1230312" cy="106521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4" name="加号 3"/>
          <p:cNvSpPr/>
          <p:nvPr/>
        </p:nvSpPr>
        <p:spPr>
          <a:xfrm>
            <a:off x="2643188" y="2266950"/>
            <a:ext cx="90487" cy="93663"/>
          </a:xfrm>
          <a:prstGeom prst="mathPlus">
            <a:avLst>
              <a:gd name="adj1" fmla="val 16666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6" name="加号 5"/>
          <p:cNvSpPr/>
          <p:nvPr/>
        </p:nvSpPr>
        <p:spPr>
          <a:xfrm>
            <a:off x="2789238" y="2212975"/>
            <a:ext cx="88900" cy="93663"/>
          </a:xfrm>
          <a:prstGeom prst="mathPlus">
            <a:avLst>
              <a:gd name="adj1" fmla="val 16666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7" name="加号 6"/>
          <p:cNvSpPr/>
          <p:nvPr/>
        </p:nvSpPr>
        <p:spPr>
          <a:xfrm>
            <a:off x="2962275" y="2139950"/>
            <a:ext cx="90488" cy="95250"/>
          </a:xfrm>
          <a:prstGeom prst="mathPlus">
            <a:avLst>
              <a:gd name="adj1" fmla="val 16666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0" name="加号 9"/>
          <p:cNvSpPr/>
          <p:nvPr/>
        </p:nvSpPr>
        <p:spPr>
          <a:xfrm>
            <a:off x="3094038" y="2062163"/>
            <a:ext cx="90487" cy="95250"/>
          </a:xfrm>
          <a:prstGeom prst="mathPlus">
            <a:avLst>
              <a:gd name="adj1" fmla="val 16666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1" name="加号 10"/>
          <p:cNvSpPr/>
          <p:nvPr/>
        </p:nvSpPr>
        <p:spPr>
          <a:xfrm>
            <a:off x="3230563" y="1966913"/>
            <a:ext cx="88900" cy="95250"/>
          </a:xfrm>
          <a:prstGeom prst="mathPlus">
            <a:avLst>
              <a:gd name="adj1" fmla="val 16666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2" name="加号 11"/>
          <p:cNvSpPr/>
          <p:nvPr/>
        </p:nvSpPr>
        <p:spPr>
          <a:xfrm>
            <a:off x="3362325" y="1844675"/>
            <a:ext cx="88900" cy="95250"/>
          </a:xfrm>
          <a:prstGeom prst="mathPlus">
            <a:avLst>
              <a:gd name="adj1" fmla="val 16666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3" name="加号 12"/>
          <p:cNvSpPr/>
          <p:nvPr/>
        </p:nvSpPr>
        <p:spPr>
          <a:xfrm>
            <a:off x="3452813" y="1741488"/>
            <a:ext cx="90487" cy="93662"/>
          </a:xfrm>
          <a:prstGeom prst="mathPlus">
            <a:avLst>
              <a:gd name="adj1" fmla="val 16666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4" name="加号 13"/>
          <p:cNvSpPr/>
          <p:nvPr/>
        </p:nvSpPr>
        <p:spPr>
          <a:xfrm>
            <a:off x="3530600" y="1579563"/>
            <a:ext cx="90488" cy="93662"/>
          </a:xfrm>
          <a:prstGeom prst="mathPlus">
            <a:avLst>
              <a:gd name="adj1" fmla="val 16666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5" name="加号 14"/>
          <p:cNvSpPr/>
          <p:nvPr/>
        </p:nvSpPr>
        <p:spPr>
          <a:xfrm>
            <a:off x="3813175" y="1852613"/>
            <a:ext cx="90488" cy="95250"/>
          </a:xfrm>
          <a:prstGeom prst="mathPlus">
            <a:avLst>
              <a:gd name="adj1" fmla="val 16666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6" name="加号 15"/>
          <p:cNvSpPr/>
          <p:nvPr/>
        </p:nvSpPr>
        <p:spPr>
          <a:xfrm>
            <a:off x="3714750" y="2019300"/>
            <a:ext cx="88900" cy="95250"/>
          </a:xfrm>
          <a:prstGeom prst="mathPlus">
            <a:avLst>
              <a:gd name="adj1" fmla="val 16666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7" name="加号 16"/>
          <p:cNvSpPr/>
          <p:nvPr/>
        </p:nvSpPr>
        <p:spPr>
          <a:xfrm>
            <a:off x="3597275" y="2187575"/>
            <a:ext cx="88900" cy="93663"/>
          </a:xfrm>
          <a:prstGeom prst="mathPlus">
            <a:avLst>
              <a:gd name="adj1" fmla="val 16666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8" name="加号 17"/>
          <p:cNvSpPr/>
          <p:nvPr/>
        </p:nvSpPr>
        <p:spPr>
          <a:xfrm>
            <a:off x="3443288" y="2317750"/>
            <a:ext cx="90487" cy="95250"/>
          </a:xfrm>
          <a:prstGeom prst="mathPlus">
            <a:avLst>
              <a:gd name="adj1" fmla="val 16666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9" name="加号 18"/>
          <p:cNvSpPr/>
          <p:nvPr/>
        </p:nvSpPr>
        <p:spPr>
          <a:xfrm>
            <a:off x="3263900" y="2436813"/>
            <a:ext cx="88900" cy="93662"/>
          </a:xfrm>
          <a:prstGeom prst="mathPlus">
            <a:avLst>
              <a:gd name="adj1" fmla="val 16666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20" name="加号 19"/>
          <p:cNvSpPr/>
          <p:nvPr/>
        </p:nvSpPr>
        <p:spPr>
          <a:xfrm>
            <a:off x="3111500" y="2514600"/>
            <a:ext cx="88900" cy="95250"/>
          </a:xfrm>
          <a:prstGeom prst="mathPlus">
            <a:avLst>
              <a:gd name="adj1" fmla="val 16666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21" name="加号 20"/>
          <p:cNvSpPr/>
          <p:nvPr/>
        </p:nvSpPr>
        <p:spPr>
          <a:xfrm>
            <a:off x="2930525" y="2579688"/>
            <a:ext cx="90488" cy="93662"/>
          </a:xfrm>
          <a:prstGeom prst="mathPlus">
            <a:avLst>
              <a:gd name="adj1" fmla="val 16666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22" name="加号 21"/>
          <p:cNvSpPr/>
          <p:nvPr/>
        </p:nvSpPr>
        <p:spPr>
          <a:xfrm>
            <a:off x="2755900" y="2630488"/>
            <a:ext cx="88900" cy="95250"/>
          </a:xfrm>
          <a:prstGeom prst="mathPlus">
            <a:avLst>
              <a:gd name="adj1" fmla="val 16666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49" name="加号 48"/>
          <p:cNvSpPr/>
          <p:nvPr/>
        </p:nvSpPr>
        <p:spPr>
          <a:xfrm>
            <a:off x="2643188" y="2273300"/>
            <a:ext cx="90487" cy="95250"/>
          </a:xfrm>
          <a:prstGeom prst="mathPlus">
            <a:avLst>
              <a:gd name="adj1" fmla="val 16666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50" name="加号 49"/>
          <p:cNvSpPr/>
          <p:nvPr/>
        </p:nvSpPr>
        <p:spPr>
          <a:xfrm>
            <a:off x="2789238" y="2219325"/>
            <a:ext cx="88900" cy="95250"/>
          </a:xfrm>
          <a:prstGeom prst="mathPlus">
            <a:avLst>
              <a:gd name="adj1" fmla="val 16666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51" name="加号 50"/>
          <p:cNvSpPr/>
          <p:nvPr/>
        </p:nvSpPr>
        <p:spPr>
          <a:xfrm>
            <a:off x="2962275" y="2146300"/>
            <a:ext cx="90488" cy="95250"/>
          </a:xfrm>
          <a:prstGeom prst="mathPlus">
            <a:avLst>
              <a:gd name="adj1" fmla="val 16666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52" name="加号 51"/>
          <p:cNvSpPr/>
          <p:nvPr/>
        </p:nvSpPr>
        <p:spPr>
          <a:xfrm>
            <a:off x="3094038" y="2070100"/>
            <a:ext cx="90487" cy="93663"/>
          </a:xfrm>
          <a:prstGeom prst="mathPlus">
            <a:avLst>
              <a:gd name="adj1" fmla="val 16666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53" name="加号 52"/>
          <p:cNvSpPr/>
          <p:nvPr/>
        </p:nvSpPr>
        <p:spPr>
          <a:xfrm>
            <a:off x="3230563" y="1974850"/>
            <a:ext cx="88900" cy="93663"/>
          </a:xfrm>
          <a:prstGeom prst="mathPlus">
            <a:avLst>
              <a:gd name="adj1" fmla="val 16666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54" name="加号 53"/>
          <p:cNvSpPr/>
          <p:nvPr/>
        </p:nvSpPr>
        <p:spPr>
          <a:xfrm>
            <a:off x="3362325" y="1852613"/>
            <a:ext cx="88900" cy="93662"/>
          </a:xfrm>
          <a:prstGeom prst="mathPlus">
            <a:avLst>
              <a:gd name="adj1" fmla="val 16666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55" name="加号 54"/>
          <p:cNvSpPr/>
          <p:nvPr/>
        </p:nvSpPr>
        <p:spPr>
          <a:xfrm>
            <a:off x="3452813" y="1747838"/>
            <a:ext cx="90487" cy="95250"/>
          </a:xfrm>
          <a:prstGeom prst="mathPlus">
            <a:avLst>
              <a:gd name="adj1" fmla="val 16666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56" name="加号 55"/>
          <p:cNvSpPr/>
          <p:nvPr/>
        </p:nvSpPr>
        <p:spPr>
          <a:xfrm>
            <a:off x="3530600" y="1585913"/>
            <a:ext cx="90488" cy="95250"/>
          </a:xfrm>
          <a:prstGeom prst="mathPlus">
            <a:avLst>
              <a:gd name="adj1" fmla="val 16666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57" name="加号 56"/>
          <p:cNvSpPr/>
          <p:nvPr/>
        </p:nvSpPr>
        <p:spPr>
          <a:xfrm>
            <a:off x="3813175" y="1860550"/>
            <a:ext cx="90488" cy="93663"/>
          </a:xfrm>
          <a:prstGeom prst="mathPlus">
            <a:avLst>
              <a:gd name="adj1" fmla="val 16666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58" name="加号 57"/>
          <p:cNvSpPr/>
          <p:nvPr/>
        </p:nvSpPr>
        <p:spPr>
          <a:xfrm>
            <a:off x="3714750" y="2027238"/>
            <a:ext cx="88900" cy="93662"/>
          </a:xfrm>
          <a:prstGeom prst="mathPlus">
            <a:avLst>
              <a:gd name="adj1" fmla="val 16666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59" name="加号 58"/>
          <p:cNvSpPr/>
          <p:nvPr/>
        </p:nvSpPr>
        <p:spPr>
          <a:xfrm>
            <a:off x="3597275" y="2193925"/>
            <a:ext cx="88900" cy="95250"/>
          </a:xfrm>
          <a:prstGeom prst="mathPlus">
            <a:avLst>
              <a:gd name="adj1" fmla="val 16666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60" name="加号 59"/>
          <p:cNvSpPr/>
          <p:nvPr/>
        </p:nvSpPr>
        <p:spPr>
          <a:xfrm>
            <a:off x="3443288" y="2325688"/>
            <a:ext cx="90487" cy="93662"/>
          </a:xfrm>
          <a:prstGeom prst="mathPlus">
            <a:avLst>
              <a:gd name="adj1" fmla="val 16666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61" name="加号 60"/>
          <p:cNvSpPr/>
          <p:nvPr/>
        </p:nvSpPr>
        <p:spPr>
          <a:xfrm>
            <a:off x="3263900" y="2443163"/>
            <a:ext cx="88900" cy="95250"/>
          </a:xfrm>
          <a:prstGeom prst="mathPlus">
            <a:avLst>
              <a:gd name="adj1" fmla="val 16666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62" name="加号 61"/>
          <p:cNvSpPr/>
          <p:nvPr/>
        </p:nvSpPr>
        <p:spPr>
          <a:xfrm>
            <a:off x="3111500" y="2520950"/>
            <a:ext cx="88900" cy="95250"/>
          </a:xfrm>
          <a:prstGeom prst="mathPlus">
            <a:avLst>
              <a:gd name="adj1" fmla="val 16666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63" name="加号 62"/>
          <p:cNvSpPr/>
          <p:nvPr/>
        </p:nvSpPr>
        <p:spPr>
          <a:xfrm>
            <a:off x="2930525" y="2586038"/>
            <a:ext cx="90488" cy="95250"/>
          </a:xfrm>
          <a:prstGeom prst="mathPlus">
            <a:avLst>
              <a:gd name="adj1" fmla="val 16666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64" name="加号 63"/>
          <p:cNvSpPr/>
          <p:nvPr/>
        </p:nvSpPr>
        <p:spPr>
          <a:xfrm>
            <a:off x="2755900" y="2638425"/>
            <a:ext cx="88900" cy="93663"/>
          </a:xfrm>
          <a:prstGeom prst="mathPlus">
            <a:avLst>
              <a:gd name="adj1" fmla="val 16666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90165" name="文本框 129"/>
          <p:cNvSpPr txBox="1">
            <a:spLocks noChangeArrowheads="1"/>
          </p:cNvSpPr>
          <p:nvPr/>
        </p:nvSpPr>
        <p:spPr bwMode="auto">
          <a:xfrm>
            <a:off x="2755900" y="1693863"/>
            <a:ext cx="258763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 i="1">
                <a:solidFill>
                  <a:srgbClr val="00B050"/>
                </a:solidFill>
                <a:latin typeface="Times New Roman" pitchFamily="18" charset="0"/>
                <a:sym typeface="+mn-ea"/>
              </a:rPr>
              <a:t>C</a:t>
            </a:r>
          </a:p>
        </p:txBody>
      </p:sp>
      <p:pic>
        <p:nvPicPr>
          <p:cNvPr id="138" name="图片 13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486400" y="2143125"/>
            <a:ext cx="223838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9" name="图片 138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065463" y="2268538"/>
            <a:ext cx="211137" cy="20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0" name="矩形 139"/>
          <p:cNvSpPr/>
          <p:nvPr/>
        </p:nvSpPr>
        <p:spPr>
          <a:xfrm>
            <a:off x="3281363" y="2292350"/>
            <a:ext cx="76200" cy="76200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41" name="矩形 140"/>
          <p:cNvSpPr/>
          <p:nvPr/>
        </p:nvSpPr>
        <p:spPr>
          <a:xfrm>
            <a:off x="5387975" y="2241550"/>
            <a:ext cx="76200" cy="76200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45" name="弧形 144"/>
          <p:cNvSpPr/>
          <p:nvPr/>
        </p:nvSpPr>
        <p:spPr>
          <a:xfrm>
            <a:off x="3263900" y="2146300"/>
            <a:ext cx="2244725" cy="534988"/>
          </a:xfrm>
          <a:prstGeom prst="arc">
            <a:avLst>
              <a:gd name="adj1" fmla="val 11170955"/>
              <a:gd name="adj2" fmla="val 21227544"/>
            </a:avLst>
          </a:prstGeom>
          <a:ln w="19050">
            <a:solidFill>
              <a:srgbClr val="C00000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46" name="文本框 145"/>
          <p:cNvSpPr txBox="1">
            <a:spLocks noChangeArrowheads="1"/>
          </p:cNvSpPr>
          <p:nvPr/>
        </p:nvSpPr>
        <p:spPr bwMode="auto">
          <a:xfrm>
            <a:off x="3956050" y="1838325"/>
            <a:ext cx="258763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>
                <a:latin typeface="Times New Roman" pitchFamily="18" charset="0"/>
                <a:sym typeface="+mn-ea"/>
              </a:rPr>
              <a:t>T</a:t>
            </a:r>
          </a:p>
        </p:txBody>
      </p:sp>
      <p:graphicFrame>
        <p:nvGraphicFramePr>
          <p:cNvPr id="3" name="表格 2"/>
          <p:cNvGraphicFramePr>
            <a:graphicFrameLocks noGrp="1"/>
          </p:cNvGraphicFramePr>
          <p:nvPr/>
        </p:nvGraphicFramePr>
        <p:xfrm>
          <a:off x="996950" y="4745038"/>
          <a:ext cx="6916738" cy="1143000"/>
        </p:xfrm>
        <a:graphic>
          <a:graphicData uri="http://schemas.openxmlformats.org/drawingml/2006/table">
            <a:tbl>
              <a:tblPr firstRow="1" firstCol="1" bandRow="1">
                <a:tableStyleId>{3B4B98B0-60AC-42C2-AFA5-B58CD77FA1E5}</a:tableStyleId>
              </a:tblPr>
              <a:tblGrid>
                <a:gridCol w="122872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947738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947737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947738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949325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947737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947738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Method</a:t>
                      </a:r>
                      <a:endParaRPr kumimoji="0" lang="en-US" altLang="zh-CN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pitchFamily="18" charset="0"/>
                        <a:ea typeface="宋体" charset="-122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IIIT5K</a:t>
                      </a:r>
                      <a:endParaRPr kumimoji="0" lang="en-US" altLang="zh-CN" sz="16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pitchFamily="18" charset="0"/>
                        <a:ea typeface="宋体" charset="-122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SVT</a:t>
                      </a:r>
                      <a:endParaRPr kumimoji="0" lang="en-US" altLang="zh-CN" sz="16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pitchFamily="18" charset="0"/>
                        <a:ea typeface="宋体" charset="-122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IC03</a:t>
                      </a:r>
                      <a:endParaRPr kumimoji="0" lang="en-US" altLang="zh-CN" sz="16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pitchFamily="18" charset="0"/>
                        <a:ea typeface="宋体" charset="-122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IC13</a:t>
                      </a:r>
                      <a:endParaRPr kumimoji="0" lang="en-US" altLang="zh-CN" sz="16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pitchFamily="18" charset="0"/>
                        <a:ea typeface="宋体" charset="-122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SVT-Per</a:t>
                      </a:r>
                      <a:endParaRPr kumimoji="0" lang="en-US" altLang="zh-CN" sz="16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pitchFamily="18" charset="0"/>
                        <a:ea typeface="宋体" charset="-122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CUTE80</a:t>
                      </a:r>
                      <a:endParaRPr kumimoji="0" lang="en-US" altLang="zh-CN" sz="16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pitchFamily="18" charset="0"/>
                        <a:ea typeface="宋体" charset="-122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SRN</a:t>
                      </a:r>
                      <a:endParaRPr kumimoji="0" lang="en-US" altLang="zh-CN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pitchFamily="18" charset="0"/>
                        <a:ea typeface="宋体" charset="-122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83.6</a:t>
                      </a:r>
                      <a:endParaRPr kumimoji="0" lang="en-US" altLang="zh-CN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宋体" charset="-122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84.9</a:t>
                      </a:r>
                      <a:endParaRPr kumimoji="0" lang="en-US" altLang="zh-CN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宋体" charset="-122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1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</a:rPr>
                        <a:t>93.6</a:t>
                      </a:r>
                      <a:endParaRPr kumimoji="0" lang="en-US" altLang="zh-CN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Times New Roman" pitchFamily="18" charset="0"/>
                        <a:ea typeface="宋体" charset="-122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91.8</a:t>
                      </a:r>
                      <a:endParaRPr kumimoji="0" lang="en-US" altLang="zh-CN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宋体" charset="-122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68.2</a:t>
                      </a:r>
                      <a:endParaRPr kumimoji="0" lang="en-US" altLang="zh-CN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宋体" charset="-122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62.5</a:t>
                      </a:r>
                      <a:endParaRPr kumimoji="0" lang="en-US" altLang="zh-CN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宋体" charset="-122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STN+SRN</a:t>
                      </a:r>
                      <a:endParaRPr kumimoji="0" lang="en-US" altLang="zh-CN" sz="16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pitchFamily="18" charset="0"/>
                        <a:ea typeface="宋体" charset="-122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1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</a:rPr>
                        <a:t>88.2</a:t>
                      </a:r>
                      <a:endParaRPr kumimoji="0" lang="en-US" altLang="zh-CN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Times New Roman" pitchFamily="18" charset="0"/>
                        <a:ea typeface="宋体" charset="-122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1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</a:rPr>
                        <a:t>86.7</a:t>
                      </a:r>
                      <a:endParaRPr kumimoji="0" lang="en-US" altLang="zh-CN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Times New Roman" pitchFamily="18" charset="0"/>
                        <a:ea typeface="宋体" charset="-122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93.4</a:t>
                      </a:r>
                      <a:endParaRPr kumimoji="0" lang="en-US" altLang="zh-CN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charset="-122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1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</a:rPr>
                        <a:t>92.7</a:t>
                      </a:r>
                      <a:endParaRPr kumimoji="0" lang="en-US" altLang="zh-CN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Times New Roman" pitchFamily="18" charset="0"/>
                        <a:ea typeface="宋体" charset="-122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1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</a:rPr>
                        <a:t>76.8</a:t>
                      </a:r>
                      <a:endParaRPr kumimoji="0" lang="en-US" altLang="zh-CN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Times New Roman" pitchFamily="18" charset="0"/>
                        <a:ea typeface="宋体" charset="-122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1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</a:rPr>
                        <a:t>76.7</a:t>
                      </a:r>
                      <a:endParaRPr kumimoji="0" lang="en-US" altLang="zh-CN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Times New Roman" pitchFamily="18" charset="0"/>
                        <a:ea typeface="宋体" charset="-122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3" name="文本框 22"/>
          <p:cNvSpPr txBox="1">
            <a:spLocks noChangeArrowheads="1"/>
          </p:cNvSpPr>
          <p:nvPr/>
        </p:nvSpPr>
        <p:spPr bwMode="auto">
          <a:xfrm>
            <a:off x="996950" y="4284663"/>
            <a:ext cx="12827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 sz="2000">
                <a:latin typeface="Times New Roman" pitchFamily="18" charset="0"/>
              </a:rPr>
              <a:t>Results</a:t>
            </a:r>
          </a:p>
        </p:txBody>
      </p:sp>
      <p:sp>
        <p:nvSpPr>
          <p:cNvPr id="70" name="右大括号 69"/>
          <p:cNvSpPr/>
          <p:nvPr/>
        </p:nvSpPr>
        <p:spPr>
          <a:xfrm rot="16200000">
            <a:off x="3961606" y="2663032"/>
            <a:ext cx="325437" cy="3797300"/>
          </a:xfrm>
          <a:prstGeom prst="rightBrace">
            <a:avLst>
              <a:gd name="adj1" fmla="val 66296"/>
              <a:gd name="adj2" fmla="val 49468"/>
            </a:avLst>
          </a:prstGeom>
          <a:ln w="508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2" name="文本框 1"/>
          <p:cNvSpPr txBox="1">
            <a:spLocks noChangeArrowheads="1"/>
          </p:cNvSpPr>
          <p:nvPr/>
        </p:nvSpPr>
        <p:spPr bwMode="auto">
          <a:xfrm>
            <a:off x="3230563" y="3903663"/>
            <a:ext cx="1776412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>
                <a:solidFill>
                  <a:srgbClr val="C00000"/>
                </a:solidFill>
                <a:latin typeface="Times New Roman" pitchFamily="18" charset="0"/>
              </a:rPr>
              <a:t>Standard datasets</a:t>
            </a:r>
          </a:p>
        </p:txBody>
      </p:sp>
      <p:sp>
        <p:nvSpPr>
          <p:cNvPr id="72" name="右大括号 71"/>
          <p:cNvSpPr/>
          <p:nvPr/>
        </p:nvSpPr>
        <p:spPr>
          <a:xfrm rot="16200000">
            <a:off x="6827838" y="3633787"/>
            <a:ext cx="325438" cy="1846263"/>
          </a:xfrm>
          <a:prstGeom prst="rightBrace">
            <a:avLst>
              <a:gd name="adj1" fmla="val 66296"/>
              <a:gd name="adj2" fmla="val 49468"/>
            </a:avLst>
          </a:prstGeom>
          <a:ln w="508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73" name="文本框 72"/>
          <p:cNvSpPr txBox="1">
            <a:spLocks noChangeArrowheads="1"/>
          </p:cNvSpPr>
          <p:nvPr/>
        </p:nvSpPr>
        <p:spPr bwMode="auto">
          <a:xfrm>
            <a:off x="5745163" y="3903663"/>
            <a:ext cx="24796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>
                <a:solidFill>
                  <a:srgbClr val="C00000"/>
                </a:solidFill>
                <a:latin typeface="Times New Roman" pitchFamily="18" charset="0"/>
              </a:rPr>
              <a:t>Deformable text datasets</a:t>
            </a:r>
          </a:p>
        </p:txBody>
      </p:sp>
      <p:sp>
        <p:nvSpPr>
          <p:cNvPr id="90202" name="矩形 73"/>
          <p:cNvSpPr>
            <a:spLocks noChangeArrowheads="1"/>
          </p:cNvSpPr>
          <p:nvPr/>
        </p:nvSpPr>
        <p:spPr bwMode="auto">
          <a:xfrm>
            <a:off x="1843088" y="1122363"/>
            <a:ext cx="5459412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zh-CN" altLang="en-US" sz="2400" b="1">
                <a:latin typeface="Times New Roman" pitchFamily="18" charset="0"/>
                <a:sym typeface="+mn-ea"/>
              </a:rPr>
              <a:t>Spatial Transformer Network (STN</a:t>
            </a:r>
            <a:r>
              <a:rPr lang="en-US" altLang="zh-CN" sz="2400" b="1">
                <a:latin typeface="Times New Roman" pitchFamily="18" charset="0"/>
                <a:sym typeface="+mn-ea"/>
              </a:rPr>
              <a:t>)</a:t>
            </a:r>
          </a:p>
        </p:txBody>
      </p:sp>
      <p:sp>
        <p:nvSpPr>
          <p:cNvPr id="5" name="标题 4"/>
          <p:cNvSpPr>
            <a:spLocks noGrp="1"/>
          </p:cNvSpPr>
          <p:nvPr>
            <p:ph type="title"/>
          </p:nvPr>
        </p:nvSpPr>
        <p:spPr>
          <a:xfrm>
            <a:off x="611188" y="206375"/>
            <a:ext cx="7504112" cy="8128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zh-CN" b="1" dirty="0">
                <a:latin typeface="Times New Roman" panose="02020603050405020304" charset="0"/>
                <a:sym typeface="+mn-ea"/>
              </a:rPr>
              <a:t>RARE </a:t>
            </a:r>
            <a:r>
              <a:rPr lang="en-US" altLang="zh-CN" dirty="0">
                <a:latin typeface="Times New Roman" panose="02020603050405020304" charset="0"/>
                <a:sym typeface="+mn-ea"/>
              </a:rPr>
              <a:t>for Irregular Text Recognition</a:t>
            </a:r>
            <a:endParaRPr lang="zh-CN" altLang="en-US" dirty="0"/>
          </a:p>
        </p:txBody>
      </p:sp>
      <p:sp>
        <p:nvSpPr>
          <p:cNvPr id="90204" name="文本框 29"/>
          <p:cNvSpPr txBox="1">
            <a:spLocks noChangeArrowheads="1"/>
          </p:cNvSpPr>
          <p:nvPr/>
        </p:nvSpPr>
        <p:spPr bwMode="auto">
          <a:xfrm>
            <a:off x="376238" y="5959475"/>
            <a:ext cx="5926137" cy="29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 sz="1300">
                <a:latin typeface="Times New Roman" pitchFamily="18" charset="0"/>
              </a:rPr>
              <a:t>[1] Jaderberg M</a:t>
            </a:r>
            <a:r>
              <a:rPr lang="zh-CN" altLang="en-US" sz="1300">
                <a:latin typeface="Times New Roman" pitchFamily="18" charset="0"/>
              </a:rPr>
              <a:t> </a:t>
            </a:r>
            <a:r>
              <a:rPr lang="en-US" altLang="zh-CN" sz="1300">
                <a:latin typeface="Times New Roman" pitchFamily="18" charset="0"/>
              </a:rPr>
              <a:t>et</a:t>
            </a:r>
            <a:r>
              <a:rPr lang="zh-CN" altLang="en-US" sz="1300">
                <a:latin typeface="Times New Roman" pitchFamily="18" charset="0"/>
              </a:rPr>
              <a:t> </a:t>
            </a:r>
            <a:r>
              <a:rPr lang="en-US" altLang="zh-CN" sz="1300">
                <a:latin typeface="Times New Roman" pitchFamily="18" charset="0"/>
              </a:rPr>
              <a:t>al. Spatial transformer networks. NIPS,</a:t>
            </a:r>
            <a:r>
              <a:rPr lang="zh-CN" altLang="en-US" sz="1300">
                <a:latin typeface="Times New Roman" pitchFamily="18" charset="0"/>
              </a:rPr>
              <a:t> </a:t>
            </a:r>
            <a:r>
              <a:rPr lang="en-US" altLang="zh-CN" sz="1300">
                <a:latin typeface="Times New Roman" pitchFamily="18" charset="0"/>
              </a:rPr>
              <a:t>2015.</a:t>
            </a:r>
          </a:p>
        </p:txBody>
      </p:sp>
      <p:sp>
        <p:nvSpPr>
          <p:cNvPr id="76" name="矩形 75"/>
          <p:cNvSpPr/>
          <p:nvPr/>
        </p:nvSpPr>
        <p:spPr>
          <a:xfrm>
            <a:off x="354013" y="5975350"/>
            <a:ext cx="8459787" cy="279400"/>
          </a:xfrm>
          <a:prstGeom prst="rect">
            <a:avLst/>
          </a:prstGeom>
          <a:noFill/>
          <a:ln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0.186111 -0.062037 " pathEditMode="relative" ptsTypes="">
                                      <p:cBhvr>
                                        <p:cTn id="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0.200139 -0.056389 " pathEditMode="relative" rAng="0" ptsTypes="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00" y="-2700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7"/>
                                            </p:cond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0.213889 -0.045370 " pathEditMode="relative" ptsTypes="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9"/>
                                            </p:cond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0.229236 -0.034537 " pathEditMode="relative" rAng="0" ptsTypes="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600" y="-1700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1"/>
                                            </p:cond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0.247917 -0.018519 " pathEditMode="relative" ptsTypes="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3"/>
                                            </p:cond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0.263889 -0.001852 " pathEditMode="relative" ptsTypes="">
                                      <p:cBhvr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5"/>
                                            </p:cond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0.284722 0.014815 " pathEditMode="relative" ptsTypes="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7"/>
                                            </p:cond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319 0.000370 L 0.307014 0.040185 " pathEditMode="relative" rAng="0" ptsTypes=""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00" y="2000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9"/>
                                            </p:cond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0.175694 -0.034259 " pathEditMode="relative" ptsTypes="">
                                      <p:cBhvr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1"/>
                                            </p:cond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0.186458 -0.026296 " pathEditMode="relative" rAng="0" ptsTypes="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300" y="-1300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3"/>
                                            </p:cond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0.199306 -0.016667 " pathEditMode="relative" ptsTypes="">
                                      <p:cBhvr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5"/>
                                            </p:cond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0.213889 -0.005556 " pathEditMode="relative" ptsTypes="">
                                      <p:cBhvr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7"/>
                                            </p:cond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0.225000 0.012037 " pathEditMode="relative" ptsTypes="">
                                      <p:cBhvr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9"/>
                                            </p:cond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0.239583 0.032407 " pathEditMode="relative" ptsTypes="">
                                      <p:cBhvr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1"/>
                                            </p:cond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0.257639 0.057407 " pathEditMode="relative" ptsTypes="">
                                      <p:cBhvr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3"/>
                                            </p:cond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0.277083 0.081481 " pathEditMode="relative" ptsTypes=""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5"/>
                                            </p:cond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000"/>
                            </p:stCondLst>
                            <p:childTnLst>
                              <p:par>
                                <p:cTn id="87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9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500"/>
                            </p:stCondLst>
                            <p:childTnLst>
                              <p:par>
                                <p:cTn id="91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3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6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000"/>
                            </p:stCondLst>
                            <p:childTnLst>
                              <p:par>
                                <p:cTn id="98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0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2500"/>
                            </p:stCondLst>
                            <p:childTnLst>
                              <p:par>
                                <p:cTn id="102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4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7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3000"/>
                            </p:stCondLst>
                            <p:childTnLst>
                              <p:par>
                                <p:cTn id="10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1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25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500"/>
                            </p:stCondLst>
                            <p:childTnLst>
                              <p:par>
                                <p:cTn id="1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2" dur="25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500"/>
                            </p:stCondLst>
                            <p:childTnLst>
                              <p:par>
                                <p:cTn id="13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4" grpId="1" animBg="1"/>
      <p:bldP spid="24" grpId="2" animBg="1"/>
      <p:bldP spid="24" grpId="3" animBg="1"/>
      <p:bldP spid="24" grpId="4" animBg="1"/>
      <p:bldP spid="24" grpId="5" animBg="1"/>
      <p:bldP spid="24" grpId="6" animBg="1"/>
      <p:bldP spid="24" grpId="7" animBg="1"/>
      <p:bldP spid="24" grpId="8" animBg="1"/>
      <p:bldP spid="24" grpId="9" animBg="1"/>
      <p:bldP spid="24" grpId="10" animBg="1"/>
      <p:bldP spid="25" grpId="0" animBg="1"/>
      <p:bldP spid="26" grpId="0" animBg="1"/>
      <p:bldP spid="27" grpId="0" animBg="1"/>
      <p:bldP spid="28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42" grpId="0" animBg="1"/>
      <p:bldP spid="43" grpId="0" animBg="1"/>
      <p:bldP spid="44" grpId="0" animBg="1"/>
      <p:bldP spid="45" grpId="0" animBg="1"/>
      <p:bldP spid="140" grpId="0" bldLvl="0" animBg="1"/>
      <p:bldP spid="141" grpId="0" bldLvl="0" animBg="1"/>
      <p:bldP spid="146" grpId="0"/>
      <p:bldP spid="23" grpId="0"/>
      <p:bldP spid="70" grpId="0" bldLvl="0" animBg="1"/>
      <p:bldP spid="2" grpId="0"/>
      <p:bldP spid="72" grpId="0" bldLvl="0" animBg="1"/>
      <p:bldP spid="73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5" name="矩形 4"/>
          <p:cNvSpPr>
            <a:spLocks noChangeArrowheads="1"/>
          </p:cNvSpPr>
          <p:nvPr/>
        </p:nvSpPr>
        <p:spPr bwMode="auto">
          <a:xfrm>
            <a:off x="2832100" y="982663"/>
            <a:ext cx="3027363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zh-CN" sz="2400" b="1">
                <a:latin typeface="Times New Roman" pitchFamily="18" charset="0"/>
                <a:sym typeface="+mn-ea"/>
              </a:rPr>
              <a:t>Supervised </a:t>
            </a:r>
            <a:r>
              <a:rPr lang="zh-CN" altLang="en-US" sz="2400" b="1">
                <a:latin typeface="Times New Roman" pitchFamily="18" charset="0"/>
                <a:sym typeface="+mn-ea"/>
              </a:rPr>
              <a:t>STN</a:t>
            </a: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2975" y="3157538"/>
            <a:ext cx="1187450" cy="97313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cxnSp>
        <p:nvCxnSpPr>
          <p:cNvPr id="10" name="直接箭头连接符 9"/>
          <p:cNvCxnSpPr>
            <a:endCxn id="186" idx="2"/>
          </p:cNvCxnSpPr>
          <p:nvPr/>
        </p:nvCxnSpPr>
        <p:spPr>
          <a:xfrm>
            <a:off x="2130425" y="3644900"/>
            <a:ext cx="3235325" cy="0"/>
          </a:xfrm>
          <a:prstGeom prst="straightConnector1">
            <a:avLst/>
          </a:prstGeom>
          <a:ln w="22225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接箭头连接符 5"/>
          <p:cNvCxnSpPr/>
          <p:nvPr/>
        </p:nvCxnSpPr>
        <p:spPr>
          <a:xfrm flipV="1">
            <a:off x="1538288" y="1811338"/>
            <a:ext cx="3175" cy="1354137"/>
          </a:xfrm>
          <a:prstGeom prst="straightConnector1">
            <a:avLst/>
          </a:prstGeom>
          <a:ln w="22225">
            <a:solidFill>
              <a:schemeClr val="tx1"/>
            </a:solidFill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接箭头连接符 6"/>
          <p:cNvCxnSpPr/>
          <p:nvPr/>
        </p:nvCxnSpPr>
        <p:spPr>
          <a:xfrm>
            <a:off x="1538288" y="1824038"/>
            <a:ext cx="484187" cy="3175"/>
          </a:xfrm>
          <a:prstGeom prst="straightConnector1">
            <a:avLst/>
          </a:prstGeom>
          <a:ln w="22225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圆角矩形 10"/>
          <p:cNvSpPr/>
          <p:nvPr/>
        </p:nvSpPr>
        <p:spPr>
          <a:xfrm>
            <a:off x="2011363" y="1530350"/>
            <a:ext cx="1490662" cy="592138"/>
          </a:xfrm>
          <a:prstGeom prst="roundRect">
            <a:avLst/>
          </a:prstGeom>
          <a:noFill/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92201" name="文本框 11"/>
          <p:cNvSpPr txBox="1">
            <a:spLocks noChangeArrowheads="1"/>
          </p:cNvSpPr>
          <p:nvPr/>
        </p:nvSpPr>
        <p:spPr bwMode="auto">
          <a:xfrm>
            <a:off x="2108200" y="1530350"/>
            <a:ext cx="132715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zh-CN">
                <a:latin typeface="Times New Roman" pitchFamily="18" charset="0"/>
              </a:rPr>
              <a:t>Localization Network</a:t>
            </a:r>
          </a:p>
        </p:txBody>
      </p:sp>
      <p:cxnSp>
        <p:nvCxnSpPr>
          <p:cNvPr id="13" name="直接箭头连接符 12"/>
          <p:cNvCxnSpPr>
            <a:stCxn id="11" idx="3"/>
            <a:endCxn id="92257" idx="1"/>
          </p:cNvCxnSpPr>
          <p:nvPr/>
        </p:nvCxnSpPr>
        <p:spPr>
          <a:xfrm flipV="1">
            <a:off x="3502025" y="1822450"/>
            <a:ext cx="1446213" cy="3175"/>
          </a:xfrm>
          <a:prstGeom prst="straightConnector1">
            <a:avLst/>
          </a:prstGeom>
          <a:ln w="22225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接箭头连接符 15"/>
          <p:cNvCxnSpPr>
            <a:stCxn id="92257" idx="2"/>
            <a:endCxn id="186" idx="0"/>
          </p:cNvCxnSpPr>
          <p:nvPr/>
        </p:nvCxnSpPr>
        <p:spPr>
          <a:xfrm>
            <a:off x="5597525" y="2117725"/>
            <a:ext cx="0" cy="1300163"/>
          </a:xfrm>
          <a:prstGeom prst="straightConnector1">
            <a:avLst/>
          </a:prstGeom>
          <a:ln w="22225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2204" name="组合 188"/>
          <p:cNvGrpSpPr>
            <a:grpSpLocks/>
          </p:cNvGrpSpPr>
          <p:nvPr/>
        </p:nvGrpSpPr>
        <p:grpSpPr bwMode="auto">
          <a:xfrm>
            <a:off x="5365750" y="3417888"/>
            <a:ext cx="465138" cy="454025"/>
            <a:chOff x="8844" y="6894"/>
            <a:chExt cx="780" cy="780"/>
          </a:xfrm>
        </p:grpSpPr>
        <p:sp>
          <p:nvSpPr>
            <p:cNvPr id="186" name="椭圆 185"/>
            <p:cNvSpPr/>
            <p:nvPr/>
          </p:nvSpPr>
          <p:spPr>
            <a:xfrm>
              <a:off x="8844" y="6894"/>
              <a:ext cx="780" cy="780"/>
            </a:xfrm>
            <a:prstGeom prst="ellipse">
              <a:avLst/>
            </a:prstGeom>
            <a:noFill/>
            <a:ln w="25400">
              <a:solidFill>
                <a:schemeClr val="tx1"/>
              </a:solidFill>
            </a:ln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cxnSp>
          <p:nvCxnSpPr>
            <p:cNvPr id="187" name="直接连接符 186"/>
            <p:cNvCxnSpPr>
              <a:stCxn id="186" idx="1"/>
              <a:endCxn id="186" idx="5"/>
            </p:cNvCxnSpPr>
            <p:nvPr/>
          </p:nvCxnSpPr>
          <p:spPr>
            <a:xfrm>
              <a:off x="8958" y="7009"/>
              <a:ext cx="551" cy="551"/>
            </a:xfrm>
            <a:prstGeom prst="line">
              <a:avLst/>
            </a:prstGeom>
            <a:ln w="2222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88" name="直接连接符 187"/>
            <p:cNvCxnSpPr>
              <a:stCxn id="186" idx="7"/>
              <a:endCxn id="186" idx="3"/>
            </p:cNvCxnSpPr>
            <p:nvPr/>
          </p:nvCxnSpPr>
          <p:spPr>
            <a:xfrm flipH="1">
              <a:off x="8958" y="7009"/>
              <a:ext cx="551" cy="551"/>
            </a:xfrm>
            <a:prstGeom prst="line">
              <a:avLst/>
            </a:prstGeom>
            <a:ln w="2222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17" name="图片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16688" y="3413125"/>
            <a:ext cx="1360487" cy="39211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cxnSp>
        <p:nvCxnSpPr>
          <p:cNvPr id="18" name="直接箭头连接符 17"/>
          <p:cNvCxnSpPr/>
          <p:nvPr/>
        </p:nvCxnSpPr>
        <p:spPr>
          <a:xfrm>
            <a:off x="5830888" y="3644900"/>
            <a:ext cx="676275" cy="3175"/>
          </a:xfrm>
          <a:prstGeom prst="straightConnector1">
            <a:avLst/>
          </a:prstGeom>
          <a:ln w="22225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207" name="文本框 18"/>
          <p:cNvSpPr txBox="1">
            <a:spLocks noChangeArrowheads="1"/>
          </p:cNvSpPr>
          <p:nvPr/>
        </p:nvSpPr>
        <p:spPr bwMode="auto">
          <a:xfrm>
            <a:off x="858838" y="4130675"/>
            <a:ext cx="1363662" cy="309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zh-CN" sz="1600">
                <a:latin typeface="Times New Roman" pitchFamily="18" charset="0"/>
              </a:rPr>
              <a:t>Input Image </a:t>
            </a:r>
            <a:r>
              <a:rPr lang="en-US" altLang="zh-CN" sz="1600" i="1">
                <a:latin typeface="Times New Roman" pitchFamily="18" charset="0"/>
              </a:rPr>
              <a:t>I</a:t>
            </a:r>
          </a:p>
        </p:txBody>
      </p:sp>
      <p:sp>
        <p:nvSpPr>
          <p:cNvPr id="92208" name="文本框 22"/>
          <p:cNvSpPr txBox="1">
            <a:spLocks noChangeArrowheads="1"/>
          </p:cNvSpPr>
          <p:nvPr/>
        </p:nvSpPr>
        <p:spPr bwMode="auto">
          <a:xfrm>
            <a:off x="4910138" y="3887788"/>
            <a:ext cx="1362075" cy="309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zh-CN" sz="1600">
                <a:latin typeface="Times New Roman" pitchFamily="18" charset="0"/>
              </a:rPr>
              <a:t>Sampler </a:t>
            </a:r>
            <a:r>
              <a:rPr lang="en-US" altLang="zh-CN" sz="1600" i="1">
                <a:latin typeface="Times New Roman" pitchFamily="18" charset="0"/>
              </a:rPr>
              <a:t>V</a:t>
            </a:r>
          </a:p>
        </p:txBody>
      </p:sp>
      <p:sp>
        <p:nvSpPr>
          <p:cNvPr id="92209" name="文本框 23"/>
          <p:cNvSpPr txBox="1">
            <a:spLocks noChangeArrowheads="1"/>
          </p:cNvSpPr>
          <p:nvPr/>
        </p:nvSpPr>
        <p:spPr bwMode="auto">
          <a:xfrm>
            <a:off x="6307138" y="3887788"/>
            <a:ext cx="1779587" cy="309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zh-CN" sz="1600">
                <a:latin typeface="Times New Roman" pitchFamily="18" charset="0"/>
              </a:rPr>
              <a:t>Rectified Image </a:t>
            </a:r>
            <a:r>
              <a:rPr lang="en-US" altLang="zh-CN" sz="1600" i="1">
                <a:latin typeface="Times New Roman" pitchFamily="18" charset="0"/>
              </a:rPr>
              <a:t>I'</a:t>
            </a:r>
            <a:endParaRPr lang="en-US" altLang="zh-CN" sz="1600" i="1" baseline="30000">
              <a:latin typeface="Times New Roman" pitchFamily="18" charset="0"/>
            </a:endParaRPr>
          </a:p>
        </p:txBody>
      </p:sp>
      <p:sp>
        <p:nvSpPr>
          <p:cNvPr id="92210" name="文本框 24"/>
          <p:cNvSpPr txBox="1">
            <a:spLocks noChangeArrowheads="1"/>
          </p:cNvSpPr>
          <p:nvPr/>
        </p:nvSpPr>
        <p:spPr bwMode="auto">
          <a:xfrm>
            <a:off x="5103813" y="2598738"/>
            <a:ext cx="485775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zh-CN" i="1">
                <a:latin typeface="Times New Roman" pitchFamily="18" charset="0"/>
              </a:rPr>
              <a:t>P</a:t>
            </a:r>
            <a:endParaRPr lang="en-US" altLang="zh-CN" i="1" baseline="30000">
              <a:latin typeface="Times New Roman" pitchFamily="18" charset="0"/>
            </a:endParaRPr>
          </a:p>
        </p:txBody>
      </p:sp>
      <p:grpSp>
        <p:nvGrpSpPr>
          <p:cNvPr id="92211" name="组合 27"/>
          <p:cNvGrpSpPr>
            <a:grpSpLocks/>
          </p:cNvGrpSpPr>
          <p:nvPr/>
        </p:nvGrpSpPr>
        <p:grpSpPr bwMode="auto">
          <a:xfrm>
            <a:off x="4946650" y="1525588"/>
            <a:ext cx="1301750" cy="592137"/>
            <a:chOff x="11368" y="2769"/>
            <a:chExt cx="2178" cy="1016"/>
          </a:xfrm>
        </p:grpSpPr>
        <p:sp>
          <p:nvSpPr>
            <p:cNvPr id="26" name="圆角矩形 25"/>
            <p:cNvSpPr/>
            <p:nvPr/>
          </p:nvSpPr>
          <p:spPr>
            <a:xfrm>
              <a:off x="11368" y="2769"/>
              <a:ext cx="2159" cy="1016"/>
            </a:xfrm>
            <a:prstGeom prst="roundRect">
              <a:avLst/>
            </a:prstGeom>
            <a:noFill/>
            <a:ln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92257" name="文本框 26"/>
            <p:cNvSpPr txBox="1">
              <a:spLocks noChangeArrowheads="1"/>
            </p:cNvSpPr>
            <p:nvPr/>
          </p:nvSpPr>
          <p:spPr bwMode="auto">
            <a:xfrm>
              <a:off x="11372" y="2769"/>
              <a:ext cx="2174" cy="10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altLang="zh-CN">
                  <a:latin typeface="Times New Roman" pitchFamily="18" charset="0"/>
                  <a:sym typeface="+mn-ea"/>
                </a:rPr>
                <a:t>Grid</a:t>
              </a:r>
              <a:endParaRPr lang="en-US" altLang="zh-CN">
                <a:latin typeface="Times New Roman" pitchFamily="18" charset="0"/>
              </a:endParaRPr>
            </a:p>
            <a:p>
              <a:pPr algn="ctr"/>
              <a:r>
                <a:rPr lang="en-US" altLang="zh-CN">
                  <a:latin typeface="Times New Roman" pitchFamily="18" charset="0"/>
                  <a:sym typeface="+mn-ea"/>
                </a:rPr>
                <a:t>Generator</a:t>
              </a:r>
              <a:endParaRPr lang="en-US" altLang="zh-CN">
                <a:latin typeface="Times New Roman" pitchFamily="18" charset="0"/>
              </a:endParaRPr>
            </a:p>
          </p:txBody>
        </p:sp>
      </p:grpSp>
      <p:cxnSp>
        <p:nvCxnSpPr>
          <p:cNvPr id="3" name="直接箭头连接符 2"/>
          <p:cNvCxnSpPr>
            <a:stCxn id="186" idx="7"/>
          </p:cNvCxnSpPr>
          <p:nvPr/>
        </p:nvCxnSpPr>
        <p:spPr>
          <a:xfrm>
            <a:off x="5762625" y="3484563"/>
            <a:ext cx="779463" cy="1587"/>
          </a:xfrm>
          <a:prstGeom prst="straightConnector1">
            <a:avLst/>
          </a:prstGeom>
          <a:ln w="22225">
            <a:solidFill>
              <a:schemeClr val="bg2">
                <a:lumMod val="50000"/>
              </a:schemeClr>
            </a:solidFill>
            <a:prstDash val="dash"/>
            <a:headEnd type="stealth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直接箭头连接符 3"/>
          <p:cNvCxnSpPr/>
          <p:nvPr/>
        </p:nvCxnSpPr>
        <p:spPr>
          <a:xfrm>
            <a:off x="5762625" y="2117725"/>
            <a:ext cx="7938" cy="1362075"/>
          </a:xfrm>
          <a:prstGeom prst="straightConnector1">
            <a:avLst/>
          </a:prstGeom>
          <a:ln w="22225">
            <a:solidFill>
              <a:schemeClr val="bg2">
                <a:lumMod val="50000"/>
              </a:schemeClr>
            </a:solidFill>
            <a:prstDash val="dash"/>
            <a:headEnd type="stealth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箭头连接符 13"/>
          <p:cNvCxnSpPr/>
          <p:nvPr/>
        </p:nvCxnSpPr>
        <p:spPr>
          <a:xfrm flipV="1">
            <a:off x="3495675" y="1670050"/>
            <a:ext cx="1427163" cy="6350"/>
          </a:xfrm>
          <a:prstGeom prst="straightConnector1">
            <a:avLst/>
          </a:prstGeom>
          <a:ln w="22225">
            <a:solidFill>
              <a:schemeClr val="bg2">
                <a:lumMod val="50000"/>
              </a:schemeClr>
            </a:solidFill>
            <a:prstDash val="dash"/>
            <a:headEnd type="stealth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215" name="文本框 14"/>
          <p:cNvSpPr txBox="1">
            <a:spLocks noChangeArrowheads="1"/>
          </p:cNvSpPr>
          <p:nvPr/>
        </p:nvSpPr>
        <p:spPr bwMode="auto">
          <a:xfrm>
            <a:off x="4024313" y="1779588"/>
            <a:ext cx="369887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zh-CN" i="1">
                <a:latin typeface="Times New Roman" pitchFamily="18" charset="0"/>
              </a:rPr>
              <a:t>C</a:t>
            </a:r>
          </a:p>
        </p:txBody>
      </p:sp>
      <p:sp>
        <p:nvSpPr>
          <p:cNvPr id="92216" name="文本框 7"/>
          <p:cNvSpPr txBox="1">
            <a:spLocks noChangeArrowheads="1"/>
          </p:cNvSpPr>
          <p:nvPr/>
        </p:nvSpPr>
        <p:spPr bwMode="auto">
          <a:xfrm>
            <a:off x="858838" y="4440238"/>
            <a:ext cx="805021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5750" indent="-285750">
              <a:buClr>
                <a:srgbClr val="C00000"/>
              </a:buClr>
              <a:buFont typeface="Wingdings" pitchFamily="2" charset="2"/>
              <a:buChar char="p"/>
            </a:pPr>
            <a:r>
              <a:rPr lang="en-US" altLang="zh-CN">
                <a:latin typeface="Times New Roman" pitchFamily="18" charset="0"/>
              </a:rPr>
              <a:t>Synthetic dataset with fiducial points </a:t>
            </a:r>
            <a:r>
              <a:rPr lang="en-US" altLang="zh-CN" i="1">
                <a:latin typeface="Times New Roman" pitchFamily="18" charset="0"/>
                <a:sym typeface="+mn-ea"/>
              </a:rPr>
              <a:t>    </a:t>
            </a:r>
            <a:r>
              <a:rPr lang="en-US" altLang="zh-CN">
                <a:latin typeface="Times New Roman" pitchFamily="18" charset="0"/>
                <a:sym typeface="+mn-ea"/>
              </a:rPr>
              <a:t>to supervise the predicted </a:t>
            </a:r>
            <a:r>
              <a:rPr lang="en-US" altLang="zh-CN" i="1">
                <a:latin typeface="Times New Roman" pitchFamily="18" charset="0"/>
                <a:sym typeface="+mn-ea"/>
              </a:rPr>
              <a:t>C</a:t>
            </a:r>
            <a:r>
              <a:rPr lang="en-US" altLang="zh-CN">
                <a:latin typeface="Times New Roman" pitchFamily="18" charset="0"/>
                <a:sym typeface="+mn-ea"/>
              </a:rPr>
              <a:t>.</a:t>
            </a:r>
          </a:p>
        </p:txBody>
      </p:sp>
      <p:sp>
        <p:nvSpPr>
          <p:cNvPr id="20" name="标题 19"/>
          <p:cNvSpPr>
            <a:spLocks noGrp="1"/>
          </p:cNvSpPr>
          <p:nvPr>
            <p:ph type="title"/>
          </p:nvPr>
        </p:nvSpPr>
        <p:spPr>
          <a:xfrm>
            <a:off x="611188" y="206375"/>
            <a:ext cx="7504112" cy="8128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zh-CN" b="1" dirty="0">
                <a:latin typeface="Times New Roman" panose="02020603050405020304" charset="0"/>
                <a:sym typeface="+mn-ea"/>
              </a:rPr>
              <a:t>RARE </a:t>
            </a:r>
            <a:r>
              <a:rPr lang="en-US" altLang="zh-CN" dirty="0">
                <a:latin typeface="Times New Roman" panose="02020603050405020304" charset="0"/>
                <a:sym typeface="+mn-ea"/>
              </a:rPr>
              <a:t>for Irregular Text Recognition</a:t>
            </a:r>
            <a:endParaRPr lang="zh-CN" altLang="en-US" dirty="0"/>
          </a:p>
        </p:txBody>
      </p:sp>
      <p:grpSp>
        <p:nvGrpSpPr>
          <p:cNvPr id="33" name="组合 32"/>
          <p:cNvGrpSpPr>
            <a:grpSpLocks/>
          </p:cNvGrpSpPr>
          <p:nvPr/>
        </p:nvGrpSpPr>
        <p:grpSpPr bwMode="auto">
          <a:xfrm>
            <a:off x="2843213" y="1989138"/>
            <a:ext cx="2278062" cy="1466850"/>
            <a:chOff x="2843672" y="1925777"/>
            <a:chExt cx="2277895" cy="1467377"/>
          </a:xfrm>
        </p:grpSpPr>
        <p:grpSp>
          <p:nvGrpSpPr>
            <p:cNvPr id="92251" name="组 30"/>
            <p:cNvGrpSpPr>
              <a:grpSpLocks/>
            </p:cNvGrpSpPr>
            <p:nvPr/>
          </p:nvGrpSpPr>
          <p:grpSpPr bwMode="auto">
            <a:xfrm>
              <a:off x="2843672" y="1925777"/>
              <a:ext cx="2271920" cy="1467377"/>
              <a:chOff x="3026552" y="2011502"/>
              <a:chExt cx="2271920" cy="1467377"/>
            </a:xfrm>
          </p:grpSpPr>
          <p:grpSp>
            <p:nvGrpSpPr>
              <p:cNvPr id="92252" name="组合 28"/>
              <p:cNvGrpSpPr>
                <a:grpSpLocks/>
              </p:cNvGrpSpPr>
              <p:nvPr/>
            </p:nvGrpSpPr>
            <p:grpSpPr bwMode="auto">
              <a:xfrm>
                <a:off x="3516421" y="2206297"/>
                <a:ext cx="1782051" cy="1272582"/>
                <a:chOff x="5449" y="3959"/>
                <a:chExt cx="2983" cy="2182"/>
              </a:xfrm>
            </p:grpSpPr>
            <p:pic>
              <p:nvPicPr>
                <p:cNvPr id="21" name="图片 20"/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5947" y="4322"/>
                  <a:ext cx="1988" cy="1819"/>
                </a:xfrm>
                <a:prstGeom prst="rect">
                  <a:avLst/>
                </a:prstGeom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</p:pic>
            <p:sp>
              <p:nvSpPr>
                <p:cNvPr id="92255" name="文本框 21"/>
                <p:cNvSpPr txBox="1">
                  <a:spLocks noChangeArrowheads="1"/>
                </p:cNvSpPr>
                <p:nvPr/>
              </p:nvSpPr>
              <p:spPr bwMode="auto">
                <a:xfrm>
                  <a:off x="5449" y="3959"/>
                  <a:ext cx="2983" cy="58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algn="ctr"/>
                  <a:r>
                    <a:rPr lang="en-US" altLang="zh-CN" sz="1600">
                      <a:latin typeface="Times New Roman" pitchFamily="18" charset="0"/>
                    </a:rPr>
                    <a:t>Fiducial Points</a:t>
                  </a:r>
                  <a:endParaRPr lang="en-US" altLang="zh-CN" sz="1600" i="1">
                    <a:latin typeface="Times New Roman" pitchFamily="18" charset="0"/>
                  </a:endParaRPr>
                </a:p>
              </p:txBody>
            </p:sp>
          </p:grpSp>
          <p:sp>
            <p:nvSpPr>
              <p:cNvPr id="30" name="弧形 29"/>
              <p:cNvSpPr/>
              <p:nvPr/>
            </p:nvSpPr>
            <p:spPr>
              <a:xfrm>
                <a:off x="3026552" y="2011502"/>
                <a:ext cx="1319115" cy="566941"/>
              </a:xfrm>
              <a:prstGeom prst="arc">
                <a:avLst/>
              </a:prstGeom>
              <a:ln w="22225">
                <a:solidFill>
                  <a:srgbClr val="00B050"/>
                </a:solidFill>
                <a:prstDash val="dash"/>
                <a:head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/>
              </a:p>
            </p:txBody>
          </p:sp>
        </p:grpSp>
        <p:graphicFrame>
          <p:nvGraphicFramePr>
            <p:cNvPr id="92193" name="Object 33"/>
            <p:cNvGraphicFramePr>
              <a:graphicFrameLocks noChangeAspect="1"/>
            </p:cNvGraphicFramePr>
            <p:nvPr/>
          </p:nvGraphicFramePr>
          <p:xfrm>
            <a:off x="4859599" y="2086163"/>
            <a:ext cx="261968" cy="34560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68" name="Equation" r:id="rId7" imgW="152334" imgH="228501" progId="">
                    <p:embed/>
                  </p:oleObj>
                </mc:Choice>
                <mc:Fallback>
                  <p:oleObj name="Equation" r:id="rId7" imgW="152334" imgH="228501" progId="">
                    <p:embed/>
                    <p:pic>
                      <p:nvPicPr>
                        <p:cNvPr id="92193" name="Object 3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859599" y="2086163"/>
                          <a:ext cx="261968" cy="345603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92194" name="Object 34"/>
          <p:cNvGraphicFramePr>
            <a:graphicFrameLocks noChangeAspect="1"/>
          </p:cNvGraphicFramePr>
          <p:nvPr/>
        </p:nvGraphicFramePr>
        <p:xfrm>
          <a:off x="4645025" y="4421188"/>
          <a:ext cx="261938" cy="3444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9" name="Equation" r:id="rId9" imgW="152334" imgH="228501" progId="">
                  <p:embed/>
                </p:oleObj>
              </mc:Choice>
              <mc:Fallback>
                <p:oleObj name="Equation" r:id="rId9" imgW="152334" imgH="228501" progId="">
                  <p:embed/>
                  <p:pic>
                    <p:nvPicPr>
                      <p:cNvPr id="92194" name="Object 3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5025" y="4421188"/>
                        <a:ext cx="261938" cy="3444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5" name="表格 44"/>
          <p:cNvGraphicFramePr>
            <a:graphicFrameLocks noGrp="1"/>
          </p:cNvGraphicFramePr>
          <p:nvPr/>
        </p:nvGraphicFramePr>
        <p:xfrm>
          <a:off x="635000" y="4899025"/>
          <a:ext cx="7889875" cy="1341120"/>
        </p:xfrm>
        <a:graphic>
          <a:graphicData uri="http://schemas.openxmlformats.org/drawingml/2006/table">
            <a:tbl>
              <a:tblPr firstRow="1" firstCol="1" bandRow="1">
                <a:tableStyleId>{3B4B98B0-60AC-42C2-AFA5-B58CD77FA1E5}</a:tableStyleId>
              </a:tblPr>
              <a:tblGrid>
                <a:gridCol w="220186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947737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947738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949325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947737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947738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947737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</a:tblGrid>
              <a:tr h="1349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Method</a:t>
                      </a:r>
                      <a:endParaRPr kumimoji="0" lang="en-US" altLang="zh-CN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pitchFamily="18" charset="0"/>
                        <a:ea typeface="宋体" charset="-122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IIIT5K</a:t>
                      </a:r>
                      <a:endParaRPr kumimoji="0" lang="en-US" altLang="zh-CN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pitchFamily="18" charset="0"/>
                        <a:ea typeface="宋体" charset="-122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SVT</a:t>
                      </a:r>
                      <a:endParaRPr kumimoji="0" lang="en-US" altLang="zh-CN" sz="16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pitchFamily="18" charset="0"/>
                        <a:ea typeface="宋体" charset="-122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IC03</a:t>
                      </a:r>
                      <a:endParaRPr kumimoji="0" lang="en-US" altLang="zh-CN" sz="16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pitchFamily="18" charset="0"/>
                        <a:ea typeface="宋体" charset="-122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IC13</a:t>
                      </a:r>
                      <a:endParaRPr kumimoji="0" lang="en-US" altLang="zh-CN" sz="16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pitchFamily="18" charset="0"/>
                        <a:ea typeface="宋体" charset="-122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SVT-Per</a:t>
                      </a:r>
                      <a:endParaRPr kumimoji="0" lang="en-US" altLang="zh-CN" sz="16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pitchFamily="18" charset="0"/>
                        <a:ea typeface="宋体" charset="-122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CUTE80</a:t>
                      </a:r>
                      <a:endParaRPr kumimoji="0" lang="en-US" altLang="zh-CN" sz="16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pitchFamily="18" charset="0"/>
                        <a:ea typeface="宋体" charset="-122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127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SRN</a:t>
                      </a:r>
                      <a:endParaRPr kumimoji="0" lang="en-US" altLang="zh-CN" sz="1600" b="0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pitchFamily="18" charset="0"/>
                        <a:ea typeface="宋体" charset="-122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83.6</a:t>
                      </a:r>
                      <a:endParaRPr kumimoji="0" lang="en-US" altLang="zh-CN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宋体" charset="-122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84.9</a:t>
                      </a:r>
                      <a:endParaRPr kumimoji="0" lang="en-US" altLang="zh-CN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宋体" charset="-122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93.6</a:t>
                      </a:r>
                      <a:endParaRPr kumimoji="0" lang="en-US" altLang="zh-CN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charset="-122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91.8</a:t>
                      </a:r>
                      <a:endParaRPr kumimoji="0" lang="en-US" altLang="zh-CN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宋体" charset="-122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68.2</a:t>
                      </a:r>
                      <a:endParaRPr kumimoji="0" lang="en-US" altLang="zh-CN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宋体" charset="-122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62.5</a:t>
                      </a:r>
                      <a:endParaRPr kumimoji="0" lang="en-US" altLang="zh-CN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宋体" charset="-122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222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STN+SRN</a:t>
                      </a:r>
                      <a:endParaRPr kumimoji="0" lang="en-US" altLang="zh-CN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pitchFamily="18" charset="0"/>
                        <a:ea typeface="宋体" charset="-122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88.2</a:t>
                      </a:r>
                      <a:endParaRPr kumimoji="0" lang="en-US" altLang="zh-CN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charset="-122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86.7</a:t>
                      </a:r>
                      <a:endParaRPr kumimoji="0" lang="en-US" altLang="zh-CN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charset="-122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93.4</a:t>
                      </a:r>
                      <a:endParaRPr kumimoji="0" lang="en-US" altLang="zh-CN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charset="-122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92.7</a:t>
                      </a:r>
                      <a:endParaRPr kumimoji="0" lang="en-US" altLang="zh-CN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charset="-122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76.8</a:t>
                      </a:r>
                      <a:endParaRPr kumimoji="0" lang="en-US" altLang="zh-CN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charset="-122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76.7</a:t>
                      </a:r>
                      <a:endParaRPr kumimoji="0" lang="en-US" altLang="zh-CN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charset="-122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825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STN(Supervised)+SRN</a:t>
                      </a:r>
                      <a:endParaRPr kumimoji="0" lang="en-US" altLang="zh-CN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charset="-122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1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</a:rPr>
                        <a:t>88.8</a:t>
                      </a:r>
                      <a:endParaRPr kumimoji="0" lang="en-US" altLang="zh-CN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Times New Roman" pitchFamily="18" charset="0"/>
                        <a:ea typeface="宋体" charset="-122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1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</a:rPr>
                        <a:t>87.9</a:t>
                      </a:r>
                      <a:endParaRPr kumimoji="0" lang="en-US" altLang="zh-CN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Times New Roman" pitchFamily="18" charset="0"/>
                        <a:ea typeface="宋体" charset="-122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1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</a:rPr>
                        <a:t>94.1</a:t>
                      </a:r>
                      <a:endParaRPr kumimoji="0" lang="en-US" altLang="zh-CN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Times New Roman" pitchFamily="18" charset="0"/>
                        <a:ea typeface="宋体" charset="-122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1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</a:rPr>
                        <a:t>94.0</a:t>
                      </a:r>
                      <a:endParaRPr kumimoji="0" lang="en-US" altLang="zh-CN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Times New Roman" pitchFamily="18" charset="0"/>
                        <a:ea typeface="宋体" charset="-122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1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</a:rPr>
                        <a:t>77.7</a:t>
                      </a:r>
                      <a:endParaRPr kumimoji="0" lang="en-US" altLang="zh-CN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Times New Roman" pitchFamily="18" charset="0"/>
                        <a:ea typeface="宋体" charset="-122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1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</a:rPr>
                        <a:t>78.8</a:t>
                      </a:r>
                      <a:endParaRPr kumimoji="0" lang="en-US" altLang="zh-CN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Times New Roman" pitchFamily="18" charset="0"/>
                        <a:ea typeface="宋体" charset="-122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2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3"/>
          <a:srcRect l="51974" t="-2" b="76102"/>
          <a:stretch>
            <a:fillRect/>
          </a:stretch>
        </p:blipFill>
        <p:spPr bwMode="auto">
          <a:xfrm>
            <a:off x="4979988" y="4381500"/>
            <a:ext cx="2736850" cy="1817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92688" y="1155700"/>
            <a:ext cx="2724150" cy="2043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5"/>
          <a:srcRect l="7634" t="2871" r="8142" b="4323"/>
          <a:stretch>
            <a:fillRect/>
          </a:stretch>
        </p:blipFill>
        <p:spPr>
          <a:xfrm>
            <a:off x="276225" y="1625600"/>
            <a:ext cx="2976563" cy="4094163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sp>
        <p:nvSpPr>
          <p:cNvPr id="20484" name="标题 1"/>
          <p:cNvSpPr>
            <a:spLocks noGrp="1"/>
          </p:cNvSpPr>
          <p:nvPr>
            <p:ph type="title"/>
          </p:nvPr>
        </p:nvSpPr>
        <p:spPr>
          <a:xfrm>
            <a:off x="611188" y="206375"/>
            <a:ext cx="7504112" cy="812800"/>
          </a:xfrm>
        </p:spPr>
        <p:txBody>
          <a:bodyPr/>
          <a:lstStyle/>
          <a:p>
            <a:pPr eaLnBrk="1" hangingPunct="1"/>
            <a:r>
              <a:rPr kumimoji="1" lang="en-US" altLang="zh-CN">
                <a:latin typeface="Times New Roman" pitchFamily="18" charset="0"/>
              </a:rPr>
              <a:t>Background</a:t>
            </a:r>
            <a:endParaRPr lang="zh-CN" altLang="en-US"/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3730625" y="3125788"/>
            <a:ext cx="846138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 sz="4800" b="1">
                <a:solidFill>
                  <a:srgbClr val="C00000"/>
                </a:solidFill>
                <a:latin typeface="Brush Script MT"/>
              </a:rPr>
              <a:t>VS</a:t>
            </a:r>
            <a:endParaRPr lang="zh-CN" altLang="en-US" sz="4800" b="1">
              <a:solidFill>
                <a:srgbClr val="C00000"/>
              </a:solidFill>
              <a:latin typeface="Brush Script MT"/>
            </a:endParaRPr>
          </a:p>
        </p:txBody>
      </p:sp>
      <p:grpSp>
        <p:nvGrpSpPr>
          <p:cNvPr id="3" name="组合 2"/>
          <p:cNvGrpSpPr>
            <a:grpSpLocks/>
          </p:cNvGrpSpPr>
          <p:nvPr/>
        </p:nvGrpSpPr>
        <p:grpSpPr bwMode="auto">
          <a:xfrm>
            <a:off x="1752600" y="2478088"/>
            <a:ext cx="1800225" cy="1620837"/>
            <a:chOff x="1752814" y="2478432"/>
            <a:chExt cx="1800000" cy="1620000"/>
          </a:xfrm>
        </p:grpSpPr>
        <p:sp>
          <p:nvSpPr>
            <p:cNvPr id="5" name="任意多边形 4"/>
            <p:cNvSpPr/>
            <p:nvPr/>
          </p:nvSpPr>
          <p:spPr>
            <a:xfrm>
              <a:off x="1752814" y="2478432"/>
              <a:ext cx="1800000" cy="1620000"/>
            </a:xfrm>
            <a:custGeom>
              <a:avLst/>
              <a:gdLst>
                <a:gd name="connsiteX0" fmla="*/ 0 w 2452315"/>
                <a:gd name="connsiteY0" fmla="*/ 858310 h 2452315"/>
                <a:gd name="connsiteX1" fmla="*/ 1226158 w 2452315"/>
                <a:gd name="connsiteY1" fmla="*/ 0 h 2452315"/>
                <a:gd name="connsiteX2" fmla="*/ 2452315 w 2452315"/>
                <a:gd name="connsiteY2" fmla="*/ 858310 h 2452315"/>
                <a:gd name="connsiteX3" fmla="*/ 1839236 w 2452315"/>
                <a:gd name="connsiteY3" fmla="*/ 858310 h 2452315"/>
                <a:gd name="connsiteX4" fmla="*/ 1839236 w 2452315"/>
                <a:gd name="connsiteY4" fmla="*/ 2452315 h 2452315"/>
                <a:gd name="connsiteX5" fmla="*/ 613079 w 2452315"/>
                <a:gd name="connsiteY5" fmla="*/ 2452315 h 2452315"/>
                <a:gd name="connsiteX6" fmla="*/ 613079 w 2452315"/>
                <a:gd name="connsiteY6" fmla="*/ 858310 h 2452315"/>
                <a:gd name="connsiteX7" fmla="*/ 0 w 2452315"/>
                <a:gd name="connsiteY7" fmla="*/ 858310 h 24523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452315" h="2452315">
                  <a:moveTo>
                    <a:pt x="858310" y="2452315"/>
                  </a:moveTo>
                  <a:lnTo>
                    <a:pt x="0" y="1226157"/>
                  </a:lnTo>
                  <a:lnTo>
                    <a:pt x="858310" y="0"/>
                  </a:lnTo>
                  <a:lnTo>
                    <a:pt x="858310" y="613079"/>
                  </a:lnTo>
                  <a:lnTo>
                    <a:pt x="2452315" y="613079"/>
                  </a:lnTo>
                  <a:lnTo>
                    <a:pt x="2452315" y="1839236"/>
                  </a:lnTo>
                  <a:lnTo>
                    <a:pt x="858310" y="1839236"/>
                  </a:lnTo>
                  <a:lnTo>
                    <a:pt x="858310" y="2452315"/>
                  </a:lnTo>
                  <a:close/>
                </a:path>
              </a:pathLst>
            </a:cu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5">
                <a:hueOff val="0"/>
                <a:satOff val="0"/>
                <a:lumOff val="0"/>
                <a:alphaOff val="0"/>
              </a:schemeClr>
            </a:fillRef>
            <a:effectRef idx="3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lIns="635404" tIns="819326" rIns="206247" bIns="819327" spcCol="1270" anchor="ctr"/>
            <a:lstStyle/>
            <a:p>
              <a:pPr algn="ctr" defTabSz="1289050" fontAlgn="auto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zh-CN" altLang="en-US" sz="2400" dirty="0"/>
            </a:p>
          </p:txBody>
        </p:sp>
        <p:sp>
          <p:nvSpPr>
            <p:cNvPr id="20492" name="矩形 7"/>
            <p:cNvSpPr>
              <a:spLocks noChangeArrowheads="1"/>
            </p:cNvSpPr>
            <p:nvPr/>
          </p:nvSpPr>
          <p:spPr bwMode="auto">
            <a:xfrm>
              <a:off x="1981415" y="2922800"/>
              <a:ext cx="1559970" cy="7571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defTabSz="1289050">
                <a:lnSpc>
                  <a:spcPct val="90000"/>
                </a:lnSpc>
                <a:spcAft>
                  <a:spcPct val="35000"/>
                </a:spcAft>
              </a:pPr>
              <a:r>
                <a:rPr lang="en-US" altLang="zh-CN" sz="240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Document image</a:t>
              </a:r>
              <a:endParaRPr lang="zh-CN" altLang="en-US" sz="2400">
                <a:solidFill>
                  <a:schemeClr val="bg1"/>
                </a:solidFill>
                <a:latin typeface="Calibri" pitchFamily="34" charset="0"/>
              </a:endParaRPr>
            </a:p>
          </p:txBody>
        </p:sp>
      </p:grpSp>
      <p:grpSp>
        <p:nvGrpSpPr>
          <p:cNvPr id="14" name="组合 13"/>
          <p:cNvGrpSpPr>
            <a:grpSpLocks/>
          </p:cNvGrpSpPr>
          <p:nvPr/>
        </p:nvGrpSpPr>
        <p:grpSpPr bwMode="auto">
          <a:xfrm>
            <a:off x="4510088" y="2965450"/>
            <a:ext cx="2060575" cy="1619250"/>
            <a:chOff x="4510743" y="2964984"/>
            <a:chExt cx="2060488" cy="1620000"/>
          </a:xfrm>
        </p:grpSpPr>
        <p:sp>
          <p:nvSpPr>
            <p:cNvPr id="6" name="任意多边形 5"/>
            <p:cNvSpPr/>
            <p:nvPr/>
          </p:nvSpPr>
          <p:spPr>
            <a:xfrm>
              <a:off x="4759969" y="2964984"/>
              <a:ext cx="1800149" cy="1620000"/>
            </a:xfrm>
            <a:custGeom>
              <a:avLst/>
              <a:gdLst>
                <a:gd name="connsiteX0" fmla="*/ 0 w 2452315"/>
                <a:gd name="connsiteY0" fmla="*/ 858310 h 2452315"/>
                <a:gd name="connsiteX1" fmla="*/ 1226158 w 2452315"/>
                <a:gd name="connsiteY1" fmla="*/ 0 h 2452315"/>
                <a:gd name="connsiteX2" fmla="*/ 2452315 w 2452315"/>
                <a:gd name="connsiteY2" fmla="*/ 858310 h 2452315"/>
                <a:gd name="connsiteX3" fmla="*/ 1839236 w 2452315"/>
                <a:gd name="connsiteY3" fmla="*/ 858310 h 2452315"/>
                <a:gd name="connsiteX4" fmla="*/ 1839236 w 2452315"/>
                <a:gd name="connsiteY4" fmla="*/ 2452315 h 2452315"/>
                <a:gd name="connsiteX5" fmla="*/ 613079 w 2452315"/>
                <a:gd name="connsiteY5" fmla="*/ 2452315 h 2452315"/>
                <a:gd name="connsiteX6" fmla="*/ 613079 w 2452315"/>
                <a:gd name="connsiteY6" fmla="*/ 858310 h 2452315"/>
                <a:gd name="connsiteX7" fmla="*/ 0 w 2452315"/>
                <a:gd name="connsiteY7" fmla="*/ 858310 h 24523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452315" h="2452315">
                  <a:moveTo>
                    <a:pt x="1594005" y="0"/>
                  </a:moveTo>
                  <a:lnTo>
                    <a:pt x="2452315" y="1226158"/>
                  </a:lnTo>
                  <a:lnTo>
                    <a:pt x="1594005" y="2452315"/>
                  </a:lnTo>
                  <a:lnTo>
                    <a:pt x="1594005" y="1839236"/>
                  </a:lnTo>
                  <a:lnTo>
                    <a:pt x="0" y="1839236"/>
                  </a:lnTo>
                  <a:lnTo>
                    <a:pt x="0" y="613079"/>
                  </a:lnTo>
                  <a:lnTo>
                    <a:pt x="1594005" y="613079"/>
                  </a:lnTo>
                  <a:lnTo>
                    <a:pt x="1594005" y="0"/>
                  </a:lnTo>
                  <a:close/>
                </a:path>
              </a:pathLst>
            </a:cu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5">
                <a:hueOff val="-7353345"/>
                <a:satOff val="-10228"/>
                <a:lumOff val="-3922"/>
                <a:alphaOff val="0"/>
              </a:schemeClr>
            </a:fillRef>
            <a:effectRef idx="3">
              <a:schemeClr val="accent5">
                <a:hueOff val="-7353345"/>
                <a:satOff val="-10228"/>
                <a:lumOff val="-3922"/>
                <a:alphaOff val="0"/>
              </a:schemeClr>
            </a:effectRef>
            <a:fontRef idx="minor">
              <a:schemeClr val="lt1"/>
            </a:fontRef>
          </p:style>
          <p:txBody>
            <a:bodyPr lIns="206249" tIns="819327" rIns="635402" bIns="819327" spcCol="1270" anchor="ctr"/>
            <a:lstStyle/>
            <a:p>
              <a:pPr algn="ctr" defTabSz="1289050" fontAlgn="auto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zh-CN" altLang="en-US" sz="2400" dirty="0"/>
            </a:p>
          </p:txBody>
        </p:sp>
        <p:sp>
          <p:nvSpPr>
            <p:cNvPr id="20490" name="矩形 8"/>
            <p:cNvSpPr>
              <a:spLocks noChangeArrowheads="1"/>
            </p:cNvSpPr>
            <p:nvPr/>
          </p:nvSpPr>
          <p:spPr bwMode="auto">
            <a:xfrm>
              <a:off x="4510743" y="3404312"/>
              <a:ext cx="2060488" cy="7571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defTabSz="1289050">
                <a:lnSpc>
                  <a:spcPct val="90000"/>
                </a:lnSpc>
                <a:spcAft>
                  <a:spcPct val="35000"/>
                </a:spcAft>
              </a:pPr>
              <a:r>
                <a:rPr lang="en-US" altLang="zh-CN" sz="240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Scene text image</a:t>
              </a:r>
              <a:endParaRPr lang="zh-CN" altLang="en-US" sz="2400">
                <a:solidFill>
                  <a:schemeClr val="bg1"/>
                </a:solidFill>
                <a:latin typeface="Calibri" pitchFamily="34" charset="0"/>
              </a:endParaRPr>
            </a:p>
          </p:txBody>
        </p:sp>
      </p:grpSp>
      <p:sp>
        <p:nvSpPr>
          <p:cNvPr id="13" name="矩形 12"/>
          <p:cNvSpPr>
            <a:spLocks noChangeArrowheads="1"/>
          </p:cNvSpPr>
          <p:nvPr/>
        </p:nvSpPr>
        <p:spPr bwMode="auto">
          <a:xfrm>
            <a:off x="6591300" y="3321050"/>
            <a:ext cx="2359025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285750" indent="-285750">
              <a:buClr>
                <a:srgbClr val="C00000"/>
              </a:buClr>
              <a:buFont typeface="Wingdings" pitchFamily="2" charset="2"/>
              <a:buChar char="p"/>
            </a:pPr>
            <a:r>
              <a:rPr lang="en-US" altLang="zh-CN">
                <a:latin typeface="Times New Roman" pitchFamily="18" charset="0"/>
              </a:rPr>
              <a:t>Scattered and sparse</a:t>
            </a:r>
          </a:p>
          <a:p>
            <a:pPr marL="285750" indent="-285750">
              <a:buClr>
                <a:srgbClr val="C00000"/>
              </a:buClr>
              <a:buFont typeface="Wingdings" pitchFamily="2" charset="2"/>
              <a:buChar char="p"/>
            </a:pPr>
            <a:r>
              <a:rPr lang="en-US" altLang="zh-CN">
                <a:latin typeface="Times New Roman" pitchFamily="18" charset="0"/>
              </a:rPr>
              <a:t>Multi-oriented</a:t>
            </a:r>
          </a:p>
          <a:p>
            <a:pPr marL="285750" indent="-285750">
              <a:buClr>
                <a:srgbClr val="C00000"/>
              </a:buClr>
              <a:buFont typeface="Wingdings" pitchFamily="2" charset="2"/>
              <a:buChar char="p"/>
            </a:pPr>
            <a:r>
              <a:rPr lang="en-US" altLang="zh-CN">
                <a:latin typeface="Times New Roman" pitchFamily="18" charset="0"/>
              </a:rPr>
              <a:t>Multi-lingual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3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矩形 4"/>
          <p:cNvSpPr>
            <a:spLocks noChangeArrowheads="1"/>
          </p:cNvSpPr>
          <p:nvPr/>
        </p:nvSpPr>
        <p:spPr bwMode="auto">
          <a:xfrm>
            <a:off x="839788" y="1147763"/>
            <a:ext cx="7464425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zh-CN" sz="2400" b="1">
                <a:latin typeface="Times New Roman" pitchFamily="18" charset="0"/>
                <a:sym typeface="+mn-ea"/>
              </a:rPr>
              <a:t>R</a:t>
            </a:r>
            <a:r>
              <a:rPr lang="zh-CN" altLang="zh-CN" sz="2400" b="1">
                <a:latin typeface="Times New Roman" pitchFamily="18" charset="0"/>
                <a:sym typeface="+mn-ea"/>
              </a:rPr>
              <a:t>e</a:t>
            </a:r>
            <a:r>
              <a:rPr lang="en-US" altLang="zh-CN" sz="2400" b="1">
                <a:latin typeface="Times New Roman" pitchFamily="18" charset="0"/>
                <a:sym typeface="+mn-ea"/>
              </a:rPr>
              <a:t>ctification Visualization</a:t>
            </a:r>
            <a:endParaRPr lang="en-US" altLang="en-US" sz="2400" b="1">
              <a:latin typeface="Times New Roman" pitchFamily="18" charset="0"/>
              <a:sym typeface="+mn-ea"/>
            </a:endParaRPr>
          </a:p>
        </p:txBody>
      </p:sp>
      <p:pic>
        <p:nvPicPr>
          <p:cNvPr id="94210" name="图片 2"/>
          <p:cNvPicPr>
            <a:picLocks noChangeAspect="1"/>
          </p:cNvPicPr>
          <p:nvPr/>
        </p:nvPicPr>
        <p:blipFill>
          <a:blip r:embed="rId3"/>
          <a:srcRect l="143" b="27393"/>
          <a:stretch>
            <a:fillRect/>
          </a:stretch>
        </p:blipFill>
        <p:spPr bwMode="auto">
          <a:xfrm>
            <a:off x="155575" y="1760538"/>
            <a:ext cx="8716963" cy="4233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标题 3"/>
          <p:cNvSpPr>
            <a:spLocks noGrp="1"/>
          </p:cNvSpPr>
          <p:nvPr>
            <p:ph type="title"/>
          </p:nvPr>
        </p:nvSpPr>
        <p:spPr>
          <a:xfrm>
            <a:off x="611188" y="206375"/>
            <a:ext cx="7504112" cy="8128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zh-CN" b="1" dirty="0">
                <a:latin typeface="Times New Roman" panose="02020603050405020304" charset="0"/>
                <a:sym typeface="+mn-ea"/>
              </a:rPr>
              <a:t>RARE </a:t>
            </a:r>
            <a:r>
              <a:rPr lang="en-US" altLang="zh-CN" dirty="0">
                <a:latin typeface="Times New Roman" panose="02020603050405020304" charset="0"/>
                <a:sym typeface="+mn-ea"/>
              </a:rPr>
              <a:t>for Irregular Text Recognition</a:t>
            </a:r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7" name="图片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263" y="1558925"/>
            <a:ext cx="1962150" cy="152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95650" y="1636713"/>
            <a:ext cx="1962150" cy="1519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右箭头 7"/>
          <p:cNvSpPr/>
          <p:nvPr/>
        </p:nvSpPr>
        <p:spPr>
          <a:xfrm>
            <a:off x="2233613" y="2427288"/>
            <a:ext cx="828675" cy="168275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452813" y="2784475"/>
            <a:ext cx="681037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302125" y="2776538"/>
            <a:ext cx="781050" cy="30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451350" y="1920875"/>
            <a:ext cx="606425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矩形 10"/>
          <p:cNvSpPr/>
          <p:nvPr/>
        </p:nvSpPr>
        <p:spPr>
          <a:xfrm>
            <a:off x="4302125" y="2703513"/>
            <a:ext cx="755650" cy="374650"/>
          </a:xfrm>
          <a:prstGeom prst="rect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0" name="矩形 9"/>
          <p:cNvSpPr/>
          <p:nvPr/>
        </p:nvSpPr>
        <p:spPr>
          <a:xfrm>
            <a:off x="3413125" y="2703513"/>
            <a:ext cx="755650" cy="374650"/>
          </a:xfrm>
          <a:prstGeom prst="rect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4451350" y="1917700"/>
            <a:ext cx="557213" cy="396875"/>
          </a:xfrm>
          <a:prstGeom prst="rect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7" name="右箭头 16"/>
          <p:cNvSpPr/>
          <p:nvPr/>
        </p:nvSpPr>
        <p:spPr>
          <a:xfrm>
            <a:off x="2170113" y="5111750"/>
            <a:ext cx="828675" cy="174625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pic>
        <p:nvPicPr>
          <p:cNvPr id="34" name="图片 3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958013" y="3022600"/>
            <a:ext cx="1962150" cy="1519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" name="矩形 34"/>
          <p:cNvSpPr/>
          <p:nvPr/>
        </p:nvSpPr>
        <p:spPr>
          <a:xfrm>
            <a:off x="7083425" y="4089400"/>
            <a:ext cx="755650" cy="374650"/>
          </a:xfrm>
          <a:prstGeom prst="rect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36" name="矩形 35"/>
          <p:cNvSpPr/>
          <p:nvPr/>
        </p:nvSpPr>
        <p:spPr>
          <a:xfrm>
            <a:off x="7964488" y="4089400"/>
            <a:ext cx="755650" cy="374650"/>
          </a:xfrm>
          <a:prstGeom prst="rect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37" name="矩形 36"/>
          <p:cNvSpPr/>
          <p:nvPr/>
        </p:nvSpPr>
        <p:spPr>
          <a:xfrm>
            <a:off x="8113713" y="3298825"/>
            <a:ext cx="557212" cy="398463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47" name="圆角矩形 46"/>
          <p:cNvSpPr/>
          <p:nvPr/>
        </p:nvSpPr>
        <p:spPr>
          <a:xfrm>
            <a:off x="303213" y="4221163"/>
            <a:ext cx="1368425" cy="552450"/>
          </a:xfrm>
          <a:prstGeom prst="roundRect">
            <a:avLst/>
          </a:prstGeom>
          <a:noFill/>
          <a:ln w="38100"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8" name="文本框 17"/>
          <p:cNvSpPr txBox="1">
            <a:spLocks noChangeArrowheads="1"/>
          </p:cNvSpPr>
          <p:nvPr/>
        </p:nvSpPr>
        <p:spPr bwMode="auto">
          <a:xfrm>
            <a:off x="3502025" y="3267075"/>
            <a:ext cx="593725" cy="368300"/>
          </a:xfrm>
          <a:prstGeom prst="rect">
            <a:avLst/>
          </a:prstGeom>
          <a:noFill/>
          <a:ln w="28575">
            <a:solidFill>
              <a:srgbClr val="5B9BD5"/>
            </a:solidFill>
            <a:prstDash val="dash"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>
                <a:latin typeface="Calibri" pitchFamily="34" charset="0"/>
              </a:rPr>
              <a:t>0.80</a:t>
            </a:r>
            <a:endParaRPr lang="zh-CN" altLang="en-US">
              <a:latin typeface="Calibri" pitchFamily="34" charset="0"/>
            </a:endParaRPr>
          </a:p>
        </p:txBody>
      </p:sp>
      <p:sp>
        <p:nvSpPr>
          <p:cNvPr id="39" name="文本框 38"/>
          <p:cNvSpPr txBox="1">
            <a:spLocks noChangeArrowheads="1"/>
          </p:cNvSpPr>
          <p:nvPr/>
        </p:nvSpPr>
        <p:spPr bwMode="auto">
          <a:xfrm>
            <a:off x="4379913" y="3265488"/>
            <a:ext cx="593725" cy="368300"/>
          </a:xfrm>
          <a:prstGeom prst="rect">
            <a:avLst/>
          </a:prstGeom>
          <a:noFill/>
          <a:ln w="28575">
            <a:solidFill>
              <a:srgbClr val="5B9BD5"/>
            </a:solidFill>
            <a:prstDash val="dash"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>
                <a:latin typeface="Calibri" pitchFamily="34" charset="0"/>
              </a:rPr>
              <a:t>0.91</a:t>
            </a:r>
            <a:endParaRPr lang="zh-CN" altLang="en-US">
              <a:latin typeface="Calibri" pitchFamily="34" charset="0"/>
            </a:endParaRPr>
          </a:p>
        </p:txBody>
      </p:sp>
      <p:sp>
        <p:nvSpPr>
          <p:cNvPr id="40" name="文本框 39"/>
          <p:cNvSpPr txBox="1">
            <a:spLocks noChangeArrowheads="1"/>
          </p:cNvSpPr>
          <p:nvPr/>
        </p:nvSpPr>
        <p:spPr bwMode="auto">
          <a:xfrm>
            <a:off x="4457700" y="1130300"/>
            <a:ext cx="593725" cy="369888"/>
          </a:xfrm>
          <a:prstGeom prst="rect">
            <a:avLst/>
          </a:prstGeom>
          <a:noFill/>
          <a:ln w="28575">
            <a:solidFill>
              <a:srgbClr val="5B9BD5"/>
            </a:solidFill>
            <a:prstDash val="dash"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>
                <a:latin typeface="Calibri" pitchFamily="34" charset="0"/>
              </a:rPr>
              <a:t>0.78</a:t>
            </a:r>
            <a:endParaRPr lang="zh-CN" altLang="en-US">
              <a:latin typeface="Calibri" pitchFamily="34" charset="0"/>
            </a:endParaRPr>
          </a:p>
        </p:txBody>
      </p:sp>
      <p:cxnSp>
        <p:nvCxnSpPr>
          <p:cNvPr id="20" name="直接连接符 19"/>
          <p:cNvCxnSpPr>
            <a:stCxn id="10" idx="2"/>
            <a:endCxn id="18" idx="0"/>
          </p:cNvCxnSpPr>
          <p:nvPr/>
        </p:nvCxnSpPr>
        <p:spPr>
          <a:xfrm>
            <a:off x="3790950" y="3078163"/>
            <a:ext cx="7938" cy="188912"/>
          </a:xfrm>
          <a:prstGeom prst="line">
            <a:avLst/>
          </a:prstGeom>
          <a:ln w="38100">
            <a:solidFill>
              <a:srgbClr val="5B9BD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直接连接符 41"/>
          <p:cNvCxnSpPr>
            <a:stCxn id="40" idx="2"/>
            <a:endCxn id="14" idx="0"/>
          </p:cNvCxnSpPr>
          <p:nvPr/>
        </p:nvCxnSpPr>
        <p:spPr>
          <a:xfrm>
            <a:off x="4754563" y="1500188"/>
            <a:ext cx="0" cy="420687"/>
          </a:xfrm>
          <a:prstGeom prst="line">
            <a:avLst/>
          </a:prstGeom>
          <a:ln w="38100">
            <a:solidFill>
              <a:srgbClr val="5B9BD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直接连接符 47"/>
          <p:cNvCxnSpPr>
            <a:stCxn id="11" idx="2"/>
            <a:endCxn id="39" idx="0"/>
          </p:cNvCxnSpPr>
          <p:nvPr/>
        </p:nvCxnSpPr>
        <p:spPr>
          <a:xfrm flipH="1">
            <a:off x="4676775" y="3078163"/>
            <a:ext cx="3175" cy="187325"/>
          </a:xfrm>
          <a:prstGeom prst="line">
            <a:avLst/>
          </a:prstGeom>
          <a:ln w="38100">
            <a:solidFill>
              <a:srgbClr val="5B9BD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文本框 50"/>
          <p:cNvSpPr txBox="1">
            <a:spLocks noChangeArrowheads="1"/>
          </p:cNvSpPr>
          <p:nvPr/>
        </p:nvSpPr>
        <p:spPr bwMode="auto">
          <a:xfrm>
            <a:off x="8102600" y="2536825"/>
            <a:ext cx="592138" cy="368300"/>
          </a:xfrm>
          <a:prstGeom prst="rect">
            <a:avLst/>
          </a:prstGeom>
          <a:noFill/>
          <a:ln w="28575">
            <a:solidFill>
              <a:srgbClr val="FF0000"/>
            </a:solidFill>
            <a:prstDash val="dash"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>
                <a:latin typeface="Calibri" pitchFamily="34" charset="0"/>
              </a:rPr>
              <a:t>0.32</a:t>
            </a:r>
            <a:endParaRPr lang="zh-CN" altLang="en-US">
              <a:latin typeface="Calibri" pitchFamily="34" charset="0"/>
            </a:endParaRPr>
          </a:p>
        </p:txBody>
      </p:sp>
      <p:cxnSp>
        <p:nvCxnSpPr>
          <p:cNvPr id="52" name="直接连接符 51"/>
          <p:cNvCxnSpPr>
            <a:stCxn id="51" idx="2"/>
            <a:endCxn id="37" idx="0"/>
          </p:cNvCxnSpPr>
          <p:nvPr/>
        </p:nvCxnSpPr>
        <p:spPr>
          <a:xfrm flipH="1">
            <a:off x="8393113" y="2905125"/>
            <a:ext cx="4762" cy="3937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文本框 59"/>
          <p:cNvSpPr txBox="1">
            <a:spLocks noChangeArrowheads="1"/>
          </p:cNvSpPr>
          <p:nvPr/>
        </p:nvSpPr>
        <p:spPr bwMode="auto">
          <a:xfrm>
            <a:off x="7158038" y="4826000"/>
            <a:ext cx="593725" cy="369888"/>
          </a:xfrm>
          <a:prstGeom prst="rect">
            <a:avLst/>
          </a:prstGeom>
          <a:noFill/>
          <a:ln w="28575">
            <a:solidFill>
              <a:srgbClr val="FF0000"/>
            </a:solidFill>
            <a:prstDash val="dash"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>
                <a:latin typeface="Calibri" pitchFamily="34" charset="0"/>
              </a:rPr>
              <a:t>0.91</a:t>
            </a:r>
            <a:endParaRPr lang="zh-CN" altLang="en-US">
              <a:latin typeface="Calibri" pitchFamily="34" charset="0"/>
            </a:endParaRPr>
          </a:p>
        </p:txBody>
      </p:sp>
      <p:sp>
        <p:nvSpPr>
          <p:cNvPr id="61" name="文本框 60"/>
          <p:cNvSpPr txBox="1">
            <a:spLocks noChangeArrowheads="1"/>
          </p:cNvSpPr>
          <p:nvPr/>
        </p:nvSpPr>
        <p:spPr bwMode="auto">
          <a:xfrm>
            <a:off x="8045450" y="4826000"/>
            <a:ext cx="593725" cy="369888"/>
          </a:xfrm>
          <a:prstGeom prst="rect">
            <a:avLst/>
          </a:prstGeom>
          <a:noFill/>
          <a:ln w="28575">
            <a:solidFill>
              <a:srgbClr val="FF0000"/>
            </a:solidFill>
            <a:prstDash val="dash"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>
                <a:latin typeface="Calibri" pitchFamily="34" charset="0"/>
              </a:rPr>
              <a:t>0.90</a:t>
            </a:r>
            <a:endParaRPr lang="zh-CN" altLang="en-US">
              <a:latin typeface="Calibri" pitchFamily="34" charset="0"/>
            </a:endParaRPr>
          </a:p>
        </p:txBody>
      </p:sp>
      <p:cxnSp>
        <p:nvCxnSpPr>
          <p:cNvPr id="62" name="直接连接符 61"/>
          <p:cNvCxnSpPr>
            <a:stCxn id="35" idx="2"/>
            <a:endCxn id="60" idx="0"/>
          </p:cNvCxnSpPr>
          <p:nvPr/>
        </p:nvCxnSpPr>
        <p:spPr>
          <a:xfrm flipH="1">
            <a:off x="7454900" y="4464050"/>
            <a:ext cx="6350" cy="36195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直接连接符 62"/>
          <p:cNvCxnSpPr>
            <a:stCxn id="36" idx="2"/>
            <a:endCxn id="61" idx="0"/>
          </p:cNvCxnSpPr>
          <p:nvPr/>
        </p:nvCxnSpPr>
        <p:spPr>
          <a:xfrm flipH="1">
            <a:off x="8342313" y="4464050"/>
            <a:ext cx="0" cy="36195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圆角矩形 43"/>
          <p:cNvSpPr/>
          <p:nvPr/>
        </p:nvSpPr>
        <p:spPr>
          <a:xfrm>
            <a:off x="293688" y="4938713"/>
            <a:ext cx="1368425" cy="520700"/>
          </a:xfrm>
          <a:prstGeom prst="roundRect">
            <a:avLst/>
          </a:prstGeom>
          <a:noFill/>
          <a:ln w="38100"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49" name="圆角矩形 48"/>
          <p:cNvSpPr/>
          <p:nvPr/>
        </p:nvSpPr>
        <p:spPr>
          <a:xfrm>
            <a:off x="293688" y="5607050"/>
            <a:ext cx="1368425" cy="552450"/>
          </a:xfrm>
          <a:prstGeom prst="roundRect">
            <a:avLst/>
          </a:prstGeom>
          <a:noFill/>
          <a:ln w="38100"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21" name="文本框 20"/>
          <p:cNvSpPr txBox="1">
            <a:spLocks noChangeArrowheads="1"/>
          </p:cNvSpPr>
          <p:nvPr/>
        </p:nvSpPr>
        <p:spPr bwMode="auto">
          <a:xfrm>
            <a:off x="2162175" y="1997075"/>
            <a:ext cx="100647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>
                <a:latin typeface="Times New Roman" pitchFamily="18" charset="0"/>
                <a:cs typeface="Times New Roman" pitchFamily="18" charset="0"/>
              </a:rPr>
              <a:t>Detector</a:t>
            </a:r>
            <a:endParaRPr lang="zh-CN" alt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8" name="文本框 57"/>
          <p:cNvSpPr txBox="1">
            <a:spLocks noChangeArrowheads="1"/>
          </p:cNvSpPr>
          <p:nvPr/>
        </p:nvSpPr>
        <p:spPr bwMode="auto">
          <a:xfrm>
            <a:off x="1944688" y="4621213"/>
            <a:ext cx="12350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>
                <a:latin typeface="Times New Roman" pitchFamily="18" charset="0"/>
                <a:cs typeface="Times New Roman" pitchFamily="18" charset="0"/>
              </a:rPr>
              <a:t>Recognizer</a:t>
            </a:r>
            <a:endParaRPr lang="zh-CN" alt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7" name="文本框 76"/>
          <p:cNvSpPr txBox="1">
            <a:spLocks noChangeArrowheads="1"/>
          </p:cNvSpPr>
          <p:nvPr/>
        </p:nvSpPr>
        <p:spPr bwMode="auto">
          <a:xfrm>
            <a:off x="6618288" y="1108075"/>
            <a:ext cx="554037" cy="276225"/>
          </a:xfrm>
          <a:prstGeom prst="rect">
            <a:avLst/>
          </a:prstGeom>
          <a:noFill/>
          <a:ln w="28575">
            <a:solidFill>
              <a:srgbClr val="5B9BD5"/>
            </a:solidFill>
            <a:prstDash val="dash"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zh-CN" altLang="en-US" sz="1200">
              <a:latin typeface="Calibri" pitchFamily="34" charset="0"/>
            </a:endParaRPr>
          </a:p>
        </p:txBody>
      </p:sp>
      <p:cxnSp>
        <p:nvCxnSpPr>
          <p:cNvPr id="78" name="直接连接符 77"/>
          <p:cNvCxnSpPr>
            <a:stCxn id="77" idx="1"/>
          </p:cNvCxnSpPr>
          <p:nvPr/>
        </p:nvCxnSpPr>
        <p:spPr>
          <a:xfrm flipH="1">
            <a:off x="6338888" y="1246188"/>
            <a:ext cx="279400" cy="46037"/>
          </a:xfrm>
          <a:prstGeom prst="line">
            <a:avLst/>
          </a:prstGeom>
          <a:ln w="38100">
            <a:solidFill>
              <a:srgbClr val="5B9BD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文本框 88"/>
          <p:cNvSpPr txBox="1">
            <a:spLocks noChangeArrowheads="1"/>
          </p:cNvSpPr>
          <p:nvPr/>
        </p:nvSpPr>
        <p:spPr bwMode="auto">
          <a:xfrm>
            <a:off x="6618288" y="1562100"/>
            <a:ext cx="554037" cy="276225"/>
          </a:xfrm>
          <a:prstGeom prst="rect">
            <a:avLst/>
          </a:prstGeom>
          <a:noFill/>
          <a:ln w="28575">
            <a:solidFill>
              <a:srgbClr val="00B050"/>
            </a:solidFill>
            <a:prstDash val="dash"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zh-CN" altLang="en-US" sz="1200">
              <a:latin typeface="Calibri" pitchFamily="34" charset="0"/>
            </a:endParaRPr>
          </a:p>
        </p:txBody>
      </p:sp>
      <p:cxnSp>
        <p:nvCxnSpPr>
          <p:cNvPr id="90" name="直接连接符 89"/>
          <p:cNvCxnSpPr>
            <a:stCxn id="89" idx="1"/>
          </p:cNvCxnSpPr>
          <p:nvPr/>
        </p:nvCxnSpPr>
        <p:spPr>
          <a:xfrm flipH="1">
            <a:off x="6338888" y="1700213"/>
            <a:ext cx="279400" cy="46037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文本框 90"/>
          <p:cNvSpPr txBox="1">
            <a:spLocks noChangeArrowheads="1"/>
          </p:cNvSpPr>
          <p:nvPr/>
        </p:nvSpPr>
        <p:spPr bwMode="auto">
          <a:xfrm>
            <a:off x="6632575" y="2052638"/>
            <a:ext cx="539750" cy="261937"/>
          </a:xfrm>
          <a:prstGeom prst="rect">
            <a:avLst/>
          </a:prstGeom>
          <a:noFill/>
          <a:ln w="28575">
            <a:solidFill>
              <a:srgbClr val="FF0000"/>
            </a:solidFill>
            <a:prstDash val="dash"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zh-CN" altLang="en-US" sz="1100">
              <a:latin typeface="Calibri" pitchFamily="34" charset="0"/>
            </a:endParaRPr>
          </a:p>
        </p:txBody>
      </p:sp>
      <p:cxnSp>
        <p:nvCxnSpPr>
          <p:cNvPr id="92" name="直接连接符 91"/>
          <p:cNvCxnSpPr>
            <a:stCxn id="91" idx="1"/>
          </p:cNvCxnSpPr>
          <p:nvPr/>
        </p:nvCxnSpPr>
        <p:spPr>
          <a:xfrm flipH="1">
            <a:off x="6353175" y="2182813"/>
            <a:ext cx="279400" cy="5397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" name="文本框 92"/>
          <p:cNvSpPr txBox="1">
            <a:spLocks noChangeArrowheads="1"/>
          </p:cNvSpPr>
          <p:nvPr/>
        </p:nvSpPr>
        <p:spPr bwMode="auto">
          <a:xfrm>
            <a:off x="7224713" y="1068388"/>
            <a:ext cx="167163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>
                <a:latin typeface="Times New Roman" pitchFamily="18" charset="0"/>
                <a:cs typeface="Times New Roman" pitchFamily="18" charset="0"/>
              </a:rPr>
              <a:t>Detection Score</a:t>
            </a:r>
            <a:endParaRPr lang="zh-CN" alt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4" name="文本框 93"/>
          <p:cNvSpPr txBox="1">
            <a:spLocks noChangeArrowheads="1"/>
          </p:cNvSpPr>
          <p:nvPr/>
        </p:nvSpPr>
        <p:spPr bwMode="auto">
          <a:xfrm>
            <a:off x="7224713" y="1517650"/>
            <a:ext cx="189706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>
                <a:latin typeface="Times New Roman" pitchFamily="18" charset="0"/>
                <a:cs typeface="Times New Roman" pitchFamily="18" charset="0"/>
              </a:rPr>
              <a:t>Recognition Score</a:t>
            </a:r>
            <a:endParaRPr lang="zh-CN" alt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5" name="文本框 94"/>
          <p:cNvSpPr txBox="1">
            <a:spLocks noChangeArrowheads="1"/>
          </p:cNvSpPr>
          <p:nvPr/>
        </p:nvSpPr>
        <p:spPr bwMode="auto">
          <a:xfrm>
            <a:off x="7234238" y="2008188"/>
            <a:ext cx="171608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>
                <a:latin typeface="Times New Roman" pitchFamily="18" charset="0"/>
                <a:cs typeface="Times New Roman" pitchFamily="18" charset="0"/>
              </a:rPr>
              <a:t>Combined Score</a:t>
            </a:r>
            <a:endParaRPr lang="zh-CN" alt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6297" name="标题 1"/>
          <p:cNvSpPr>
            <a:spLocks noGrp="1"/>
          </p:cNvSpPr>
          <p:nvPr>
            <p:ph type="title"/>
          </p:nvPr>
        </p:nvSpPr>
        <p:spPr>
          <a:xfrm>
            <a:off x="611188" y="206375"/>
            <a:ext cx="7504112" cy="812800"/>
          </a:xfrm>
        </p:spPr>
        <p:txBody>
          <a:bodyPr/>
          <a:lstStyle/>
          <a:p>
            <a:pPr eaLnBrk="1" hangingPunct="1"/>
            <a:r>
              <a:rPr kumimoji="1" lang="en-US" altLang="zh-CN" sz="3600">
                <a:latin typeface="Times New Roman" pitchFamily="18" charset="0"/>
              </a:rPr>
              <a:t>Recognition is helpful to detection</a:t>
            </a:r>
            <a:endParaRPr lang="zh-CN" altLang="en-US" sz="3600"/>
          </a:p>
        </p:txBody>
      </p:sp>
      <p:pic>
        <p:nvPicPr>
          <p:cNvPr id="55" name="图片 5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60738" y="4230688"/>
            <a:ext cx="1962150" cy="1519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3" name="矩形 72"/>
          <p:cNvSpPr/>
          <p:nvPr/>
        </p:nvSpPr>
        <p:spPr>
          <a:xfrm>
            <a:off x="4367213" y="5297488"/>
            <a:ext cx="755650" cy="374650"/>
          </a:xfrm>
          <a:prstGeom prst="rect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74" name="矩形 73"/>
          <p:cNvSpPr/>
          <p:nvPr/>
        </p:nvSpPr>
        <p:spPr>
          <a:xfrm>
            <a:off x="3478213" y="5297488"/>
            <a:ext cx="755650" cy="374650"/>
          </a:xfrm>
          <a:prstGeom prst="rect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75" name="矩形 74"/>
          <p:cNvSpPr/>
          <p:nvPr/>
        </p:nvSpPr>
        <p:spPr>
          <a:xfrm>
            <a:off x="4516438" y="4511675"/>
            <a:ext cx="557212" cy="396875"/>
          </a:xfrm>
          <a:prstGeom prst="rect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84" name="文本框 83"/>
          <p:cNvSpPr txBox="1">
            <a:spLocks noChangeArrowheads="1"/>
          </p:cNvSpPr>
          <p:nvPr/>
        </p:nvSpPr>
        <p:spPr bwMode="auto">
          <a:xfrm>
            <a:off x="3559175" y="5888038"/>
            <a:ext cx="593725" cy="369887"/>
          </a:xfrm>
          <a:prstGeom prst="rect">
            <a:avLst/>
          </a:prstGeom>
          <a:noFill/>
          <a:ln w="28575">
            <a:solidFill>
              <a:srgbClr val="00B050"/>
            </a:solidFill>
            <a:prstDash val="dash"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>
                <a:latin typeface="Calibri" pitchFamily="34" charset="0"/>
              </a:rPr>
              <a:t>0.92</a:t>
            </a:r>
            <a:endParaRPr lang="zh-CN" altLang="en-US">
              <a:latin typeface="Calibri" pitchFamily="34" charset="0"/>
            </a:endParaRPr>
          </a:p>
        </p:txBody>
      </p:sp>
      <p:cxnSp>
        <p:nvCxnSpPr>
          <p:cNvPr id="85" name="直接连接符 84"/>
          <p:cNvCxnSpPr>
            <a:stCxn id="74" idx="2"/>
            <a:endCxn id="84" idx="0"/>
          </p:cNvCxnSpPr>
          <p:nvPr/>
        </p:nvCxnSpPr>
        <p:spPr>
          <a:xfrm>
            <a:off x="3856038" y="5672138"/>
            <a:ext cx="0" cy="21590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文本框 85"/>
          <p:cNvSpPr txBox="1">
            <a:spLocks noChangeArrowheads="1"/>
          </p:cNvSpPr>
          <p:nvPr/>
        </p:nvSpPr>
        <p:spPr bwMode="auto">
          <a:xfrm>
            <a:off x="4448175" y="5897563"/>
            <a:ext cx="593725" cy="369887"/>
          </a:xfrm>
          <a:prstGeom prst="rect">
            <a:avLst/>
          </a:prstGeom>
          <a:noFill/>
          <a:ln w="28575">
            <a:solidFill>
              <a:srgbClr val="00B050"/>
            </a:solidFill>
            <a:prstDash val="dash"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>
                <a:latin typeface="Calibri" pitchFamily="34" charset="0"/>
              </a:rPr>
              <a:t>0.89</a:t>
            </a:r>
            <a:endParaRPr lang="zh-CN" altLang="en-US">
              <a:latin typeface="Calibri" pitchFamily="34" charset="0"/>
            </a:endParaRPr>
          </a:p>
        </p:txBody>
      </p:sp>
      <p:cxnSp>
        <p:nvCxnSpPr>
          <p:cNvPr id="87" name="直接连接符 86"/>
          <p:cNvCxnSpPr>
            <a:stCxn id="73" idx="2"/>
            <a:endCxn id="86" idx="0"/>
          </p:cNvCxnSpPr>
          <p:nvPr/>
        </p:nvCxnSpPr>
        <p:spPr>
          <a:xfrm>
            <a:off x="4745038" y="5672138"/>
            <a:ext cx="0" cy="225425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文本框 87"/>
          <p:cNvSpPr txBox="1">
            <a:spLocks noChangeArrowheads="1"/>
          </p:cNvSpPr>
          <p:nvPr/>
        </p:nvSpPr>
        <p:spPr bwMode="auto">
          <a:xfrm>
            <a:off x="4498975" y="3798888"/>
            <a:ext cx="593725" cy="369887"/>
          </a:xfrm>
          <a:prstGeom prst="rect">
            <a:avLst/>
          </a:prstGeom>
          <a:noFill/>
          <a:ln w="28575">
            <a:solidFill>
              <a:srgbClr val="00B050"/>
            </a:solidFill>
            <a:prstDash val="dash"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>
                <a:latin typeface="Calibri" pitchFamily="34" charset="0"/>
              </a:rPr>
              <a:t>0.34</a:t>
            </a:r>
            <a:endParaRPr lang="zh-CN" altLang="en-US">
              <a:latin typeface="Calibri" pitchFamily="34" charset="0"/>
            </a:endParaRPr>
          </a:p>
        </p:txBody>
      </p:sp>
      <p:cxnSp>
        <p:nvCxnSpPr>
          <p:cNvPr id="96" name="直接连接符 95"/>
          <p:cNvCxnSpPr>
            <a:stCxn id="75" idx="0"/>
            <a:endCxn id="88" idx="2"/>
          </p:cNvCxnSpPr>
          <p:nvPr/>
        </p:nvCxnSpPr>
        <p:spPr>
          <a:xfrm flipV="1">
            <a:off x="4795838" y="4168775"/>
            <a:ext cx="0" cy="34290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7" name="右箭头 96"/>
          <p:cNvSpPr/>
          <p:nvPr/>
        </p:nvSpPr>
        <p:spPr>
          <a:xfrm>
            <a:off x="5565775" y="3695700"/>
            <a:ext cx="1225550" cy="174625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30" name="文本框 29"/>
          <p:cNvSpPr txBox="1">
            <a:spLocks noChangeArrowheads="1"/>
          </p:cNvSpPr>
          <p:nvPr/>
        </p:nvSpPr>
        <p:spPr bwMode="auto">
          <a:xfrm>
            <a:off x="5607050" y="3343275"/>
            <a:ext cx="10318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>
                <a:latin typeface="Times New Roman" pitchFamily="18" charset="0"/>
                <a:cs typeface="Times New Roman" pitchFamily="18" charset="0"/>
              </a:rPr>
              <a:t>Combine</a:t>
            </a:r>
            <a:endParaRPr lang="zh-CN" alt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6272213" y="1019175"/>
            <a:ext cx="2808287" cy="1368425"/>
          </a:xfrm>
          <a:prstGeom prst="rect">
            <a:avLst/>
          </a:prstGeom>
          <a:noFill/>
          <a:ln>
            <a:solidFill>
              <a:schemeClr val="accent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2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750"/>
                            </p:stCondLst>
                            <p:childTnLst>
                              <p:par>
                                <p:cTn id="4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25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25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25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0.00416 L -0.31285 0.23241 " pathEditMode="relative" rAng="0" ptsTypes="AA">
                                      <p:cBhvr>
                                        <p:cTn id="6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42" y="11829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78 -0.00231 L -0.41423 0.33079 " pathEditMode="relative" rAng="0" ptsTypes="AA">
                                      <p:cBhvr>
                                        <p:cTn id="6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51" y="16644"/>
                                    </p:animMotion>
                                  </p:childTnLst>
                                </p:cTn>
                              </p:par>
                              <p:par>
                                <p:cTn id="6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1.11111E-6 L -0.41441 0.55093 " pathEditMode="relative" rAng="0" ptsTypes="AA">
                                      <p:cBhvr>
                                        <p:cTn id="6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729" y="275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00"/>
                            </p:stCondLst>
                            <p:childTnLst>
                              <p:par>
                                <p:cTn id="6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2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2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250"/>
                            </p:stCondLst>
                            <p:childTnLst>
                              <p:par>
                                <p:cTn id="7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25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500"/>
                            </p:stCondLst>
                            <p:childTnLst>
                              <p:par>
                                <p:cTn id="8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750"/>
                            </p:stCondLst>
                            <p:childTnLst>
                              <p:par>
                                <p:cTn id="9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25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25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8" dur="25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1" dur="25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4" dur="25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7" dur="25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0" dur="25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3" dur="25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6" dur="25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0" dur="25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3" dur="25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6" dur="25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1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4" dur="25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250"/>
                            </p:stCondLst>
                            <p:childTnLst>
                              <p:par>
                                <p:cTn id="136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250"/>
                            </p:stCondLst>
                            <p:childTnLst>
                              <p:par>
                                <p:cTn id="14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7" dur="2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0" dur="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3" dur="2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6" dur="2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9" dur="2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2" dur="25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500"/>
                            </p:stCondLst>
                            <p:childTnLst>
                              <p:par>
                                <p:cTn id="16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6" dur="25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750"/>
                            </p:stCondLst>
                            <p:childTnLst>
                              <p:par>
                                <p:cTn id="16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0" dur="25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1000"/>
                            </p:stCondLst>
                            <p:childTnLst>
                              <p:par>
                                <p:cTn id="17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4" dur="25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1250"/>
                            </p:stCondLst>
                            <p:childTnLst>
                              <p:par>
                                <p:cTn id="176" presetID="26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8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2250"/>
                            </p:stCondLst>
                            <p:childTnLst>
                              <p:par>
                                <p:cTn id="180" presetID="14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2750"/>
                            </p:stCondLst>
                            <p:childTnLst>
                              <p:par>
                                <p:cTn id="184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5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0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  <p:bldP spid="10" grpId="0" animBg="1"/>
      <p:bldP spid="9" grpId="0" animBg="1"/>
      <p:bldP spid="17" grpId="0" animBg="1"/>
      <p:bldP spid="35" grpId="0" animBg="1"/>
      <p:bldP spid="36" grpId="0" animBg="1"/>
      <p:bldP spid="37" grpId="0" animBg="1"/>
      <p:bldP spid="37" grpId="1" animBg="1"/>
      <p:bldP spid="37" grpId="2" animBg="1"/>
      <p:bldP spid="47" grpId="0" animBg="1"/>
      <p:bldP spid="18" grpId="0" animBg="1"/>
      <p:bldP spid="39" grpId="0" animBg="1"/>
      <p:bldP spid="40" grpId="0" animBg="1"/>
      <p:bldP spid="51" grpId="0" animBg="1"/>
      <p:bldP spid="51" grpId="1" animBg="1"/>
      <p:bldP spid="60" grpId="0" animBg="1"/>
      <p:bldP spid="61" grpId="0" animBg="1"/>
      <p:bldP spid="44" grpId="0" animBg="1"/>
      <p:bldP spid="49" grpId="0" animBg="1"/>
      <p:bldP spid="21" grpId="0"/>
      <p:bldP spid="58" grpId="0"/>
      <p:bldP spid="77" grpId="0" animBg="1"/>
      <p:bldP spid="89" grpId="0" animBg="1"/>
      <p:bldP spid="91" grpId="0" animBg="1"/>
      <p:bldP spid="93" grpId="0"/>
      <p:bldP spid="94" grpId="0"/>
      <p:bldP spid="95" grpId="0"/>
      <p:bldP spid="73" grpId="0" animBg="1"/>
      <p:bldP spid="74" grpId="0" animBg="1"/>
      <p:bldP spid="75" grpId="0" animBg="1"/>
      <p:bldP spid="84" grpId="0" animBg="1"/>
      <p:bldP spid="86" grpId="0" animBg="1"/>
      <p:bldP spid="88" grpId="0" animBg="1"/>
      <p:bldP spid="97" grpId="0" animBg="1"/>
      <p:bldP spid="30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22" name="文本框 4"/>
          <p:cNvSpPr txBox="1">
            <a:spLocks noChangeArrowheads="1"/>
          </p:cNvSpPr>
          <p:nvPr/>
        </p:nvSpPr>
        <p:spPr bwMode="auto">
          <a:xfrm>
            <a:off x="4227513" y="4056063"/>
            <a:ext cx="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endParaRPr lang="zh-CN" altLang="en-US">
              <a:latin typeface="Calibri" pitchFamily="34" charset="0"/>
            </a:endParaRPr>
          </a:p>
        </p:txBody>
      </p:sp>
      <p:sp>
        <p:nvSpPr>
          <p:cNvPr id="98323" name="文本框 7"/>
          <p:cNvSpPr txBox="1">
            <a:spLocks noChangeArrowheads="1"/>
          </p:cNvSpPr>
          <p:nvPr/>
        </p:nvSpPr>
        <p:spPr bwMode="auto">
          <a:xfrm>
            <a:off x="534988" y="1231900"/>
            <a:ext cx="809466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altLang="zh-CN">
                <a:latin typeface="Times New Roman" pitchFamily="18" charset="0"/>
                <a:cs typeface="Times New Roman" pitchFamily="18" charset="0"/>
              </a:rPr>
              <a:t>Detection and recognition are combined by</a:t>
            </a:r>
          </a:p>
        </p:txBody>
      </p:sp>
      <p:graphicFrame>
        <p:nvGraphicFramePr>
          <p:cNvPr id="9" name="表格 8"/>
          <p:cNvGraphicFramePr>
            <a:graphicFrameLocks noGrp="1"/>
          </p:cNvGraphicFramePr>
          <p:nvPr/>
        </p:nvGraphicFramePr>
        <p:xfrm>
          <a:off x="1455738" y="4249738"/>
          <a:ext cx="5870575" cy="1503363"/>
        </p:xfrm>
        <a:graphic>
          <a:graphicData uri="http://schemas.openxmlformats.org/drawingml/2006/table">
            <a:tbl>
              <a:tblPr firstRow="1" firstCol="1" bandRow="1">
                <a:tableStyleId>{3B4B98B0-60AC-42C2-AFA5-B58CD77FA1E5}</a:tableStyleId>
              </a:tblPr>
              <a:tblGrid>
                <a:gridCol w="249396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122363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06680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187450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6397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Methods</a:t>
                      </a:r>
                      <a:endParaRPr kumimoji="0" lang="en-US" altLang="zh-CN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pitchFamily="18" charset="0"/>
                        <a:ea typeface="宋体" charset="-122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Recall</a:t>
                      </a:r>
                      <a:endParaRPr kumimoji="0" lang="en-US" altLang="zh-CN" sz="16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pitchFamily="18" charset="0"/>
                        <a:ea typeface="宋体" charset="-122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Precision</a:t>
                      </a:r>
                      <a:endParaRPr kumimoji="0" lang="en-US" altLang="zh-CN" sz="16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pitchFamily="18" charset="0"/>
                        <a:ea typeface="宋体" charset="-122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F-score</a:t>
                      </a:r>
                      <a:endParaRPr kumimoji="0" lang="en-US" altLang="zh-CN" sz="16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pitchFamily="18" charset="0"/>
                        <a:ea typeface="宋体" charset="-122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31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Detection</a:t>
                      </a:r>
                      <a:endParaRPr kumimoji="0" lang="en-US" altLang="zh-CN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pitchFamily="18" charset="0"/>
                        <a:ea typeface="宋体" charset="-122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0.785</a:t>
                      </a:r>
                      <a:endParaRPr kumimoji="0" lang="zh-CN" alt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宋体" charset="-122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0.878</a:t>
                      </a:r>
                      <a:endParaRPr kumimoji="0" lang="zh-CN" alt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宋体" charset="-122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0.829</a:t>
                      </a:r>
                      <a:endParaRPr kumimoji="0" lang="zh-CN" alt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宋体" charset="-122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31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Detection </a:t>
                      </a:r>
                      <a:r>
                        <a:rPr kumimoji="0" lang="en-US" altLang="zh-CN" sz="160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</a:rPr>
                        <a:t>+ Recognition</a:t>
                      </a:r>
                      <a:endParaRPr kumimoji="0" lang="en-US" altLang="zh-CN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Times New Roman" pitchFamily="18" charset="0"/>
                        <a:ea typeface="宋体" charset="-122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1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</a:rPr>
                        <a:t>0.792</a:t>
                      </a:r>
                      <a:endParaRPr kumimoji="0" lang="zh-CN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Times New Roman" pitchFamily="18" charset="0"/>
                        <a:ea typeface="宋体" charset="-122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1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</a:rPr>
                        <a:t>0.912</a:t>
                      </a:r>
                      <a:endParaRPr kumimoji="0" lang="zh-CN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Times New Roman" pitchFamily="18" charset="0"/>
                        <a:ea typeface="宋体" charset="-122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1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</a:rPr>
                        <a:t>0.848</a:t>
                      </a:r>
                      <a:endParaRPr kumimoji="0" lang="zh-CN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Times New Roman" pitchFamily="18" charset="0"/>
                        <a:ea typeface="宋体" charset="-122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1" name="文本框 10"/>
          <p:cNvSpPr txBox="1">
            <a:spLocks noChangeArrowheads="1"/>
          </p:cNvSpPr>
          <p:nvPr/>
        </p:nvSpPr>
        <p:spPr bwMode="auto">
          <a:xfrm>
            <a:off x="611188" y="3800475"/>
            <a:ext cx="7970837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zh-CN" sz="2000">
                <a:latin typeface="Times New Roman" pitchFamily="18" charset="0"/>
                <a:cs typeface="Times New Roman" pitchFamily="18" charset="0"/>
              </a:rPr>
              <a:t>Text detection</a:t>
            </a:r>
            <a:r>
              <a:rPr lang="en-US" altLang="zh-CN" sz="2000">
                <a:latin typeface="Times New Roman" pitchFamily="18" charset="0"/>
              </a:rPr>
              <a:t> results on ICDAR 2015 Incidental Scene Text dataset</a:t>
            </a:r>
            <a:endParaRPr lang="zh-CN" altLang="en-US" sz="2000">
              <a:latin typeface="Times New Roman" pitchFamily="18" charset="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2522538" y="3184525"/>
            <a:ext cx="1787525" cy="374650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Detection score</a:t>
            </a:r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>
            <a:off x="5314950" y="3179763"/>
            <a:ext cx="1936750" cy="374650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Recognition score</a:t>
            </a:r>
            <a:endParaRPr lang="zh-CN" altLang="en-US" dirty="0">
              <a:solidFill>
                <a:schemeClr val="tx1"/>
              </a:solidFill>
            </a:endParaRPr>
          </a:p>
        </p:txBody>
      </p:sp>
      <p:cxnSp>
        <p:nvCxnSpPr>
          <p:cNvPr id="6" name="直接箭头连接符 5"/>
          <p:cNvCxnSpPr>
            <a:endCxn id="2" idx="0"/>
          </p:cNvCxnSpPr>
          <p:nvPr/>
        </p:nvCxnSpPr>
        <p:spPr>
          <a:xfrm flipH="1">
            <a:off x="3416300" y="2614613"/>
            <a:ext cx="679450" cy="569912"/>
          </a:xfrm>
          <a:prstGeom prst="straightConnector1">
            <a:avLst/>
          </a:prstGeom>
          <a:ln w="28575"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箭头连接符 11"/>
          <p:cNvCxnSpPr>
            <a:endCxn id="10" idx="0"/>
          </p:cNvCxnSpPr>
          <p:nvPr/>
        </p:nvCxnSpPr>
        <p:spPr>
          <a:xfrm>
            <a:off x="5562600" y="2614613"/>
            <a:ext cx="720725" cy="565150"/>
          </a:xfrm>
          <a:prstGeom prst="straightConnector1">
            <a:avLst/>
          </a:prstGeom>
          <a:ln w="28575"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8345" name="标题 6"/>
          <p:cNvSpPr>
            <a:spLocks noGrp="1"/>
          </p:cNvSpPr>
          <p:nvPr>
            <p:ph type="title"/>
          </p:nvPr>
        </p:nvSpPr>
        <p:spPr>
          <a:xfrm>
            <a:off x="611188" y="206375"/>
            <a:ext cx="7812087" cy="812800"/>
          </a:xfrm>
        </p:spPr>
        <p:txBody>
          <a:bodyPr/>
          <a:lstStyle/>
          <a:p>
            <a:pPr eaLnBrk="1" hangingPunct="1"/>
            <a:r>
              <a:rPr lang="en-US" altLang="zh-CN" sz="3200">
                <a:latin typeface="Times New Roman" pitchFamily="18" charset="0"/>
                <a:cs typeface="Times New Roman" pitchFamily="18" charset="0"/>
              </a:rPr>
              <a:t>Combination of TextBoxes++ and CRNN</a:t>
            </a:r>
            <a:endParaRPr lang="zh-CN" altLang="en-US" sz="3200"/>
          </a:p>
        </p:txBody>
      </p:sp>
      <p:graphicFrame>
        <p:nvGraphicFramePr>
          <p:cNvPr id="98321" name="Object 17"/>
          <p:cNvGraphicFramePr>
            <a:graphicFrameLocks noChangeAspect="1"/>
          </p:cNvGraphicFramePr>
          <p:nvPr/>
        </p:nvGraphicFramePr>
        <p:xfrm>
          <a:off x="2719388" y="1639888"/>
          <a:ext cx="3343275" cy="996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2" name="Equation" r:id="rId4" imgW="1447560" imgH="431640" progId="">
                  <p:embed/>
                </p:oleObj>
              </mc:Choice>
              <mc:Fallback>
                <p:oleObj name="Equation" r:id="rId4" imgW="1447560" imgH="431640" progId="">
                  <p:embed/>
                  <p:pic>
                    <p:nvPicPr>
                      <p:cNvPr id="98321" name="Object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19388" y="1639888"/>
                        <a:ext cx="3343275" cy="9969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" grpId="0" animBg="1"/>
      <p:bldP spid="10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标题 1"/>
          <p:cNvSpPr>
            <a:spLocks noGrp="1"/>
          </p:cNvSpPr>
          <p:nvPr>
            <p:ph type="title"/>
          </p:nvPr>
        </p:nvSpPr>
        <p:spPr>
          <a:xfrm>
            <a:off x="611188" y="206375"/>
            <a:ext cx="7504112" cy="812800"/>
          </a:xfrm>
        </p:spPr>
        <p:txBody>
          <a:bodyPr/>
          <a:lstStyle/>
          <a:p>
            <a:pPr eaLnBrk="1" hangingPunct="1"/>
            <a:r>
              <a:rPr lang="en-US" altLang="zh-CN">
                <a:latin typeface="Times New Roman" pitchFamily="18" charset="0"/>
                <a:sym typeface="+mn-ea"/>
              </a:rPr>
              <a:t>Outline</a:t>
            </a:r>
            <a:endParaRPr lang="zh-CN" altLang="en-US"/>
          </a:p>
        </p:txBody>
      </p:sp>
      <p:sp>
        <p:nvSpPr>
          <p:cNvPr id="3" name="文本框 1"/>
          <p:cNvSpPr txBox="1"/>
          <p:nvPr/>
        </p:nvSpPr>
        <p:spPr>
          <a:xfrm>
            <a:off x="615950" y="1298575"/>
            <a:ext cx="8386763" cy="28622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42900" indent="-3429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charset="0"/>
              <a:buChar char=""/>
              <a:defRPr/>
            </a:pPr>
            <a:r>
              <a:rPr lang="en-US" altLang="zh-CN" sz="2400" dirty="0">
                <a:solidFill>
                  <a:schemeClr val="bg1">
                    <a:lumMod val="50000"/>
                  </a:schemeClr>
                </a:solidFill>
                <a:latin typeface="Times New Roman" panose="02020603050405020304" charset="0"/>
                <a:ea typeface="+mn-ea"/>
              </a:rPr>
              <a:t>Background</a:t>
            </a:r>
          </a:p>
          <a:p>
            <a:pPr marL="342900" indent="-3429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charset="0"/>
              <a:buChar char=""/>
              <a:defRPr/>
            </a:pPr>
            <a:r>
              <a:rPr lang="en-US" altLang="zh-CN" sz="2400" dirty="0">
                <a:solidFill>
                  <a:schemeClr val="bg1">
                    <a:lumMod val="50000"/>
                  </a:schemeClr>
                </a:solidFill>
                <a:latin typeface="Times New Roman" panose="02020603050405020304" charset="0"/>
                <a:ea typeface="+mn-ea"/>
                <a:sym typeface="+mn-ea"/>
              </a:rPr>
              <a:t>Scene T</a:t>
            </a:r>
            <a:r>
              <a:rPr lang="en-US" altLang="zh-CN" sz="2400" dirty="0">
                <a:solidFill>
                  <a:schemeClr val="bg1">
                    <a:lumMod val="50000"/>
                  </a:schemeClr>
                </a:solidFill>
                <a:latin typeface="Times New Roman" panose="02020603050405020304" charset="0"/>
                <a:ea typeface="+mn-ea"/>
              </a:rPr>
              <a:t>ext Detection </a:t>
            </a:r>
          </a:p>
          <a:p>
            <a:pPr marL="342900" indent="-3429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charset="0"/>
              <a:buChar char=""/>
              <a:defRPr/>
            </a:pPr>
            <a:r>
              <a:rPr lang="en-US" altLang="zh-CN" sz="2400" dirty="0">
                <a:solidFill>
                  <a:schemeClr val="bg1">
                    <a:lumMod val="50000"/>
                  </a:schemeClr>
                </a:solidFill>
                <a:latin typeface="Times New Roman" panose="02020603050405020304" charset="0"/>
                <a:ea typeface="+mn-ea"/>
              </a:rPr>
              <a:t>Scene Text Recognition</a:t>
            </a:r>
          </a:p>
          <a:p>
            <a:pPr marL="342900" indent="-3429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charset="0"/>
              <a:buChar char=""/>
              <a:defRPr/>
            </a:pPr>
            <a:r>
              <a:rPr lang="en-US" altLang="zh-CN" sz="2400" b="1" dirty="0">
                <a:latin typeface="Times New Roman" panose="02020603050405020304" charset="0"/>
                <a:ea typeface="+mn-ea"/>
              </a:rPr>
              <a:t>Applications</a:t>
            </a:r>
          </a:p>
          <a:p>
            <a:pPr marL="342900" indent="-3429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charset="0"/>
              <a:buChar char=""/>
              <a:defRPr/>
            </a:pPr>
            <a:r>
              <a:rPr lang="en-US" altLang="zh-CN" sz="2400" dirty="0">
                <a:solidFill>
                  <a:schemeClr val="bg1">
                    <a:lumMod val="50000"/>
                  </a:schemeClr>
                </a:solidFill>
                <a:latin typeface="Times New Roman" panose="02020603050405020304" charset="0"/>
                <a:ea typeface="+mn-ea"/>
                <a:sym typeface="+mn-ea"/>
              </a:rPr>
              <a:t>Future Trends</a:t>
            </a:r>
            <a:endParaRPr lang="en-US" altLang="zh-CN" sz="2400" dirty="0">
              <a:solidFill>
                <a:schemeClr val="bg1">
                  <a:lumMod val="50000"/>
                </a:schemeClr>
              </a:solidFill>
              <a:latin typeface="Times New Roman" panose="02020603050405020304" charset="0"/>
              <a:ea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文本框 1"/>
          <p:cNvSpPr txBox="1">
            <a:spLocks noChangeArrowheads="1"/>
          </p:cNvSpPr>
          <p:nvPr/>
        </p:nvSpPr>
        <p:spPr bwMode="auto">
          <a:xfrm>
            <a:off x="604838" y="1482725"/>
            <a:ext cx="8386762" cy="175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lnSpc>
                <a:spcPct val="150000"/>
              </a:lnSpc>
              <a:buFont typeface="Wingdings" pitchFamily="2" charset="2"/>
              <a:buChar char=""/>
              <a:defRPr/>
            </a:pPr>
            <a:r>
              <a:rPr lang="en-US" altLang="zh-CN" sz="2400" dirty="0">
                <a:latin typeface="Times New Roman" pitchFamily="18" charset="0"/>
                <a:cs typeface="Times New Roman" pitchFamily="18" charset="0"/>
                <a:sym typeface="+mn-ea"/>
              </a:rPr>
              <a:t>Fine-Grained Image Classification with Textual Cue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"/>
              <a:defRPr/>
            </a:pPr>
            <a:r>
              <a:rPr lang="en-US" altLang="en-US" sz="2400" dirty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sym typeface="+mn-ea"/>
              </a:rPr>
              <a:t>Number-based Person Re-Identification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"/>
              <a:defRPr/>
            </a:pPr>
            <a:r>
              <a:rPr lang="en-US" altLang="zh-CN" sz="2400" dirty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sym typeface="+mn-ea"/>
              </a:rPr>
              <a:t>From Text Recognition to Person Re-Identification</a:t>
            </a:r>
            <a:endParaRPr lang="en-US" altLang="zh-CN" sz="2400" dirty="0">
              <a:solidFill>
                <a:schemeClr val="bg1">
                  <a:lumMod val="50000"/>
                </a:schemeClr>
              </a:solidFill>
              <a:latin typeface="Times New Roman" pitchFamily="18" charset="0"/>
            </a:endParaRPr>
          </a:p>
        </p:txBody>
      </p:sp>
      <p:sp>
        <p:nvSpPr>
          <p:cNvPr id="101378" name="标题 1"/>
          <p:cNvSpPr>
            <a:spLocks noGrp="1"/>
          </p:cNvSpPr>
          <p:nvPr>
            <p:ph type="title"/>
          </p:nvPr>
        </p:nvSpPr>
        <p:spPr>
          <a:xfrm>
            <a:off x="611188" y="206375"/>
            <a:ext cx="7504112" cy="812800"/>
          </a:xfrm>
        </p:spPr>
        <p:txBody>
          <a:bodyPr/>
          <a:lstStyle/>
          <a:p>
            <a:pPr eaLnBrk="1" hangingPunct="1"/>
            <a:r>
              <a:rPr lang="en-US" altLang="zh-CN">
                <a:latin typeface="Times New Roman" pitchFamily="18" charset="0"/>
                <a:sym typeface="+mn-ea"/>
              </a:rPr>
              <a:t>Applications</a:t>
            </a:r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1" name="文本框 7"/>
          <p:cNvSpPr txBox="1">
            <a:spLocks noChangeArrowheads="1"/>
          </p:cNvSpPr>
          <p:nvPr/>
        </p:nvSpPr>
        <p:spPr bwMode="auto">
          <a:xfrm>
            <a:off x="3756025" y="1227138"/>
            <a:ext cx="1752600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zh-CN" sz="2400" b="1">
                <a:latin typeface="Times New Roman" pitchFamily="18" charset="0"/>
                <a:cs typeface="Times New Roman" pitchFamily="18" charset="0"/>
              </a:rPr>
              <a:t>Motivations</a:t>
            </a: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8700" y="2263775"/>
            <a:ext cx="2424113" cy="204787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32163" y="2263775"/>
            <a:ext cx="2422525" cy="204787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4513" y="2263775"/>
            <a:ext cx="2422525" cy="204787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02405" name="矩形 12"/>
          <p:cNvSpPr>
            <a:spLocks noChangeArrowheads="1"/>
          </p:cNvSpPr>
          <p:nvPr/>
        </p:nvSpPr>
        <p:spPr bwMode="auto">
          <a:xfrm>
            <a:off x="1258888" y="2913063"/>
            <a:ext cx="936625" cy="215900"/>
          </a:xfrm>
          <a:prstGeom prst="rect">
            <a:avLst/>
          </a:prstGeom>
          <a:noFill/>
          <a:ln w="19050" algn="ctr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>
              <a:buFont typeface="Arial" charset="0"/>
              <a:buNone/>
            </a:pPr>
            <a:endParaRPr lang="zh-CN" altLang="en-US">
              <a:latin typeface="Times New Roman" pitchFamily="18" charset="0"/>
            </a:endParaRPr>
          </a:p>
        </p:txBody>
      </p:sp>
      <p:sp>
        <p:nvSpPr>
          <p:cNvPr id="102406" name="矩形 13"/>
          <p:cNvSpPr>
            <a:spLocks noChangeArrowheads="1"/>
          </p:cNvSpPr>
          <p:nvPr/>
        </p:nvSpPr>
        <p:spPr bwMode="auto">
          <a:xfrm>
            <a:off x="827088" y="3848100"/>
            <a:ext cx="504825" cy="215900"/>
          </a:xfrm>
          <a:prstGeom prst="rect">
            <a:avLst/>
          </a:prstGeom>
          <a:noFill/>
          <a:ln w="19050" algn="ctr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>
              <a:buFont typeface="Arial" charset="0"/>
              <a:buNone/>
            </a:pPr>
            <a:endParaRPr lang="zh-CN" altLang="en-US">
              <a:latin typeface="Times New Roman" pitchFamily="18" charset="0"/>
            </a:endParaRPr>
          </a:p>
        </p:txBody>
      </p:sp>
      <p:sp>
        <p:nvSpPr>
          <p:cNvPr id="102407" name="矩形 14"/>
          <p:cNvSpPr>
            <a:spLocks noChangeArrowheads="1"/>
          </p:cNvSpPr>
          <p:nvPr/>
        </p:nvSpPr>
        <p:spPr bwMode="auto">
          <a:xfrm>
            <a:off x="2195513" y="3848100"/>
            <a:ext cx="360362" cy="215900"/>
          </a:xfrm>
          <a:prstGeom prst="rect">
            <a:avLst/>
          </a:prstGeom>
          <a:noFill/>
          <a:ln w="19050" algn="ctr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>
              <a:buFont typeface="Arial" charset="0"/>
              <a:buNone/>
            </a:pPr>
            <a:endParaRPr lang="zh-CN" altLang="en-US">
              <a:latin typeface="Times New Roman" pitchFamily="18" charset="0"/>
            </a:endParaRPr>
          </a:p>
        </p:txBody>
      </p:sp>
      <p:sp>
        <p:nvSpPr>
          <p:cNvPr id="102408" name="矩形 15"/>
          <p:cNvSpPr>
            <a:spLocks noChangeArrowheads="1"/>
          </p:cNvSpPr>
          <p:nvPr/>
        </p:nvSpPr>
        <p:spPr bwMode="auto">
          <a:xfrm>
            <a:off x="4356100" y="2695575"/>
            <a:ext cx="503238" cy="217488"/>
          </a:xfrm>
          <a:prstGeom prst="rect">
            <a:avLst/>
          </a:prstGeom>
          <a:noFill/>
          <a:ln w="19050" algn="ctr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>
              <a:buFont typeface="Arial" charset="0"/>
              <a:buNone/>
            </a:pPr>
            <a:endParaRPr lang="zh-CN" altLang="en-US">
              <a:latin typeface="Times New Roman" pitchFamily="18" charset="0"/>
            </a:endParaRPr>
          </a:p>
        </p:txBody>
      </p:sp>
      <p:sp>
        <p:nvSpPr>
          <p:cNvPr id="102409" name="矩形 16"/>
          <p:cNvSpPr>
            <a:spLocks noChangeArrowheads="1"/>
          </p:cNvSpPr>
          <p:nvPr/>
        </p:nvSpPr>
        <p:spPr bwMode="auto">
          <a:xfrm>
            <a:off x="6875463" y="2263775"/>
            <a:ext cx="1081087" cy="431800"/>
          </a:xfrm>
          <a:prstGeom prst="rect">
            <a:avLst/>
          </a:prstGeom>
          <a:noFill/>
          <a:ln w="19050" algn="ctr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>
              <a:buFont typeface="Arial" charset="0"/>
              <a:buNone/>
            </a:pPr>
            <a:endParaRPr lang="zh-CN" altLang="en-US">
              <a:latin typeface="Times New Roman" pitchFamily="18" charset="0"/>
            </a:endParaRPr>
          </a:p>
        </p:txBody>
      </p:sp>
      <p:sp>
        <p:nvSpPr>
          <p:cNvPr id="18" name="矩形 17"/>
          <p:cNvSpPr/>
          <p:nvPr/>
        </p:nvSpPr>
        <p:spPr bwMode="auto">
          <a:xfrm>
            <a:off x="544513" y="1843088"/>
            <a:ext cx="2422525" cy="358775"/>
          </a:xfrm>
          <a:prstGeom prst="rect">
            <a:avLst/>
          </a:prstGeom>
          <a:solidFill>
            <a:srgbClr val="0070C0"/>
          </a:solidFill>
          <a:ln w="9525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algn="ctr">
              <a:buFont typeface="Arial" panose="020B0604020202020204" pitchFamily="34" charset="0"/>
              <a:buNone/>
              <a:defRPr/>
            </a:pPr>
            <a:r>
              <a:rPr lang="en-US" altLang="zh-CN" b="1" dirty="0">
                <a:ln w="10160">
                  <a:noFill/>
                  <a:prstDash val="solid"/>
                </a:ln>
                <a:solidFill>
                  <a:schemeClr val="bg1"/>
                </a:solidFill>
                <a:latin typeface="Times New Roman" panose="02020603050405020304" charset="0"/>
                <a:ea typeface="+mn-ea"/>
              </a:rPr>
              <a:t>TRUCKEE DINER</a:t>
            </a:r>
          </a:p>
        </p:txBody>
      </p:sp>
      <p:sp>
        <p:nvSpPr>
          <p:cNvPr id="102411" name="文本框 20"/>
          <p:cNvSpPr txBox="1">
            <a:spLocks noChangeArrowheads="1"/>
          </p:cNvSpPr>
          <p:nvPr/>
        </p:nvSpPr>
        <p:spPr bwMode="auto">
          <a:xfrm>
            <a:off x="450850" y="4733925"/>
            <a:ext cx="8388350" cy="922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lnSpc>
                <a:spcPct val="150000"/>
              </a:lnSpc>
              <a:buClr>
                <a:srgbClr val="C00000"/>
              </a:buClr>
              <a:buFont typeface="Wingdings" pitchFamily="2" charset="2"/>
              <a:buChar char="p"/>
            </a:pPr>
            <a:r>
              <a:rPr lang="en-US" altLang="zh-CN">
                <a:latin typeface="Times New Roman" pitchFamily="18" charset="0"/>
                <a:cs typeface="Times New Roman" pitchFamily="18" charset="0"/>
              </a:rPr>
              <a:t>Visual cues would group (a)-(b) whereas scene would</a:t>
            </a:r>
            <a:r>
              <a:rPr lang="zh-CN" altLang="en-US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>
                <a:latin typeface="Times New Roman" pitchFamily="18" charset="0"/>
                <a:cs typeface="Times New Roman" pitchFamily="18" charset="0"/>
              </a:rPr>
              <a:t>group</a:t>
            </a:r>
            <a:r>
              <a:rPr lang="zh-CN" altLang="en-US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>
                <a:latin typeface="Times New Roman" pitchFamily="18" charset="0"/>
                <a:cs typeface="Times New Roman" pitchFamily="18" charset="0"/>
              </a:rPr>
              <a:t>(b)-(c).</a:t>
            </a:r>
          </a:p>
          <a:p>
            <a:pPr marL="342900" indent="-342900">
              <a:lnSpc>
                <a:spcPct val="150000"/>
              </a:lnSpc>
              <a:buClr>
                <a:srgbClr val="C00000"/>
              </a:buClr>
              <a:buFont typeface="Wingdings" pitchFamily="2" charset="2"/>
              <a:buChar char="p"/>
            </a:pPr>
            <a:r>
              <a:rPr lang="en-US" altLang="zh-CN">
                <a:latin typeface="Times New Roman" pitchFamily="18" charset="0"/>
                <a:cs typeface="Times New Roman" pitchFamily="18" charset="0"/>
              </a:rPr>
              <a:t>Texts in images can improve the performance of fine-grained image classification.</a:t>
            </a:r>
            <a:endParaRPr lang="zh-CN" alt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矩形 21"/>
          <p:cNvSpPr/>
          <p:nvPr/>
        </p:nvSpPr>
        <p:spPr bwMode="auto">
          <a:xfrm>
            <a:off x="3325813" y="1843088"/>
            <a:ext cx="2424112" cy="358775"/>
          </a:xfrm>
          <a:prstGeom prst="rect">
            <a:avLst/>
          </a:prstGeom>
          <a:solidFill>
            <a:srgbClr val="0070C0"/>
          </a:solidFill>
          <a:ln w="9525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algn="ctr">
              <a:buFont typeface="Arial" panose="020B0604020202020204" pitchFamily="34" charset="0"/>
              <a:buNone/>
              <a:defRPr/>
            </a:pPr>
            <a:r>
              <a:rPr lang="en-US" altLang="zh-CN" b="1" dirty="0">
                <a:ln w="10160">
                  <a:noFill/>
                  <a:prstDash val="solid"/>
                </a:ln>
                <a:solidFill>
                  <a:schemeClr val="bg1"/>
                </a:solidFill>
                <a:latin typeface="Times New Roman" panose="02020603050405020304" charset="0"/>
                <a:ea typeface="+mn-ea"/>
              </a:rPr>
              <a:t>CAFE</a:t>
            </a:r>
          </a:p>
        </p:txBody>
      </p:sp>
      <p:sp>
        <p:nvSpPr>
          <p:cNvPr id="23" name="矩形 22"/>
          <p:cNvSpPr/>
          <p:nvPr/>
        </p:nvSpPr>
        <p:spPr bwMode="auto">
          <a:xfrm>
            <a:off x="6108700" y="1843088"/>
            <a:ext cx="2424113" cy="358775"/>
          </a:xfrm>
          <a:prstGeom prst="rect">
            <a:avLst/>
          </a:prstGeom>
          <a:solidFill>
            <a:srgbClr val="0070C0"/>
          </a:solidFill>
          <a:ln w="9525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algn="ctr">
              <a:buFont typeface="Arial" panose="020B0604020202020204" pitchFamily="34" charset="0"/>
              <a:buNone/>
              <a:defRPr/>
            </a:pPr>
            <a:r>
              <a:rPr lang="en-US" altLang="zh-CN" b="1" dirty="0">
                <a:ln w="10160">
                  <a:noFill/>
                  <a:prstDash val="solid"/>
                </a:ln>
                <a:solidFill>
                  <a:schemeClr val="bg1"/>
                </a:solidFill>
                <a:latin typeface="Times New Roman" panose="02020603050405020304" charset="0"/>
                <a:ea typeface="+mn-ea"/>
              </a:rPr>
              <a:t>COFFEE</a:t>
            </a:r>
          </a:p>
        </p:txBody>
      </p:sp>
      <p:sp>
        <p:nvSpPr>
          <p:cNvPr id="102414" name="文本框 4"/>
          <p:cNvSpPr txBox="1">
            <a:spLocks noChangeArrowheads="1"/>
          </p:cNvSpPr>
          <p:nvPr/>
        </p:nvSpPr>
        <p:spPr bwMode="auto">
          <a:xfrm>
            <a:off x="544513" y="4333875"/>
            <a:ext cx="24225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zh-CN">
                <a:latin typeface="Times New Roman" pitchFamily="18" charset="0"/>
                <a:cs typeface="Times New Roman" pitchFamily="18" charset="0"/>
              </a:rPr>
              <a:t>(a)</a:t>
            </a:r>
          </a:p>
        </p:txBody>
      </p:sp>
      <p:sp>
        <p:nvSpPr>
          <p:cNvPr id="102415" name="文本框 23"/>
          <p:cNvSpPr txBox="1">
            <a:spLocks noChangeArrowheads="1"/>
          </p:cNvSpPr>
          <p:nvPr/>
        </p:nvSpPr>
        <p:spPr bwMode="auto">
          <a:xfrm>
            <a:off x="3325813" y="4333875"/>
            <a:ext cx="242411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zh-CN">
                <a:latin typeface="Times New Roman" pitchFamily="18" charset="0"/>
                <a:cs typeface="Times New Roman" pitchFamily="18" charset="0"/>
              </a:rPr>
              <a:t>(b)</a:t>
            </a:r>
          </a:p>
        </p:txBody>
      </p:sp>
      <p:sp>
        <p:nvSpPr>
          <p:cNvPr id="102416" name="文本框 4"/>
          <p:cNvSpPr txBox="1">
            <a:spLocks noChangeArrowheads="1"/>
          </p:cNvSpPr>
          <p:nvPr/>
        </p:nvSpPr>
        <p:spPr bwMode="auto">
          <a:xfrm>
            <a:off x="6108700" y="4333875"/>
            <a:ext cx="242411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zh-CN">
                <a:latin typeface="Times New Roman" pitchFamily="18" charset="0"/>
                <a:cs typeface="Times New Roman" pitchFamily="18" charset="0"/>
              </a:rPr>
              <a:t>(c)</a:t>
            </a:r>
          </a:p>
        </p:txBody>
      </p:sp>
      <p:grpSp>
        <p:nvGrpSpPr>
          <p:cNvPr id="102417" name="组合 2"/>
          <p:cNvGrpSpPr>
            <a:grpSpLocks/>
          </p:cNvGrpSpPr>
          <p:nvPr/>
        </p:nvGrpSpPr>
        <p:grpSpPr bwMode="auto">
          <a:xfrm>
            <a:off x="354013" y="5756275"/>
            <a:ext cx="8459787" cy="498475"/>
            <a:chOff x="354329" y="5755640"/>
            <a:chExt cx="8460000" cy="498741"/>
          </a:xfrm>
        </p:grpSpPr>
        <p:sp>
          <p:nvSpPr>
            <p:cNvPr id="102419" name="文本框 2"/>
            <p:cNvSpPr txBox="1">
              <a:spLocks noChangeArrowheads="1"/>
            </p:cNvSpPr>
            <p:nvPr/>
          </p:nvSpPr>
          <p:spPr bwMode="auto">
            <a:xfrm>
              <a:off x="364491" y="5758815"/>
              <a:ext cx="8449838" cy="4924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altLang="zh-CN" sz="1300">
                  <a:latin typeface="Times New Roman" pitchFamily="18" charset="0"/>
                </a:rPr>
                <a:t>[1] Bai X.</a:t>
              </a:r>
              <a:r>
                <a:rPr lang="zh-CN" altLang="en-US" sz="1300">
                  <a:latin typeface="Times New Roman" pitchFamily="18" charset="0"/>
                </a:rPr>
                <a:t> </a:t>
              </a:r>
              <a:r>
                <a:rPr lang="en-US" altLang="zh-CN" sz="1300">
                  <a:latin typeface="Times New Roman" pitchFamily="18" charset="0"/>
                </a:rPr>
                <a:t>et</a:t>
              </a:r>
              <a:r>
                <a:rPr lang="zh-CN" altLang="en-US" sz="1300">
                  <a:latin typeface="Times New Roman" pitchFamily="18" charset="0"/>
                </a:rPr>
                <a:t> </a:t>
              </a:r>
              <a:r>
                <a:rPr lang="en-US" altLang="zh-CN" sz="1300">
                  <a:latin typeface="Times New Roman" pitchFamily="18" charset="0"/>
                </a:rPr>
                <a:t>al.</a:t>
              </a:r>
              <a:r>
                <a:rPr lang="zh-CN" altLang="en-US" sz="1300">
                  <a:latin typeface="Times New Roman" pitchFamily="18" charset="0"/>
                </a:rPr>
                <a:t> </a:t>
              </a:r>
              <a:r>
                <a:rPr lang="en-US" altLang="zh-CN" sz="1300">
                  <a:latin typeface="Times New Roman" pitchFamily="18" charset="0"/>
                </a:rPr>
                <a:t>Integrating Scene Text and Visual Appearance for Fine-Grained Image Classification with Convolutional Neural Networks[J]. arXiv:1704.04613, 2017.</a:t>
              </a:r>
            </a:p>
          </p:txBody>
        </p:sp>
        <p:sp>
          <p:nvSpPr>
            <p:cNvPr id="20" name="矩形 3">
              <a:extLst/>
            </p:cNvPr>
            <p:cNvSpPr/>
            <p:nvPr/>
          </p:nvSpPr>
          <p:spPr>
            <a:xfrm>
              <a:off x="354329" y="5755640"/>
              <a:ext cx="8460000" cy="498741"/>
            </a:xfrm>
            <a:prstGeom prst="rect">
              <a:avLst/>
            </a:prstGeom>
            <a:noFill/>
            <a:ln>
              <a:solidFill>
                <a:schemeClr val="accent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</p:grpSp>
      <p:sp>
        <p:nvSpPr>
          <p:cNvPr id="102418" name="标题 1"/>
          <p:cNvSpPr>
            <a:spLocks noGrp="1"/>
          </p:cNvSpPr>
          <p:nvPr>
            <p:ph type="title"/>
          </p:nvPr>
        </p:nvSpPr>
        <p:spPr>
          <a:xfrm>
            <a:off x="611188" y="206375"/>
            <a:ext cx="7677150" cy="812800"/>
          </a:xfrm>
        </p:spPr>
        <p:txBody>
          <a:bodyPr/>
          <a:lstStyle/>
          <a:p>
            <a:pPr eaLnBrk="1" hangingPunct="1"/>
            <a:r>
              <a:rPr lang="en-US" altLang="zh-CN" sz="2700">
                <a:latin typeface="Times New Roman" pitchFamily="18" charset="0"/>
                <a:cs typeface="Times New Roman" pitchFamily="18" charset="0"/>
              </a:rPr>
              <a:t>Fine-Grained Image Classification with Textual Cue</a:t>
            </a:r>
            <a:endParaRPr lang="zh-CN" altLang="en-US" sz="27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500" name="文本框 7"/>
          <p:cNvSpPr txBox="1">
            <a:spLocks noChangeArrowheads="1"/>
          </p:cNvSpPr>
          <p:nvPr/>
        </p:nvSpPr>
        <p:spPr bwMode="auto">
          <a:xfrm>
            <a:off x="3670300" y="1036638"/>
            <a:ext cx="1801813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zh-CN" sz="2400" b="1">
                <a:latin typeface="Times New Roman" pitchFamily="18" charset="0"/>
                <a:cs typeface="Times New Roman" pitchFamily="18" charset="0"/>
              </a:rPr>
              <a:t>Pipeline</a:t>
            </a:r>
          </a:p>
        </p:txBody>
      </p:sp>
      <p:pic>
        <p:nvPicPr>
          <p:cNvPr id="104501" name="图片 1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6575" y="1736725"/>
            <a:ext cx="1235075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箭头: 下 10">
            <a:extLst/>
          </p:cNvPr>
          <p:cNvSpPr/>
          <p:nvPr/>
        </p:nvSpPr>
        <p:spPr>
          <a:xfrm>
            <a:off x="974725" y="2992438"/>
            <a:ext cx="365125" cy="546100"/>
          </a:xfrm>
          <a:prstGeom prst="downArrow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dirty="0"/>
          </a:p>
        </p:txBody>
      </p:sp>
      <p:grpSp>
        <p:nvGrpSpPr>
          <p:cNvPr id="26" name="组合 25"/>
          <p:cNvGrpSpPr>
            <a:grpSpLocks/>
          </p:cNvGrpSpPr>
          <p:nvPr/>
        </p:nvGrpSpPr>
        <p:grpSpPr bwMode="auto">
          <a:xfrm>
            <a:off x="98425" y="3675063"/>
            <a:ext cx="2579688" cy="1465262"/>
            <a:chOff x="228600" y="4376055"/>
            <a:chExt cx="2579225" cy="1466021"/>
          </a:xfrm>
        </p:grpSpPr>
        <p:grpSp>
          <p:nvGrpSpPr>
            <p:cNvPr id="104547" name="组合 4"/>
            <p:cNvGrpSpPr>
              <a:grpSpLocks/>
            </p:cNvGrpSpPr>
            <p:nvPr/>
          </p:nvGrpSpPr>
          <p:grpSpPr bwMode="auto">
            <a:xfrm>
              <a:off x="307340" y="4425314"/>
              <a:ext cx="1286510" cy="1136248"/>
              <a:chOff x="1677669" y="1556384"/>
              <a:chExt cx="4675505" cy="4509553"/>
            </a:xfrm>
          </p:grpSpPr>
          <p:pic>
            <p:nvPicPr>
              <p:cNvPr id="104554" name="图片 15"/>
              <p:cNvPicPr>
                <a:picLocks noChangeAspect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1677669" y="1556384"/>
                <a:ext cx="4675505" cy="450955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4" name="矩形 3">
                <a:extLst/>
              </p:cNvPr>
              <p:cNvSpPr/>
              <p:nvPr/>
            </p:nvSpPr>
            <p:spPr>
              <a:xfrm>
                <a:off x="3087401" y="3018770"/>
                <a:ext cx="1643980" cy="422353"/>
              </a:xfrm>
              <a:prstGeom prst="rect">
                <a:avLst/>
              </a:prstGeom>
              <a:noFill/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/>
              </a:p>
            </p:txBody>
          </p:sp>
          <p:sp>
            <p:nvSpPr>
              <p:cNvPr id="18" name="矩形 17">
                <a:extLst/>
              </p:cNvPr>
              <p:cNvSpPr/>
              <p:nvPr/>
            </p:nvSpPr>
            <p:spPr>
              <a:xfrm>
                <a:off x="4783294" y="5061185"/>
                <a:ext cx="767192" cy="390832"/>
              </a:xfrm>
              <a:prstGeom prst="rect">
                <a:avLst/>
              </a:prstGeom>
              <a:noFill/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/>
              </a:p>
            </p:txBody>
          </p:sp>
          <p:sp>
            <p:nvSpPr>
              <p:cNvPr id="19" name="矩形 18">
                <a:extLst/>
              </p:cNvPr>
              <p:cNvSpPr/>
              <p:nvPr/>
            </p:nvSpPr>
            <p:spPr>
              <a:xfrm>
                <a:off x="2274067" y="5048577"/>
                <a:ext cx="899862" cy="390832"/>
              </a:xfrm>
              <a:prstGeom prst="rect">
                <a:avLst/>
              </a:prstGeom>
              <a:noFill/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/>
              </a:p>
            </p:txBody>
          </p:sp>
        </p:grpSp>
        <p:sp>
          <p:nvSpPr>
            <p:cNvPr id="104548" name="文本框 22"/>
            <p:cNvSpPr txBox="1">
              <a:spLocks noChangeArrowheads="1"/>
            </p:cNvSpPr>
            <p:nvPr/>
          </p:nvSpPr>
          <p:spPr bwMode="auto">
            <a:xfrm>
              <a:off x="353029" y="5424654"/>
              <a:ext cx="1137123" cy="4174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altLang="zh-CN" sz="1600">
                  <a:latin typeface="Times New Roman" pitchFamily="18" charset="0"/>
                  <a:cs typeface="Times New Roman" pitchFamily="18" charset="0"/>
                </a:rPr>
                <a:t>Detection</a:t>
              </a:r>
              <a:endParaRPr lang="zh-CN" altLang="en-US" sz="1600"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104549" name="组合 21"/>
            <p:cNvGrpSpPr>
              <a:grpSpLocks/>
            </p:cNvGrpSpPr>
            <p:nvPr/>
          </p:nvGrpSpPr>
          <p:grpSpPr bwMode="auto">
            <a:xfrm>
              <a:off x="1581357" y="4467534"/>
              <a:ext cx="1096555" cy="1059348"/>
              <a:chOff x="1696203" y="4588906"/>
              <a:chExt cx="1096555" cy="835748"/>
            </a:xfrm>
          </p:grpSpPr>
          <p:sp>
            <p:nvSpPr>
              <p:cNvPr id="6" name="矩形: 圆角 5">
                <a:extLst/>
              </p:cNvPr>
              <p:cNvSpPr/>
              <p:nvPr/>
            </p:nvSpPr>
            <p:spPr>
              <a:xfrm>
                <a:off x="1795748" y="4589414"/>
                <a:ext cx="914236" cy="835797"/>
              </a:xfrm>
              <a:prstGeom prst="round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/>
              </a:p>
            </p:txBody>
          </p:sp>
          <p:sp>
            <p:nvSpPr>
              <p:cNvPr id="104553" name="文本框 6"/>
              <p:cNvSpPr txBox="1">
                <a:spLocks noChangeArrowheads="1"/>
              </p:cNvSpPr>
              <p:nvPr/>
            </p:nvSpPr>
            <p:spPr bwMode="auto">
              <a:xfrm>
                <a:off x="1696203" y="4729225"/>
                <a:ext cx="1096555" cy="5827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 altLang="zh-CN" sz="1400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</a:rPr>
                  <a:t>TRUCKEE</a:t>
                </a:r>
              </a:p>
              <a:p>
                <a:pPr algn="ctr">
                  <a:lnSpc>
                    <a:spcPct val="150000"/>
                  </a:lnSpc>
                </a:pPr>
                <a:r>
                  <a:rPr lang="en-US" altLang="zh-CN" sz="1400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</a:rPr>
                  <a:t>DINER</a:t>
                </a:r>
                <a:endParaRPr lang="zh-CN" altLang="en-US" sz="140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104550" name="文本框 23"/>
            <p:cNvSpPr txBox="1">
              <a:spLocks noChangeArrowheads="1"/>
            </p:cNvSpPr>
            <p:nvPr/>
          </p:nvSpPr>
          <p:spPr bwMode="auto">
            <a:xfrm>
              <a:off x="1482014" y="5421623"/>
              <a:ext cx="1325811" cy="4174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altLang="zh-CN" sz="1600">
                  <a:latin typeface="Times New Roman" pitchFamily="18" charset="0"/>
                  <a:cs typeface="Times New Roman" pitchFamily="18" charset="0"/>
                </a:rPr>
                <a:t>Recognition</a:t>
              </a:r>
              <a:endParaRPr lang="zh-CN" altLang="en-US" sz="16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4" name="矩形: 圆角 13">
              <a:extLst/>
            </p:cNvPr>
            <p:cNvSpPr/>
            <p:nvPr/>
          </p:nvSpPr>
          <p:spPr>
            <a:xfrm>
              <a:off x="228600" y="4376055"/>
              <a:ext cx="2482404" cy="1462844"/>
            </a:xfrm>
            <a:prstGeom prst="roundRect">
              <a:avLst>
                <a:gd name="adj" fmla="val 9948"/>
              </a:avLst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</p:grpSp>
      <p:sp>
        <p:nvSpPr>
          <p:cNvPr id="34" name="箭头: 下 33">
            <a:extLst/>
          </p:cNvPr>
          <p:cNvSpPr/>
          <p:nvPr/>
        </p:nvSpPr>
        <p:spPr>
          <a:xfrm rot="16200000">
            <a:off x="3092450" y="3733801"/>
            <a:ext cx="365125" cy="1238250"/>
          </a:xfrm>
          <a:prstGeom prst="downArrow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dirty="0"/>
          </a:p>
        </p:txBody>
      </p:sp>
      <p:sp>
        <p:nvSpPr>
          <p:cNvPr id="35" name="箭头: 下 34">
            <a:extLst/>
          </p:cNvPr>
          <p:cNvSpPr/>
          <p:nvPr/>
        </p:nvSpPr>
        <p:spPr>
          <a:xfrm rot="16200000">
            <a:off x="2672556" y="1296194"/>
            <a:ext cx="365125" cy="2078038"/>
          </a:xfrm>
          <a:prstGeom prst="downArrow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dirty="0"/>
          </a:p>
        </p:txBody>
      </p:sp>
      <p:sp>
        <p:nvSpPr>
          <p:cNvPr id="17" name="矩形 16">
            <a:extLst/>
          </p:cNvPr>
          <p:cNvSpPr/>
          <p:nvPr/>
        </p:nvSpPr>
        <p:spPr>
          <a:xfrm>
            <a:off x="3954463" y="1925638"/>
            <a:ext cx="198437" cy="81597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39" name="矩形 38">
            <a:extLst/>
          </p:cNvPr>
          <p:cNvSpPr/>
          <p:nvPr/>
        </p:nvSpPr>
        <p:spPr>
          <a:xfrm>
            <a:off x="3954463" y="3949700"/>
            <a:ext cx="198437" cy="8159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40" name="箭头: 下 39">
            <a:extLst/>
          </p:cNvPr>
          <p:cNvSpPr/>
          <p:nvPr/>
        </p:nvSpPr>
        <p:spPr>
          <a:xfrm rot="16200000">
            <a:off x="5072856" y="1273969"/>
            <a:ext cx="366713" cy="2105025"/>
          </a:xfrm>
          <a:prstGeom prst="downArrow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dirty="0"/>
          </a:p>
        </p:txBody>
      </p:sp>
      <p:sp>
        <p:nvSpPr>
          <p:cNvPr id="41" name="箭头: 下 40">
            <a:extLst/>
          </p:cNvPr>
          <p:cNvSpPr/>
          <p:nvPr/>
        </p:nvSpPr>
        <p:spPr>
          <a:xfrm rot="16200000">
            <a:off x="4197350" y="4186238"/>
            <a:ext cx="365125" cy="342900"/>
          </a:xfrm>
          <a:prstGeom prst="downArrow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dirty="0"/>
          </a:p>
        </p:txBody>
      </p:sp>
      <p:sp>
        <p:nvSpPr>
          <p:cNvPr id="44" name="矩形 43">
            <a:extLst/>
          </p:cNvPr>
          <p:cNvSpPr/>
          <p:nvPr/>
        </p:nvSpPr>
        <p:spPr>
          <a:xfrm>
            <a:off x="5762625" y="3952875"/>
            <a:ext cx="198438" cy="815975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54" name="箭头: 下 53">
            <a:extLst/>
          </p:cNvPr>
          <p:cNvSpPr/>
          <p:nvPr/>
        </p:nvSpPr>
        <p:spPr>
          <a:xfrm rot="12620934">
            <a:off x="6048375" y="3540125"/>
            <a:ext cx="249238" cy="546100"/>
          </a:xfrm>
          <a:prstGeom prst="downArrow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dirty="0"/>
          </a:p>
        </p:txBody>
      </p:sp>
      <p:sp>
        <p:nvSpPr>
          <p:cNvPr id="20" name="箭头: 圆角右 19">
            <a:extLst/>
          </p:cNvPr>
          <p:cNvSpPr/>
          <p:nvPr/>
        </p:nvSpPr>
        <p:spPr>
          <a:xfrm rot="5400000">
            <a:off x="3679031" y="2763044"/>
            <a:ext cx="1901825" cy="852488"/>
          </a:xfrm>
          <a:prstGeom prst="bentArrow">
            <a:avLst>
              <a:gd name="adj1" fmla="val 21925"/>
              <a:gd name="adj2" fmla="val 15130"/>
              <a:gd name="adj3" fmla="val 16775"/>
              <a:gd name="adj4" fmla="val 71714"/>
            </a:avLst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solidFill>
                <a:schemeClr val="tx1"/>
              </a:solidFill>
            </a:endParaRPr>
          </a:p>
        </p:txBody>
      </p:sp>
      <p:grpSp>
        <p:nvGrpSpPr>
          <p:cNvPr id="3" name="组合 2"/>
          <p:cNvGrpSpPr>
            <a:grpSpLocks/>
          </p:cNvGrpSpPr>
          <p:nvPr/>
        </p:nvGrpSpPr>
        <p:grpSpPr bwMode="auto">
          <a:xfrm>
            <a:off x="6451600" y="2101850"/>
            <a:ext cx="300038" cy="1733550"/>
            <a:chOff x="6451600" y="2413588"/>
            <a:chExt cx="300675" cy="1735113"/>
          </a:xfrm>
        </p:grpSpPr>
        <p:sp>
          <p:nvSpPr>
            <p:cNvPr id="55" name="矩形 54">
              <a:extLst/>
            </p:cNvPr>
            <p:cNvSpPr/>
            <p:nvPr/>
          </p:nvSpPr>
          <p:spPr>
            <a:xfrm>
              <a:off x="6497736" y="2448544"/>
              <a:ext cx="197268" cy="815122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56" name="矩形 55">
              <a:extLst/>
            </p:cNvPr>
            <p:cNvSpPr/>
            <p:nvPr/>
          </p:nvSpPr>
          <p:spPr>
            <a:xfrm>
              <a:off x="6497736" y="3290678"/>
              <a:ext cx="197268" cy="815122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57" name="矩形: 圆角 56">
              <a:extLst/>
            </p:cNvPr>
            <p:cNvSpPr/>
            <p:nvPr/>
          </p:nvSpPr>
          <p:spPr>
            <a:xfrm>
              <a:off x="6451600" y="2413588"/>
              <a:ext cx="300675" cy="1735113"/>
            </a:xfrm>
            <a:prstGeom prst="round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</p:grpSp>
      <p:sp>
        <p:nvSpPr>
          <p:cNvPr id="58" name="箭头: 下 57">
            <a:extLst/>
          </p:cNvPr>
          <p:cNvSpPr/>
          <p:nvPr/>
        </p:nvSpPr>
        <p:spPr>
          <a:xfrm rot="16200000">
            <a:off x="7219156" y="2397920"/>
            <a:ext cx="365125" cy="1154112"/>
          </a:xfrm>
          <a:prstGeom prst="downArrow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dirty="0"/>
          </a:p>
        </p:txBody>
      </p:sp>
      <p:sp>
        <p:nvSpPr>
          <p:cNvPr id="60" name="矩形: 圆角 59">
            <a:extLst/>
          </p:cNvPr>
          <p:cNvSpPr/>
          <p:nvPr/>
        </p:nvSpPr>
        <p:spPr>
          <a:xfrm>
            <a:off x="8080375" y="2792413"/>
            <a:ext cx="989013" cy="342900"/>
          </a:xfrm>
          <a:prstGeom prst="round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61" name="文本框 60"/>
          <p:cNvSpPr txBox="1">
            <a:spLocks noChangeArrowheads="1"/>
          </p:cNvSpPr>
          <p:nvPr/>
        </p:nvSpPr>
        <p:spPr bwMode="auto">
          <a:xfrm>
            <a:off x="7915275" y="2701925"/>
            <a:ext cx="1298575" cy="417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160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Restaurant</a:t>
            </a:r>
            <a:endParaRPr lang="zh-CN" altLang="en-US" sz="140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2" name="箭头: 下 61">
            <a:extLst/>
          </p:cNvPr>
          <p:cNvSpPr/>
          <p:nvPr/>
        </p:nvSpPr>
        <p:spPr>
          <a:xfrm rot="16200000">
            <a:off x="5364956" y="4185444"/>
            <a:ext cx="365125" cy="344488"/>
          </a:xfrm>
          <a:prstGeom prst="downArrow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dirty="0"/>
          </a:p>
        </p:txBody>
      </p:sp>
      <p:grpSp>
        <p:nvGrpSpPr>
          <p:cNvPr id="28" name="组合 27"/>
          <p:cNvGrpSpPr>
            <a:grpSpLocks/>
          </p:cNvGrpSpPr>
          <p:nvPr/>
        </p:nvGrpSpPr>
        <p:grpSpPr bwMode="auto">
          <a:xfrm>
            <a:off x="4521200" y="4198938"/>
            <a:ext cx="862013" cy="325437"/>
            <a:chOff x="4916757" y="4899657"/>
            <a:chExt cx="862737" cy="325441"/>
          </a:xfrm>
        </p:grpSpPr>
        <p:sp>
          <p:nvSpPr>
            <p:cNvPr id="42" name="矩形: 圆角 41">
              <a:extLst/>
            </p:cNvPr>
            <p:cNvSpPr/>
            <p:nvPr/>
          </p:nvSpPr>
          <p:spPr>
            <a:xfrm>
              <a:off x="4985077" y="4899657"/>
              <a:ext cx="726096" cy="325441"/>
            </a:xfrm>
            <a:prstGeom prst="roundRect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4543" name="矩形 26"/>
            <p:cNvSpPr>
              <a:spLocks noChangeArrowheads="1"/>
            </p:cNvSpPr>
            <p:nvPr/>
          </p:nvSpPr>
          <p:spPr bwMode="auto">
            <a:xfrm>
              <a:off x="4916757" y="4899657"/>
              <a:ext cx="862737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altLang="zh-CN" sz="140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Attention</a:t>
              </a:r>
              <a:endParaRPr lang="zh-CN" altLang="en-US" sz="1400">
                <a:solidFill>
                  <a:schemeClr val="bg1"/>
                </a:solidFill>
              </a:endParaRPr>
            </a:p>
          </p:txBody>
        </p:sp>
      </p:grpSp>
      <p:grpSp>
        <p:nvGrpSpPr>
          <p:cNvPr id="63" name="组合 62"/>
          <p:cNvGrpSpPr>
            <a:grpSpLocks/>
          </p:cNvGrpSpPr>
          <p:nvPr/>
        </p:nvGrpSpPr>
        <p:grpSpPr bwMode="auto">
          <a:xfrm>
            <a:off x="6721475" y="3184525"/>
            <a:ext cx="1262063" cy="523875"/>
            <a:chOff x="4916757" y="4899657"/>
            <a:chExt cx="862737" cy="523220"/>
          </a:xfrm>
        </p:grpSpPr>
        <p:sp>
          <p:nvSpPr>
            <p:cNvPr id="64" name="矩形: 圆角 63">
              <a:extLst/>
            </p:cNvPr>
            <p:cNvSpPr/>
            <p:nvPr/>
          </p:nvSpPr>
          <p:spPr>
            <a:xfrm>
              <a:off x="4985125" y="4899657"/>
              <a:ext cx="726001" cy="325031"/>
            </a:xfrm>
            <a:prstGeom prst="roundRect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4541" name="矩形 64"/>
            <p:cNvSpPr>
              <a:spLocks noChangeArrowheads="1"/>
            </p:cNvSpPr>
            <p:nvPr/>
          </p:nvSpPr>
          <p:spPr bwMode="auto">
            <a:xfrm>
              <a:off x="4916757" y="4899657"/>
              <a:ext cx="862737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altLang="zh-CN" sz="140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Classification</a:t>
              </a:r>
              <a:endParaRPr lang="zh-CN" altLang="en-US" sz="1400">
                <a:solidFill>
                  <a:schemeClr val="bg1"/>
                </a:solidFill>
              </a:endParaRPr>
            </a:p>
          </p:txBody>
        </p:sp>
      </p:grpSp>
      <p:grpSp>
        <p:nvGrpSpPr>
          <p:cNvPr id="66" name="组合 65"/>
          <p:cNvGrpSpPr>
            <a:grpSpLocks/>
          </p:cNvGrpSpPr>
          <p:nvPr/>
        </p:nvGrpSpPr>
        <p:grpSpPr bwMode="auto">
          <a:xfrm>
            <a:off x="2622550" y="2457450"/>
            <a:ext cx="1093788" cy="368300"/>
            <a:chOff x="4916757" y="4899657"/>
            <a:chExt cx="862737" cy="183323"/>
          </a:xfrm>
        </p:grpSpPr>
        <p:sp>
          <p:nvSpPr>
            <p:cNvPr id="67" name="矩形: 圆角 66">
              <a:extLst/>
            </p:cNvPr>
            <p:cNvSpPr/>
            <p:nvPr/>
          </p:nvSpPr>
          <p:spPr>
            <a:xfrm>
              <a:off x="4984374" y="4899657"/>
              <a:ext cx="727504" cy="172260"/>
            </a:xfrm>
            <a:prstGeom prst="roundRect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4539" name="矩形 67"/>
            <p:cNvSpPr>
              <a:spLocks noChangeArrowheads="1"/>
            </p:cNvSpPr>
            <p:nvPr/>
          </p:nvSpPr>
          <p:spPr bwMode="auto">
            <a:xfrm>
              <a:off x="4916757" y="4899657"/>
              <a:ext cx="862737" cy="1833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altLang="zh-CN" sz="140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GoogLeNet</a:t>
              </a:r>
            </a:p>
          </p:txBody>
        </p:sp>
      </p:grpSp>
      <p:grpSp>
        <p:nvGrpSpPr>
          <p:cNvPr id="69" name="组合 68"/>
          <p:cNvGrpSpPr>
            <a:grpSpLocks/>
          </p:cNvGrpSpPr>
          <p:nvPr/>
        </p:nvGrpSpPr>
        <p:grpSpPr bwMode="auto">
          <a:xfrm>
            <a:off x="1319213" y="2979738"/>
            <a:ext cx="882650" cy="565150"/>
            <a:chOff x="4916757" y="4899657"/>
            <a:chExt cx="862737" cy="325441"/>
          </a:xfrm>
        </p:grpSpPr>
        <p:sp>
          <p:nvSpPr>
            <p:cNvPr id="70" name="矩形: 圆角 69">
              <a:extLst/>
            </p:cNvPr>
            <p:cNvSpPr/>
            <p:nvPr/>
          </p:nvSpPr>
          <p:spPr>
            <a:xfrm>
              <a:off x="4985031" y="4899657"/>
              <a:ext cx="726189" cy="325441"/>
            </a:xfrm>
            <a:prstGeom prst="roundRect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4537" name="矩形 70"/>
            <p:cNvSpPr>
              <a:spLocks noChangeArrowheads="1"/>
            </p:cNvSpPr>
            <p:nvPr/>
          </p:nvSpPr>
          <p:spPr bwMode="auto">
            <a:xfrm>
              <a:off x="4916757" y="4899657"/>
              <a:ext cx="862737" cy="3116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altLang="zh-CN" sz="140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Word</a:t>
              </a:r>
            </a:p>
            <a:p>
              <a:pPr algn="ctr"/>
              <a:r>
                <a:rPr lang="en-US" altLang="zh-CN" sz="140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Spotting</a:t>
              </a:r>
              <a:endParaRPr lang="zh-CN" altLang="en-US" sz="1400">
                <a:solidFill>
                  <a:schemeClr val="bg1"/>
                </a:solidFill>
              </a:endParaRPr>
            </a:p>
          </p:txBody>
        </p:sp>
      </p:grpSp>
      <p:grpSp>
        <p:nvGrpSpPr>
          <p:cNvPr id="72" name="组合 71"/>
          <p:cNvGrpSpPr>
            <a:grpSpLocks/>
          </p:cNvGrpSpPr>
          <p:nvPr/>
        </p:nvGrpSpPr>
        <p:grpSpPr bwMode="auto">
          <a:xfrm>
            <a:off x="2625725" y="3671888"/>
            <a:ext cx="1093788" cy="877887"/>
            <a:chOff x="4916757" y="4899657"/>
            <a:chExt cx="862737" cy="523220"/>
          </a:xfrm>
        </p:grpSpPr>
        <p:sp>
          <p:nvSpPr>
            <p:cNvPr id="73" name="矩形: 圆角 72">
              <a:extLst/>
            </p:cNvPr>
            <p:cNvSpPr/>
            <p:nvPr/>
          </p:nvSpPr>
          <p:spPr>
            <a:xfrm>
              <a:off x="4984374" y="4899657"/>
              <a:ext cx="727504" cy="325475"/>
            </a:xfrm>
            <a:prstGeom prst="roundRect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4535" name="矩形 73"/>
            <p:cNvSpPr>
              <a:spLocks noChangeArrowheads="1"/>
            </p:cNvSpPr>
            <p:nvPr/>
          </p:nvSpPr>
          <p:spPr bwMode="auto">
            <a:xfrm>
              <a:off x="4916757" y="4899657"/>
              <a:ext cx="862737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altLang="zh-CN" sz="140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Word</a:t>
              </a:r>
            </a:p>
            <a:p>
              <a:pPr algn="ctr"/>
              <a:r>
                <a:rPr lang="en-US" altLang="zh-CN" sz="140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Embedding</a:t>
              </a:r>
              <a:endParaRPr lang="zh-CN" altLang="en-US" sz="1400">
                <a:solidFill>
                  <a:schemeClr val="bg1"/>
                </a:solidFill>
              </a:endParaRPr>
            </a:p>
          </p:txBody>
        </p:sp>
      </p:grpSp>
      <p:grpSp>
        <p:nvGrpSpPr>
          <p:cNvPr id="10" name="组合 9"/>
          <p:cNvGrpSpPr>
            <a:grpSpLocks/>
          </p:cNvGrpSpPr>
          <p:nvPr/>
        </p:nvGrpSpPr>
        <p:grpSpPr bwMode="auto">
          <a:xfrm>
            <a:off x="3332163" y="2651125"/>
            <a:ext cx="1430337" cy="604838"/>
            <a:chOff x="3332419" y="2964143"/>
            <a:chExt cx="1430749" cy="603703"/>
          </a:xfrm>
        </p:grpSpPr>
        <p:sp>
          <p:nvSpPr>
            <p:cNvPr id="104533" name="文本框 49"/>
            <p:cNvSpPr txBox="1">
              <a:spLocks noChangeArrowheads="1"/>
            </p:cNvSpPr>
            <p:nvPr/>
          </p:nvSpPr>
          <p:spPr bwMode="auto">
            <a:xfrm>
              <a:off x="3332419" y="2964143"/>
              <a:ext cx="1430749" cy="3768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altLang="zh-CN" sz="1400">
                  <a:latin typeface="Times New Roman" pitchFamily="18" charset="0"/>
                  <a:cs typeface="Times New Roman" pitchFamily="18" charset="0"/>
                </a:rPr>
                <a:t>Image Feature</a:t>
              </a:r>
              <a:endParaRPr lang="zh-CN" altLang="en-US" sz="1400">
                <a:latin typeface="Times New Roman" pitchFamily="18" charset="0"/>
                <a:cs typeface="Times New Roman" pitchFamily="18" charset="0"/>
              </a:endParaRPr>
            </a:p>
          </p:txBody>
        </p:sp>
        <p:graphicFrame>
          <p:nvGraphicFramePr>
            <p:cNvPr id="104497" name="Object 49"/>
            <p:cNvGraphicFramePr>
              <a:graphicFrameLocks noChangeAspect="1"/>
            </p:cNvGraphicFramePr>
            <p:nvPr/>
          </p:nvGraphicFramePr>
          <p:xfrm>
            <a:off x="3962445" y="3252319"/>
            <a:ext cx="181789" cy="31552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139" name="Equation" r:id="rId5" imgW="164880" imgH="228600" progId="">
                    <p:embed/>
                  </p:oleObj>
                </mc:Choice>
                <mc:Fallback>
                  <p:oleObj name="Equation" r:id="rId5" imgW="164880" imgH="228600" progId="">
                    <p:embed/>
                    <p:pic>
                      <p:nvPicPr>
                        <p:cNvPr id="104497" name="Object 4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962445" y="3252319"/>
                          <a:ext cx="181789" cy="315527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2" name="组合 11"/>
          <p:cNvGrpSpPr>
            <a:grpSpLocks/>
          </p:cNvGrpSpPr>
          <p:nvPr/>
        </p:nvGrpSpPr>
        <p:grpSpPr bwMode="auto">
          <a:xfrm>
            <a:off x="3348038" y="4664075"/>
            <a:ext cx="1430337" cy="619125"/>
            <a:chOff x="3347733" y="4976819"/>
            <a:chExt cx="1430749" cy="619119"/>
          </a:xfrm>
        </p:grpSpPr>
        <p:sp>
          <p:nvSpPr>
            <p:cNvPr id="104532" name="文本框 50"/>
            <p:cNvSpPr txBox="1">
              <a:spLocks noChangeArrowheads="1"/>
            </p:cNvSpPr>
            <p:nvPr/>
          </p:nvSpPr>
          <p:spPr bwMode="auto">
            <a:xfrm>
              <a:off x="3347733" y="4976819"/>
              <a:ext cx="1430749" cy="3768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altLang="zh-CN" sz="1400">
                  <a:latin typeface="Times New Roman" pitchFamily="18" charset="0"/>
                  <a:cs typeface="Times New Roman" pitchFamily="18" charset="0"/>
                </a:rPr>
                <a:t>Text Feature</a:t>
              </a:r>
              <a:endParaRPr lang="zh-CN" altLang="en-US" sz="1400">
                <a:latin typeface="Times New Roman" pitchFamily="18" charset="0"/>
                <a:cs typeface="Times New Roman" pitchFamily="18" charset="0"/>
              </a:endParaRPr>
            </a:p>
          </p:txBody>
        </p:sp>
        <p:graphicFrame>
          <p:nvGraphicFramePr>
            <p:cNvPr id="104498" name="Object 50"/>
            <p:cNvGraphicFramePr>
              <a:graphicFrameLocks noChangeAspect="1"/>
            </p:cNvGraphicFramePr>
            <p:nvPr/>
          </p:nvGraphicFramePr>
          <p:xfrm>
            <a:off x="3957638" y="5280025"/>
            <a:ext cx="168275" cy="31591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140" name="Equation" r:id="rId7" imgW="152280" imgH="228600" progId="">
                    <p:embed/>
                  </p:oleObj>
                </mc:Choice>
                <mc:Fallback>
                  <p:oleObj name="Equation" r:id="rId7" imgW="152280" imgH="228600" progId="">
                    <p:embed/>
                    <p:pic>
                      <p:nvPicPr>
                        <p:cNvPr id="104498" name="Object 5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957638" y="5280025"/>
                          <a:ext cx="168275" cy="315913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3" name="组合 12"/>
          <p:cNvGrpSpPr>
            <a:grpSpLocks/>
          </p:cNvGrpSpPr>
          <p:nvPr/>
        </p:nvGrpSpPr>
        <p:grpSpPr bwMode="auto">
          <a:xfrm>
            <a:off x="4938713" y="4668838"/>
            <a:ext cx="1838325" cy="614362"/>
            <a:chOff x="4938248" y="4980842"/>
            <a:chExt cx="1838529" cy="615096"/>
          </a:xfrm>
        </p:grpSpPr>
        <p:graphicFrame>
          <p:nvGraphicFramePr>
            <p:cNvPr id="104499" name="Object 51"/>
            <p:cNvGraphicFramePr>
              <a:graphicFrameLocks noChangeAspect="1"/>
            </p:cNvGraphicFramePr>
            <p:nvPr/>
          </p:nvGraphicFramePr>
          <p:xfrm>
            <a:off x="5759450" y="5280025"/>
            <a:ext cx="196850" cy="31591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141" name="Equation" r:id="rId9" imgW="177480" imgH="228600" progId="">
                    <p:embed/>
                  </p:oleObj>
                </mc:Choice>
                <mc:Fallback>
                  <p:oleObj name="Equation" r:id="rId9" imgW="177480" imgH="228600" progId="">
                    <p:embed/>
                    <p:pic>
                      <p:nvPicPr>
                        <p:cNvPr id="104499" name="Object 5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759450" y="5280025"/>
                          <a:ext cx="196850" cy="315913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04531" name="文本框 74"/>
            <p:cNvSpPr txBox="1">
              <a:spLocks noChangeArrowheads="1"/>
            </p:cNvSpPr>
            <p:nvPr/>
          </p:nvSpPr>
          <p:spPr bwMode="auto">
            <a:xfrm>
              <a:off x="4938248" y="4980842"/>
              <a:ext cx="1838529" cy="3768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altLang="zh-CN" sz="1400">
                  <a:latin typeface="Times New Roman" pitchFamily="18" charset="0"/>
                  <a:cs typeface="Times New Roman" pitchFamily="18" charset="0"/>
                </a:rPr>
                <a:t>Attended Text Feature</a:t>
              </a:r>
              <a:endParaRPr lang="zh-CN" altLang="en-US" sz="140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76" name="文本框 75"/>
          <p:cNvSpPr txBox="1">
            <a:spLocks noChangeArrowheads="1"/>
          </p:cNvSpPr>
          <p:nvPr/>
        </p:nvSpPr>
        <p:spPr bwMode="auto">
          <a:xfrm>
            <a:off x="5578475" y="1709738"/>
            <a:ext cx="2035175" cy="37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1400">
                <a:latin typeface="Times New Roman" pitchFamily="18" charset="0"/>
                <a:cs typeface="Times New Roman" pitchFamily="18" charset="0"/>
              </a:rPr>
              <a:t>Feature Concatenation</a:t>
            </a:r>
            <a:endParaRPr lang="zh-CN" altLang="en-US" sz="140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04527" name="组合 76"/>
          <p:cNvGrpSpPr>
            <a:grpSpLocks/>
          </p:cNvGrpSpPr>
          <p:nvPr/>
        </p:nvGrpSpPr>
        <p:grpSpPr bwMode="auto">
          <a:xfrm>
            <a:off x="354013" y="5756275"/>
            <a:ext cx="8459787" cy="498475"/>
            <a:chOff x="354329" y="5755640"/>
            <a:chExt cx="8460000" cy="498741"/>
          </a:xfrm>
        </p:grpSpPr>
        <p:sp>
          <p:nvSpPr>
            <p:cNvPr id="104529" name="文本框 2"/>
            <p:cNvSpPr txBox="1">
              <a:spLocks noChangeArrowheads="1"/>
            </p:cNvSpPr>
            <p:nvPr/>
          </p:nvSpPr>
          <p:spPr bwMode="auto">
            <a:xfrm>
              <a:off x="364491" y="5758815"/>
              <a:ext cx="8449838" cy="4924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altLang="zh-CN" sz="1300">
                  <a:latin typeface="Times New Roman" pitchFamily="18" charset="0"/>
                </a:rPr>
                <a:t>[1] Bai X.</a:t>
              </a:r>
              <a:r>
                <a:rPr lang="zh-CN" altLang="en-US" sz="1300">
                  <a:latin typeface="Times New Roman" pitchFamily="18" charset="0"/>
                </a:rPr>
                <a:t> </a:t>
              </a:r>
              <a:r>
                <a:rPr lang="en-US" altLang="zh-CN" sz="1300">
                  <a:latin typeface="Times New Roman" pitchFamily="18" charset="0"/>
                </a:rPr>
                <a:t>et</a:t>
              </a:r>
              <a:r>
                <a:rPr lang="zh-CN" altLang="en-US" sz="1300">
                  <a:latin typeface="Times New Roman" pitchFamily="18" charset="0"/>
                </a:rPr>
                <a:t> </a:t>
              </a:r>
              <a:r>
                <a:rPr lang="en-US" altLang="zh-CN" sz="1300">
                  <a:latin typeface="Times New Roman" pitchFamily="18" charset="0"/>
                </a:rPr>
                <a:t>al.</a:t>
              </a:r>
              <a:r>
                <a:rPr lang="zh-CN" altLang="en-US" sz="1300">
                  <a:latin typeface="Times New Roman" pitchFamily="18" charset="0"/>
                </a:rPr>
                <a:t> </a:t>
              </a:r>
              <a:r>
                <a:rPr lang="en-US" altLang="zh-CN" sz="1300">
                  <a:latin typeface="Times New Roman" pitchFamily="18" charset="0"/>
                </a:rPr>
                <a:t>Integrating Scene Text and Visual Appearance for Fine-Grained Image Classification with Convolutional Neural Networks[J]. arXiv:1704.04613, 2017.</a:t>
              </a:r>
            </a:p>
          </p:txBody>
        </p:sp>
        <p:sp>
          <p:nvSpPr>
            <p:cNvPr id="79" name="矩形 3">
              <a:extLst/>
            </p:cNvPr>
            <p:cNvSpPr/>
            <p:nvPr/>
          </p:nvSpPr>
          <p:spPr>
            <a:xfrm>
              <a:off x="354329" y="5755640"/>
              <a:ext cx="8460000" cy="498741"/>
            </a:xfrm>
            <a:prstGeom prst="rect">
              <a:avLst/>
            </a:prstGeom>
            <a:noFill/>
            <a:ln>
              <a:solidFill>
                <a:schemeClr val="accent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</p:grpSp>
      <p:sp>
        <p:nvSpPr>
          <p:cNvPr id="104528" name="标题 1"/>
          <p:cNvSpPr>
            <a:spLocks noGrp="1"/>
          </p:cNvSpPr>
          <p:nvPr>
            <p:ph type="title"/>
          </p:nvPr>
        </p:nvSpPr>
        <p:spPr>
          <a:xfrm>
            <a:off x="611188" y="206375"/>
            <a:ext cx="7504112" cy="812800"/>
          </a:xfrm>
        </p:spPr>
        <p:txBody>
          <a:bodyPr/>
          <a:lstStyle/>
          <a:p>
            <a:pPr eaLnBrk="1" hangingPunct="1"/>
            <a:r>
              <a:rPr lang="en-US" altLang="zh-CN" sz="2700">
                <a:latin typeface="Times New Roman" pitchFamily="18" charset="0"/>
                <a:cs typeface="Times New Roman" pitchFamily="18" charset="0"/>
              </a:rPr>
              <a:t>Fine-Grained Image Classification with Textual Cue</a:t>
            </a:r>
            <a:endParaRPr lang="zh-CN" altLang="en-US" sz="27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25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"/>
                            </p:stCondLst>
                            <p:childTnLst>
                              <p:par>
                                <p:cTn id="12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9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22" dur="25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25" dur="25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28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"/>
                            </p:stCondLst>
                            <p:childTnLst>
                              <p:par>
                                <p:cTn id="30" presetID="3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32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35" dur="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47" dur="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0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3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53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3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56" dur="2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3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59" dur="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50"/>
                            </p:stCondLst>
                            <p:childTnLst>
                              <p:par>
                                <p:cTn id="61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3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68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3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1" dur="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3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4" dur="2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50"/>
                            </p:stCondLst>
                            <p:childTnLst>
                              <p:par>
                                <p:cTn id="76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8" dur="25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83" dur="25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86" dur="2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250"/>
                            </p:stCondLst>
                            <p:childTnLst>
                              <p:par>
                                <p:cTn id="88" presetID="3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90" dur="2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3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93" dur="25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34" grpId="0" animBg="1"/>
      <p:bldP spid="35" grpId="0" animBg="1"/>
      <p:bldP spid="17" grpId="0" animBg="1"/>
      <p:bldP spid="39" grpId="0" animBg="1"/>
      <p:bldP spid="40" grpId="0" animBg="1"/>
      <p:bldP spid="41" grpId="0" animBg="1"/>
      <p:bldP spid="44" grpId="0" animBg="1"/>
      <p:bldP spid="54" grpId="0" animBg="1"/>
      <p:bldP spid="58" grpId="0" animBg="1"/>
      <p:bldP spid="60" grpId="0" animBg="1"/>
      <p:bldP spid="61" grpId="0"/>
      <p:bldP spid="62" grpId="0" animBg="1"/>
      <p:bldP spid="76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7" name="文本框 6"/>
          <p:cNvSpPr txBox="1">
            <a:spLocks noChangeArrowheads="1"/>
          </p:cNvSpPr>
          <p:nvPr/>
        </p:nvSpPr>
        <p:spPr bwMode="auto">
          <a:xfrm>
            <a:off x="1262063" y="1236663"/>
            <a:ext cx="661987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zh-CN" sz="2400" b="1">
                <a:latin typeface="Times New Roman" pitchFamily="18" charset="0"/>
                <a:sym typeface="+mn-ea"/>
              </a:rPr>
              <a:t>Attention Model to Select Relevant Words</a:t>
            </a:r>
            <a:endParaRPr lang="en-US" altLang="zh-CN" sz="2400" b="1">
              <a:latin typeface="Times New Roman" pitchFamily="18" charset="0"/>
              <a:cs typeface="Times New Roman" pitchFamily="18" charset="0"/>
              <a:sym typeface="+mn-ea"/>
            </a:endParaRPr>
          </a:p>
        </p:txBody>
      </p:sp>
      <p:sp>
        <p:nvSpPr>
          <p:cNvPr id="106498" name="文本框 9"/>
          <p:cNvSpPr txBox="1">
            <a:spLocks noChangeArrowheads="1"/>
          </p:cNvSpPr>
          <p:nvPr/>
        </p:nvSpPr>
        <p:spPr bwMode="auto">
          <a:xfrm>
            <a:off x="493713" y="5372100"/>
            <a:ext cx="8156575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5750" indent="-285750">
              <a:lnSpc>
                <a:spcPct val="150000"/>
              </a:lnSpc>
              <a:buFont typeface="Wingdings" pitchFamily="2" charset="2"/>
              <a:buChar char=""/>
            </a:pPr>
            <a:r>
              <a:rPr lang="en-US" altLang="zh-CN" sz="2000">
                <a:latin typeface="Times New Roman" pitchFamily="18" charset="0"/>
                <a:ea typeface="微软雅黑"/>
                <a:cs typeface="微软雅黑"/>
              </a:rPr>
              <a:t>Some</a:t>
            </a:r>
            <a:r>
              <a:rPr lang="en-US" altLang="zh-CN" sz="2000">
                <a:solidFill>
                  <a:srgbClr val="FF0000"/>
                </a:solidFill>
                <a:latin typeface="Times New Roman" pitchFamily="18" charset="0"/>
                <a:ea typeface="微软雅黑"/>
                <a:cs typeface="微软雅黑"/>
              </a:rPr>
              <a:t> </a:t>
            </a:r>
            <a:r>
              <a:rPr lang="en-US" altLang="zh-CN" sz="2000">
                <a:solidFill>
                  <a:srgbClr val="C00000"/>
                </a:solidFill>
                <a:latin typeface="Times New Roman" pitchFamily="18" charset="0"/>
                <a:ea typeface="微软雅黑"/>
                <a:cs typeface="微软雅黑"/>
              </a:rPr>
              <a:t>i</a:t>
            </a:r>
            <a:r>
              <a:rPr lang="zh-CN" altLang="en-US" sz="2000">
                <a:solidFill>
                  <a:srgbClr val="C00000"/>
                </a:solidFill>
                <a:latin typeface="Times New Roman" pitchFamily="18" charset="0"/>
                <a:ea typeface="微软雅黑"/>
                <a:cs typeface="微软雅黑"/>
              </a:rPr>
              <a:t>rrelevant </a:t>
            </a:r>
            <a:r>
              <a:rPr lang="en-US" altLang="zh-CN" sz="2000">
                <a:solidFill>
                  <a:srgbClr val="C00000"/>
                </a:solidFill>
                <a:latin typeface="Times New Roman" pitchFamily="18" charset="0"/>
                <a:ea typeface="微软雅黑"/>
                <a:cs typeface="微软雅黑"/>
              </a:rPr>
              <a:t>words </a:t>
            </a:r>
            <a:r>
              <a:rPr lang="en-US" altLang="zh-CN" sz="2000">
                <a:latin typeface="Times New Roman" pitchFamily="18" charset="0"/>
                <a:ea typeface="微软雅黑"/>
                <a:cs typeface="微软雅黑"/>
              </a:rPr>
              <a:t>to this Category</a:t>
            </a:r>
            <a:endParaRPr lang="zh-CN" altLang="en-US">
              <a:latin typeface="Times New Roman" pitchFamily="18" charset="0"/>
              <a:ea typeface="微软雅黑"/>
              <a:cs typeface="微软雅黑"/>
            </a:endParaRPr>
          </a:p>
        </p:txBody>
      </p:sp>
      <p:grpSp>
        <p:nvGrpSpPr>
          <p:cNvPr id="106499" name="组合 29"/>
          <p:cNvGrpSpPr>
            <a:grpSpLocks/>
          </p:cNvGrpSpPr>
          <p:nvPr/>
        </p:nvGrpSpPr>
        <p:grpSpPr bwMode="auto">
          <a:xfrm>
            <a:off x="503238" y="2097088"/>
            <a:ext cx="3902075" cy="2708275"/>
            <a:chOff x="493713" y="2210004"/>
            <a:chExt cx="3901398" cy="2708451"/>
          </a:xfrm>
        </p:grpSpPr>
        <p:grpSp>
          <p:nvGrpSpPr>
            <p:cNvPr id="106515" name="组合 9"/>
            <p:cNvGrpSpPr>
              <a:grpSpLocks/>
            </p:cNvGrpSpPr>
            <p:nvPr/>
          </p:nvGrpSpPr>
          <p:grpSpPr bwMode="auto">
            <a:xfrm>
              <a:off x="493713" y="2210004"/>
              <a:ext cx="3901398" cy="2708451"/>
              <a:chOff x="536575" y="1978554"/>
              <a:chExt cx="3901398" cy="2708451"/>
            </a:xfrm>
          </p:grpSpPr>
          <p:grpSp>
            <p:nvGrpSpPr>
              <p:cNvPr id="106519" name="组合 8"/>
              <p:cNvGrpSpPr>
                <a:grpSpLocks/>
              </p:cNvGrpSpPr>
              <p:nvPr/>
            </p:nvGrpSpPr>
            <p:grpSpPr bwMode="auto">
              <a:xfrm>
                <a:off x="536575" y="1978554"/>
                <a:ext cx="3901398" cy="2708451"/>
                <a:chOff x="493713" y="2096742"/>
                <a:chExt cx="3901398" cy="2708451"/>
              </a:xfrm>
            </p:grpSpPr>
            <p:pic>
              <p:nvPicPr>
                <p:cNvPr id="106523" name="图片 5"/>
                <p:cNvPicPr>
                  <a:picLocks noChangeAspect="1"/>
                </p:cNvPicPr>
                <p:nvPr/>
              </p:nvPicPr>
              <p:blipFill>
                <a:blip r:embed="rId3"/>
                <a:srcRect l="13017" b="19487"/>
                <a:stretch>
                  <a:fillRect/>
                </a:stretch>
              </p:blipFill>
              <p:spPr bwMode="auto">
                <a:xfrm>
                  <a:off x="493713" y="2096742"/>
                  <a:ext cx="3901398" cy="270845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6" name="矩形 24">
                  <a:extLst/>
                </p:cNvPr>
                <p:cNvSpPr/>
                <p:nvPr/>
              </p:nvSpPr>
              <p:spPr>
                <a:xfrm>
                  <a:off x="895280" y="2704794"/>
                  <a:ext cx="520610" cy="88906"/>
                </a:xfrm>
                <a:prstGeom prst="rect">
                  <a:avLst/>
                </a:prstGeom>
                <a:solidFill>
                  <a:srgbClr val="9CA4A7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zh-CN" altLang="en-US"/>
                </a:p>
              </p:txBody>
            </p:sp>
            <p:sp>
              <p:nvSpPr>
                <p:cNvPr id="25" name="矩形 25">
                  <a:extLst/>
                </p:cNvPr>
                <p:cNvSpPr/>
                <p:nvPr/>
              </p:nvSpPr>
              <p:spPr>
                <a:xfrm>
                  <a:off x="2123792" y="2660341"/>
                  <a:ext cx="522197" cy="88906"/>
                </a:xfrm>
                <a:prstGeom prst="rect">
                  <a:avLst/>
                </a:prstGeom>
                <a:solidFill>
                  <a:srgbClr val="9CA4A7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zh-CN" altLang="en-US"/>
                </a:p>
              </p:txBody>
            </p:sp>
            <p:sp>
              <p:nvSpPr>
                <p:cNvPr id="26" name="矩形 28">
                  <a:extLst/>
                </p:cNvPr>
                <p:cNvSpPr/>
                <p:nvPr/>
              </p:nvSpPr>
              <p:spPr>
                <a:xfrm>
                  <a:off x="3166599" y="2571435"/>
                  <a:ext cx="520610" cy="88906"/>
                </a:xfrm>
                <a:prstGeom prst="rect">
                  <a:avLst/>
                </a:prstGeom>
                <a:solidFill>
                  <a:srgbClr val="9CA4A7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zh-CN" altLang="en-US"/>
                </a:p>
              </p:txBody>
            </p:sp>
          </p:grpSp>
          <p:sp>
            <p:nvSpPr>
              <p:cNvPr id="7" name="矩形 6">
                <a:extLst/>
              </p:cNvPr>
              <p:cNvSpPr/>
              <p:nvPr/>
            </p:nvSpPr>
            <p:spPr>
              <a:xfrm>
                <a:off x="1006393" y="2661223"/>
                <a:ext cx="1330094" cy="300056"/>
              </a:xfrm>
              <a:prstGeom prst="rect">
                <a:avLst/>
              </a:prstGeom>
              <a:noFill/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/>
              </a:p>
            </p:txBody>
          </p:sp>
          <p:sp>
            <p:nvSpPr>
              <p:cNvPr id="27" name="矩形 26">
                <a:extLst/>
              </p:cNvPr>
              <p:cNvSpPr/>
              <p:nvPr/>
            </p:nvSpPr>
            <p:spPr>
              <a:xfrm>
                <a:off x="2336488" y="2618358"/>
                <a:ext cx="1009475" cy="246079"/>
              </a:xfrm>
              <a:prstGeom prst="rect">
                <a:avLst/>
              </a:prstGeom>
              <a:noFill/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/>
              </a:p>
            </p:txBody>
          </p:sp>
          <p:sp>
            <p:nvSpPr>
              <p:cNvPr id="28" name="矩形 27">
                <a:extLst/>
              </p:cNvPr>
              <p:cNvSpPr/>
              <p:nvPr/>
            </p:nvSpPr>
            <p:spPr>
              <a:xfrm>
                <a:off x="3463417" y="2535802"/>
                <a:ext cx="876148" cy="233378"/>
              </a:xfrm>
              <a:prstGeom prst="rect">
                <a:avLst/>
              </a:prstGeom>
              <a:noFill/>
              <a:ln w="28575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>
                  <a:solidFill>
                    <a:srgbClr val="00B050"/>
                  </a:solidFill>
                </a:endParaRPr>
              </a:p>
            </p:txBody>
          </p:sp>
        </p:grpSp>
        <p:sp>
          <p:nvSpPr>
            <p:cNvPr id="106516" name="文本框 15"/>
            <p:cNvSpPr txBox="1">
              <a:spLocks noChangeArrowheads="1"/>
            </p:cNvSpPr>
            <p:nvPr/>
          </p:nvSpPr>
          <p:spPr bwMode="auto">
            <a:xfrm>
              <a:off x="862465" y="2647950"/>
              <a:ext cx="1493383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altLang="zh-CN" sz="1400" b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PROGRESSIVE</a:t>
              </a:r>
              <a:endParaRPr lang="zh-CN" altLang="en-US" sz="1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06517" name="文本框 36"/>
            <p:cNvSpPr txBox="1">
              <a:spLocks noChangeArrowheads="1"/>
            </p:cNvSpPr>
            <p:nvPr/>
          </p:nvSpPr>
          <p:spPr bwMode="auto">
            <a:xfrm>
              <a:off x="2190748" y="2599526"/>
              <a:ext cx="1295398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altLang="zh-CN" sz="1400" b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COLLISION</a:t>
              </a:r>
              <a:endParaRPr lang="zh-CN" altLang="en-US" sz="1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06518" name="文本框 37"/>
            <p:cNvSpPr txBox="1">
              <a:spLocks noChangeArrowheads="1"/>
            </p:cNvSpPr>
            <p:nvPr/>
          </p:nvSpPr>
          <p:spPr bwMode="auto">
            <a:xfrm>
              <a:off x="3321045" y="2510585"/>
              <a:ext cx="863602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altLang="zh-CN" sz="1400" b="1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REPAIR</a:t>
              </a:r>
              <a:endParaRPr lang="zh-CN" altLang="en-US" sz="1400" b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06500" name="组合 35"/>
          <p:cNvGrpSpPr>
            <a:grpSpLocks/>
          </p:cNvGrpSpPr>
          <p:nvPr/>
        </p:nvGrpSpPr>
        <p:grpSpPr bwMode="auto">
          <a:xfrm>
            <a:off x="4748213" y="2097088"/>
            <a:ext cx="3902075" cy="2708275"/>
            <a:chOff x="4748890" y="2096742"/>
            <a:chExt cx="3901398" cy="2708450"/>
          </a:xfrm>
        </p:grpSpPr>
        <p:pic>
          <p:nvPicPr>
            <p:cNvPr id="106504" name="图片 32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4748890" y="2096742"/>
              <a:ext cx="3901398" cy="27084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9" name="矩形 33">
              <a:extLst/>
            </p:cNvPr>
            <p:cNvSpPr/>
            <p:nvPr/>
          </p:nvSpPr>
          <p:spPr>
            <a:xfrm>
              <a:off x="5977402" y="3533522"/>
              <a:ext cx="1503101" cy="233378"/>
            </a:xfrm>
            <a:prstGeom prst="rect">
              <a:avLst/>
            </a:prstGeom>
            <a:noFill/>
            <a:ln w="2857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>
                <a:solidFill>
                  <a:srgbClr val="00B050"/>
                </a:solidFill>
              </a:endParaRPr>
            </a:p>
          </p:txBody>
        </p:sp>
        <p:sp>
          <p:nvSpPr>
            <p:cNvPr id="34" name="矩形 34">
              <a:extLst/>
            </p:cNvPr>
            <p:cNvSpPr/>
            <p:nvPr/>
          </p:nvSpPr>
          <p:spPr>
            <a:xfrm>
              <a:off x="5001258" y="2858791"/>
              <a:ext cx="215863" cy="141296"/>
            </a:xfrm>
            <a:prstGeom prst="rect">
              <a:avLst/>
            </a:prstGeom>
            <a:solidFill>
              <a:srgbClr val="212E3B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31" name="矩形 38">
              <a:extLst/>
            </p:cNvPr>
            <p:cNvSpPr/>
            <p:nvPr/>
          </p:nvSpPr>
          <p:spPr>
            <a:xfrm>
              <a:off x="5126649" y="3000087"/>
              <a:ext cx="1293588" cy="509621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32" name="矩形 39">
              <a:extLst/>
            </p:cNvPr>
            <p:cNvSpPr/>
            <p:nvPr/>
          </p:nvSpPr>
          <p:spPr>
            <a:xfrm>
              <a:off x="6699589" y="3009613"/>
              <a:ext cx="1730075" cy="509621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33" name="矩形 40">
              <a:extLst/>
            </p:cNvPr>
            <p:cNvSpPr/>
            <p:nvPr/>
          </p:nvSpPr>
          <p:spPr>
            <a:xfrm>
              <a:off x="6442458" y="2768297"/>
              <a:ext cx="593622" cy="139709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35" name="矩形 41">
              <a:extLst/>
            </p:cNvPr>
            <p:cNvSpPr/>
            <p:nvPr/>
          </p:nvSpPr>
          <p:spPr>
            <a:xfrm>
              <a:off x="6558326" y="2922295"/>
              <a:ext cx="315857" cy="77792"/>
            </a:xfrm>
            <a:prstGeom prst="rect">
              <a:avLst/>
            </a:prstGeom>
            <a:solidFill>
              <a:srgbClr val="35617E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106511" name="文本框 42"/>
            <p:cNvSpPr txBox="1">
              <a:spLocks noChangeArrowheads="1"/>
            </p:cNvSpPr>
            <p:nvPr/>
          </p:nvSpPr>
          <p:spPr bwMode="auto">
            <a:xfrm>
              <a:off x="5875902" y="3716286"/>
              <a:ext cx="863602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altLang="zh-CN" sz="1400" b="1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HOTEL</a:t>
              </a:r>
              <a:endParaRPr lang="zh-CN" altLang="en-US" sz="1400" b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06512" name="文本框 43"/>
            <p:cNvSpPr txBox="1">
              <a:spLocks noChangeArrowheads="1"/>
            </p:cNvSpPr>
            <p:nvPr/>
          </p:nvSpPr>
          <p:spPr bwMode="auto">
            <a:xfrm>
              <a:off x="5012305" y="2726081"/>
              <a:ext cx="644871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altLang="zh-CN" sz="1400" b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BIG</a:t>
              </a:r>
              <a:endParaRPr lang="zh-CN" altLang="en-US" sz="1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06513" name="文本框 44"/>
            <p:cNvSpPr txBox="1">
              <a:spLocks noChangeArrowheads="1"/>
            </p:cNvSpPr>
            <p:nvPr/>
          </p:nvSpPr>
          <p:spPr bwMode="auto">
            <a:xfrm>
              <a:off x="7862888" y="2735361"/>
              <a:ext cx="710547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altLang="zh-CN" sz="1400" b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BLUE</a:t>
              </a:r>
              <a:endParaRPr lang="zh-CN" altLang="en-US" sz="1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06514" name="文本框 45"/>
            <p:cNvSpPr txBox="1">
              <a:spLocks noChangeArrowheads="1"/>
            </p:cNvSpPr>
            <p:nvPr/>
          </p:nvSpPr>
          <p:spPr bwMode="auto">
            <a:xfrm>
              <a:off x="6327742" y="2498110"/>
              <a:ext cx="644871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altLang="zh-CN" sz="1400" b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THE</a:t>
              </a:r>
              <a:endParaRPr lang="zh-CN" altLang="en-US" sz="1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06501" name="文本框 49"/>
          <p:cNvSpPr txBox="1">
            <a:spLocks noChangeArrowheads="1"/>
          </p:cNvSpPr>
          <p:nvPr/>
        </p:nvSpPr>
        <p:spPr bwMode="auto">
          <a:xfrm>
            <a:off x="1503363" y="4891088"/>
            <a:ext cx="178276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zh-CN" sz="2000">
                <a:latin typeface="Times New Roman" pitchFamily="18" charset="0"/>
                <a:cs typeface="Times New Roman" pitchFamily="18" charset="0"/>
              </a:rPr>
              <a:t>Repair shop</a:t>
            </a:r>
            <a:endParaRPr lang="zh-CN" altLang="en-US" sz="20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6502" name="文本框 50"/>
          <p:cNvSpPr txBox="1">
            <a:spLocks noChangeArrowheads="1"/>
          </p:cNvSpPr>
          <p:nvPr/>
        </p:nvSpPr>
        <p:spPr bwMode="auto">
          <a:xfrm>
            <a:off x="5759450" y="4891088"/>
            <a:ext cx="178276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zh-CN" sz="2000">
                <a:latin typeface="Times New Roman" pitchFamily="18" charset="0"/>
                <a:cs typeface="Times New Roman" pitchFamily="18" charset="0"/>
              </a:rPr>
              <a:t>Hotel</a:t>
            </a:r>
            <a:endParaRPr lang="zh-CN" altLang="en-US" sz="20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6503" name="标题 3"/>
          <p:cNvSpPr>
            <a:spLocks noGrp="1"/>
          </p:cNvSpPr>
          <p:nvPr>
            <p:ph type="title"/>
          </p:nvPr>
        </p:nvSpPr>
        <p:spPr>
          <a:xfrm>
            <a:off x="611188" y="206375"/>
            <a:ext cx="7504112" cy="812800"/>
          </a:xfrm>
        </p:spPr>
        <p:txBody>
          <a:bodyPr/>
          <a:lstStyle/>
          <a:p>
            <a:pPr eaLnBrk="1" hangingPunct="1"/>
            <a:r>
              <a:rPr lang="en-US" altLang="zh-CN" sz="2700">
                <a:latin typeface="Times New Roman" pitchFamily="18" charset="0"/>
                <a:cs typeface="Times New Roman" pitchFamily="18" charset="0"/>
              </a:rPr>
              <a:t>Fine-Grained Image Classification with Textual Cue</a:t>
            </a:r>
            <a:endParaRPr lang="zh-CN" altLang="en-US" sz="27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5" name="文本框 17"/>
          <p:cNvSpPr txBox="1">
            <a:spLocks noChangeArrowheads="1"/>
          </p:cNvSpPr>
          <p:nvPr/>
        </p:nvSpPr>
        <p:spPr bwMode="auto">
          <a:xfrm>
            <a:off x="773113" y="4618038"/>
            <a:ext cx="3708400" cy="922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5750" indent="-285750">
              <a:lnSpc>
                <a:spcPct val="150000"/>
              </a:lnSpc>
              <a:buClr>
                <a:srgbClr val="C00000"/>
              </a:buClr>
              <a:buFont typeface="Wingdings" pitchFamily="2" charset="2"/>
              <a:buChar char="p"/>
            </a:pPr>
            <a:r>
              <a:rPr lang="en-US" altLang="zh-CN">
                <a:latin typeface="Times New Roman" pitchFamily="18" charset="0"/>
                <a:ea typeface="微软雅黑"/>
                <a:cs typeface="微软雅黑"/>
              </a:rPr>
              <a:t>28 categories of </a:t>
            </a:r>
            <a:r>
              <a:rPr lang="en-US" altLang="zh-CN" b="1">
                <a:latin typeface="Times New Roman" pitchFamily="18" charset="0"/>
                <a:ea typeface="微软雅黑"/>
                <a:cs typeface="微软雅黑"/>
              </a:rPr>
              <a:t>Scenes</a:t>
            </a:r>
          </a:p>
          <a:p>
            <a:pPr marL="285750" indent="-285750">
              <a:lnSpc>
                <a:spcPct val="150000"/>
              </a:lnSpc>
              <a:buClr>
                <a:srgbClr val="C00000"/>
              </a:buClr>
              <a:buFont typeface="Wingdings" pitchFamily="2" charset="2"/>
              <a:buChar char="p"/>
            </a:pPr>
            <a:r>
              <a:rPr lang="en-US" altLang="zh-CN">
                <a:latin typeface="Times New Roman" pitchFamily="18" charset="0"/>
                <a:ea typeface="微软雅黑"/>
                <a:cs typeface="微软雅黑"/>
              </a:rPr>
              <a:t>24,255 images in total</a:t>
            </a:r>
            <a:endParaRPr lang="zh-CN" altLang="en-US">
              <a:latin typeface="Times New Roman" pitchFamily="18" charset="0"/>
              <a:ea typeface="微软雅黑"/>
              <a:cs typeface="微软雅黑"/>
            </a:endParaRPr>
          </a:p>
        </p:txBody>
      </p:sp>
      <p:sp>
        <p:nvSpPr>
          <p:cNvPr id="108546" name="文本框 18"/>
          <p:cNvSpPr txBox="1">
            <a:spLocks noChangeArrowheads="1"/>
          </p:cNvSpPr>
          <p:nvPr/>
        </p:nvSpPr>
        <p:spPr bwMode="auto">
          <a:xfrm>
            <a:off x="5130800" y="4679950"/>
            <a:ext cx="3470275" cy="92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5750" indent="-285750">
              <a:buClr>
                <a:srgbClr val="C00000"/>
              </a:buClr>
              <a:buFont typeface="Wingdings" pitchFamily="2" charset="2"/>
              <a:buChar char="p"/>
            </a:pPr>
            <a:r>
              <a:rPr lang="en-US" altLang="zh-CN">
                <a:latin typeface="Times New Roman" pitchFamily="18" charset="0"/>
                <a:ea typeface="微软雅黑"/>
                <a:cs typeface="微软雅黑"/>
              </a:rPr>
              <a:t>Selected</a:t>
            </a:r>
            <a:r>
              <a:rPr lang="zh-CN" altLang="en-US">
                <a:latin typeface="Times New Roman" pitchFamily="18" charset="0"/>
                <a:ea typeface="微软雅黑"/>
                <a:cs typeface="微软雅黑"/>
              </a:rPr>
              <a:t> </a:t>
            </a:r>
            <a:r>
              <a:rPr lang="en-US" altLang="zh-CN">
                <a:latin typeface="Times New Roman" pitchFamily="18" charset="0"/>
                <a:ea typeface="微软雅黑"/>
                <a:cs typeface="微软雅黑"/>
              </a:rPr>
              <a:t>from ImageNet</a:t>
            </a:r>
          </a:p>
          <a:p>
            <a:pPr marL="285750" indent="-285750">
              <a:buClr>
                <a:srgbClr val="C00000"/>
              </a:buClr>
              <a:buFont typeface="Wingdings" pitchFamily="2" charset="2"/>
              <a:buChar char="p"/>
            </a:pPr>
            <a:r>
              <a:rPr lang="en-US" altLang="zh-CN">
                <a:latin typeface="Times New Roman" pitchFamily="18" charset="0"/>
                <a:ea typeface="微软雅黑"/>
                <a:cs typeface="微软雅黑"/>
              </a:rPr>
              <a:t>20 categories of </a:t>
            </a:r>
            <a:r>
              <a:rPr lang="en-US" altLang="zh-CN" b="1">
                <a:latin typeface="Times New Roman" pitchFamily="18" charset="0"/>
                <a:ea typeface="微软雅黑"/>
                <a:cs typeface="微软雅黑"/>
              </a:rPr>
              <a:t>Drink Bottles</a:t>
            </a:r>
          </a:p>
          <a:p>
            <a:pPr marL="285750" indent="-285750">
              <a:buClr>
                <a:srgbClr val="C00000"/>
              </a:buClr>
              <a:buFont typeface="Wingdings" pitchFamily="2" charset="2"/>
              <a:buChar char="p"/>
            </a:pPr>
            <a:r>
              <a:rPr lang="en-US" altLang="zh-CN">
                <a:latin typeface="Times New Roman" pitchFamily="18" charset="0"/>
                <a:ea typeface="微软雅黑"/>
                <a:cs typeface="微软雅黑"/>
              </a:rPr>
              <a:t>18,488 images in total</a:t>
            </a:r>
            <a:endParaRPr lang="zh-CN" altLang="en-US">
              <a:latin typeface="Times New Roman" pitchFamily="18" charset="0"/>
              <a:ea typeface="微软雅黑"/>
              <a:cs typeface="微软雅黑"/>
            </a:endParaRPr>
          </a:p>
        </p:txBody>
      </p:sp>
      <p:grpSp>
        <p:nvGrpSpPr>
          <p:cNvPr id="108547" name="组合 29"/>
          <p:cNvGrpSpPr>
            <a:grpSpLocks/>
          </p:cNvGrpSpPr>
          <p:nvPr/>
        </p:nvGrpSpPr>
        <p:grpSpPr bwMode="auto">
          <a:xfrm>
            <a:off x="844550" y="1552575"/>
            <a:ext cx="3495675" cy="3008313"/>
            <a:chOff x="1226" y="3300"/>
            <a:chExt cx="5053" cy="4052"/>
          </a:xfrm>
        </p:grpSpPr>
        <p:pic>
          <p:nvPicPr>
            <p:cNvPr id="108559" name="图片 8" descr="1053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800" y="5393"/>
              <a:ext cx="2478" cy="19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8560" name="图片 26" descr="114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800" y="3300"/>
              <a:ext cx="2479" cy="19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8561" name="图片 27" descr="930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1226" y="3300"/>
              <a:ext cx="2457" cy="19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8562" name="图片 28" descr="1041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1226" y="5393"/>
              <a:ext cx="2456" cy="19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08548" name="组合 34"/>
          <p:cNvGrpSpPr>
            <a:grpSpLocks/>
          </p:cNvGrpSpPr>
          <p:nvPr/>
        </p:nvGrpSpPr>
        <p:grpSpPr bwMode="auto">
          <a:xfrm>
            <a:off x="5186363" y="1546225"/>
            <a:ext cx="3025775" cy="3014663"/>
            <a:chOff x="8112" y="3221"/>
            <a:chExt cx="4352" cy="4638"/>
          </a:xfrm>
        </p:grpSpPr>
        <p:pic>
          <p:nvPicPr>
            <p:cNvPr id="108555" name="图片 30" descr="2532"/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8112" y="3221"/>
              <a:ext cx="1379" cy="25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8556" name="图片 31" descr="2481"/>
            <p:cNvPicPr>
              <a:picLocks noChangeAspect="1"/>
            </p:cNvPicPr>
            <p:nvPr/>
          </p:nvPicPr>
          <p:blipFill>
            <a:blip r:embed="rId8"/>
            <a:srcRect l="22772" r="30376"/>
            <a:stretch>
              <a:fillRect/>
            </a:stretch>
          </p:blipFill>
          <p:spPr bwMode="auto">
            <a:xfrm>
              <a:off x="9796" y="3221"/>
              <a:ext cx="1197" cy="25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8557" name="图片 1" descr="120_drink"/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11266" y="3233"/>
              <a:ext cx="1198" cy="24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8558" name="图片 2" descr="117_drink"/>
            <p:cNvPicPr>
              <a:picLocks noChangeAspect="1"/>
            </p:cNvPicPr>
            <p:nvPr/>
          </p:nvPicPr>
          <p:blipFill>
            <a:blip r:embed="rId10"/>
            <a:srcRect t="31592" r="15779"/>
            <a:stretch>
              <a:fillRect/>
            </a:stretch>
          </p:blipFill>
          <p:spPr bwMode="auto">
            <a:xfrm>
              <a:off x="8294" y="5885"/>
              <a:ext cx="4170" cy="19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08549" name="文本框 37"/>
          <p:cNvSpPr txBox="1">
            <a:spLocks noChangeArrowheads="1"/>
          </p:cNvSpPr>
          <p:nvPr/>
        </p:nvSpPr>
        <p:spPr bwMode="auto">
          <a:xfrm>
            <a:off x="5770563" y="1090613"/>
            <a:ext cx="219075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zh-CN" altLang="en-US">
                <a:latin typeface="Times New Roman" pitchFamily="18" charset="0"/>
                <a:ea typeface="微软雅黑"/>
                <a:cs typeface="微软雅黑"/>
              </a:rPr>
              <a:t>Drink Bottle</a:t>
            </a:r>
            <a:r>
              <a:rPr lang="en-US" altLang="zh-CN">
                <a:latin typeface="Times New Roman" pitchFamily="18" charset="0"/>
                <a:ea typeface="微软雅黑"/>
                <a:cs typeface="微软雅黑"/>
              </a:rPr>
              <a:t>dataset</a:t>
            </a:r>
            <a:r>
              <a:rPr lang="en-US" altLang="zh-CN" b="1" baseline="30000">
                <a:latin typeface="Times New Roman" pitchFamily="18" charset="0"/>
                <a:sym typeface="+mn-ea"/>
              </a:rPr>
              <a:t>[2]</a:t>
            </a:r>
            <a:endParaRPr lang="zh-CN" altLang="en-US">
              <a:latin typeface="Times New Roman" pitchFamily="18" charset="0"/>
              <a:ea typeface="微软雅黑"/>
              <a:cs typeface="微软雅黑"/>
            </a:endParaRPr>
          </a:p>
        </p:txBody>
      </p:sp>
      <p:sp>
        <p:nvSpPr>
          <p:cNvPr id="108550" name="文本框 23"/>
          <p:cNvSpPr txBox="1">
            <a:spLocks noChangeArrowheads="1"/>
          </p:cNvSpPr>
          <p:nvPr/>
        </p:nvSpPr>
        <p:spPr bwMode="auto">
          <a:xfrm>
            <a:off x="1679575" y="1090613"/>
            <a:ext cx="18923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zh-CN">
                <a:latin typeface="Times New Roman" pitchFamily="18" charset="0"/>
                <a:ea typeface="微软雅黑"/>
                <a:cs typeface="微软雅黑"/>
              </a:rPr>
              <a:t>Con-Text dataset</a:t>
            </a:r>
            <a:r>
              <a:rPr lang="en-US" altLang="zh-CN" b="1" baseline="30000">
                <a:latin typeface="Times New Roman" pitchFamily="18" charset="0"/>
                <a:sym typeface="+mn-ea"/>
              </a:rPr>
              <a:t>[1]</a:t>
            </a:r>
            <a:endParaRPr lang="en-US" altLang="zh-CN">
              <a:latin typeface="Times New Roman" pitchFamily="18" charset="0"/>
              <a:ea typeface="微软雅黑"/>
              <a:cs typeface="微软雅黑"/>
            </a:endParaRPr>
          </a:p>
        </p:txBody>
      </p:sp>
      <p:grpSp>
        <p:nvGrpSpPr>
          <p:cNvPr id="108551" name="组合 2"/>
          <p:cNvGrpSpPr>
            <a:grpSpLocks/>
          </p:cNvGrpSpPr>
          <p:nvPr/>
        </p:nvGrpSpPr>
        <p:grpSpPr bwMode="auto">
          <a:xfrm>
            <a:off x="319088" y="5584825"/>
            <a:ext cx="8667750" cy="704850"/>
            <a:chOff x="319665" y="5503652"/>
            <a:chExt cx="8667381" cy="704799"/>
          </a:xfrm>
        </p:grpSpPr>
        <p:sp>
          <p:nvSpPr>
            <p:cNvPr id="108553" name="文本框 2"/>
            <p:cNvSpPr txBox="1">
              <a:spLocks noChangeArrowheads="1"/>
            </p:cNvSpPr>
            <p:nvPr/>
          </p:nvSpPr>
          <p:spPr bwMode="auto">
            <a:xfrm>
              <a:off x="319665" y="5515954"/>
              <a:ext cx="8667381" cy="6924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altLang="zh-CN" sz="1300">
                  <a:latin typeface="Times New Roman" pitchFamily="18" charset="0"/>
                </a:rPr>
                <a:t>[1] S. Karaoglu. et al. Con-text: text detection using background connectivity for fine-grained object classification. ACM2013</a:t>
              </a:r>
              <a:r>
                <a:rPr lang="en-US" altLang="zh-CN" sz="1400"/>
                <a:t/>
              </a:r>
              <a:br>
                <a:rPr lang="en-US" altLang="zh-CN" sz="1400"/>
              </a:br>
              <a:r>
                <a:rPr lang="en-US" altLang="zh-CN" sz="1300">
                  <a:latin typeface="Times New Roman" pitchFamily="18" charset="0"/>
                </a:rPr>
                <a:t>[2] Bai X.</a:t>
              </a:r>
              <a:r>
                <a:rPr lang="zh-CN" altLang="en-US" sz="1300">
                  <a:latin typeface="Times New Roman" pitchFamily="18" charset="0"/>
                </a:rPr>
                <a:t> </a:t>
              </a:r>
              <a:r>
                <a:rPr lang="en-US" altLang="zh-CN" sz="1300">
                  <a:latin typeface="Times New Roman" pitchFamily="18" charset="0"/>
                </a:rPr>
                <a:t>et</a:t>
              </a:r>
              <a:r>
                <a:rPr lang="zh-CN" altLang="en-US" sz="1300">
                  <a:latin typeface="Times New Roman" pitchFamily="18" charset="0"/>
                </a:rPr>
                <a:t> </a:t>
              </a:r>
              <a:r>
                <a:rPr lang="en-US" altLang="zh-CN" sz="1300">
                  <a:latin typeface="Times New Roman" pitchFamily="18" charset="0"/>
                </a:rPr>
                <a:t>al.</a:t>
              </a:r>
              <a:r>
                <a:rPr lang="zh-CN" altLang="en-US" sz="1300">
                  <a:latin typeface="Times New Roman" pitchFamily="18" charset="0"/>
                </a:rPr>
                <a:t> </a:t>
              </a:r>
              <a:r>
                <a:rPr lang="en-US" altLang="zh-CN" sz="1300">
                  <a:latin typeface="Times New Roman" pitchFamily="18" charset="0"/>
                </a:rPr>
                <a:t>Integrating Scene Text and Visual Appearance for Fine-Grained Image Classification with Convolutional Neural Networks[J]. arXiv2017.</a:t>
              </a:r>
            </a:p>
          </p:txBody>
        </p:sp>
        <p:sp>
          <p:nvSpPr>
            <p:cNvPr id="21" name="矩形 3">
              <a:extLst/>
            </p:cNvPr>
            <p:cNvSpPr/>
            <p:nvPr/>
          </p:nvSpPr>
          <p:spPr bwMode="auto">
            <a:xfrm>
              <a:off x="354589" y="5503652"/>
              <a:ext cx="8459427" cy="669877"/>
            </a:xfrm>
            <a:prstGeom prst="rect">
              <a:avLst/>
            </a:prstGeom>
            <a:noFill/>
            <a:ln>
              <a:solidFill>
                <a:schemeClr val="accent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</p:grpSp>
      <p:sp>
        <p:nvSpPr>
          <p:cNvPr id="108552" name="标题 1"/>
          <p:cNvSpPr>
            <a:spLocks noGrp="1"/>
          </p:cNvSpPr>
          <p:nvPr>
            <p:ph type="title"/>
          </p:nvPr>
        </p:nvSpPr>
        <p:spPr>
          <a:xfrm>
            <a:off x="611188" y="206375"/>
            <a:ext cx="7504112" cy="812800"/>
          </a:xfrm>
        </p:spPr>
        <p:txBody>
          <a:bodyPr/>
          <a:lstStyle/>
          <a:p>
            <a:pPr eaLnBrk="1" hangingPunct="1"/>
            <a:r>
              <a:rPr lang="en-US" altLang="zh-CN" sz="2700">
                <a:latin typeface="Times New Roman" pitchFamily="18" charset="0"/>
                <a:cs typeface="Times New Roman" pitchFamily="18" charset="0"/>
              </a:rPr>
              <a:t>Fine-Grained Image Classification with Textual Cue</a:t>
            </a:r>
            <a:endParaRPr lang="zh-CN" altLang="en-US" sz="27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3" name="文本框 1"/>
          <p:cNvSpPr txBox="1">
            <a:spLocks noChangeArrowheads="1"/>
          </p:cNvSpPr>
          <p:nvPr/>
        </p:nvSpPr>
        <p:spPr bwMode="auto">
          <a:xfrm>
            <a:off x="815975" y="1778000"/>
            <a:ext cx="702468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zh-CN" sz="2400" b="1">
                <a:latin typeface="Times New Roman" pitchFamily="18" charset="0"/>
                <a:cs typeface="Times New Roman" pitchFamily="18" charset="0"/>
                <a:sym typeface="+mn-ea"/>
              </a:rPr>
              <a:t>Results:</a:t>
            </a:r>
            <a:r>
              <a:rPr lang="zh-CN" altLang="en-US" sz="2400" b="1">
                <a:latin typeface="Times New Roman" pitchFamily="18" charset="0"/>
                <a:cs typeface="Times New Roman" pitchFamily="18" charset="0"/>
                <a:sym typeface="+mn-ea"/>
              </a:rPr>
              <a:t> </a:t>
            </a:r>
            <a:r>
              <a:rPr lang="en-US" altLang="zh-CN" sz="2400" b="1">
                <a:latin typeface="Times New Roman" pitchFamily="18" charset="0"/>
                <a:cs typeface="Times New Roman" pitchFamily="18" charset="0"/>
                <a:sym typeface="+mn-ea"/>
              </a:rPr>
              <a:t>mAP(%)</a:t>
            </a:r>
            <a:r>
              <a:rPr lang="zh-CN" altLang="en-US" sz="2400" b="1">
                <a:latin typeface="Times New Roman" pitchFamily="18" charset="0"/>
                <a:cs typeface="Times New Roman" pitchFamily="18" charset="0"/>
                <a:sym typeface="+mn-ea"/>
              </a:rPr>
              <a:t> </a:t>
            </a:r>
            <a:r>
              <a:rPr lang="en-US" altLang="zh-CN" sz="2400" b="1">
                <a:latin typeface="Times New Roman" pitchFamily="18" charset="0"/>
                <a:cs typeface="Times New Roman" pitchFamily="18" charset="0"/>
                <a:sym typeface="+mn-ea"/>
              </a:rPr>
              <a:t>improvement</a:t>
            </a:r>
            <a:r>
              <a:rPr lang="zh-CN" altLang="en-US" sz="2400" b="1">
                <a:latin typeface="Times New Roman" pitchFamily="18" charset="0"/>
                <a:cs typeface="Times New Roman" pitchFamily="18" charset="0"/>
                <a:sym typeface="+mn-ea"/>
              </a:rPr>
              <a:t> </a:t>
            </a:r>
            <a:r>
              <a:rPr lang="en-US" altLang="zh-CN" sz="2400" b="1">
                <a:latin typeface="Times New Roman" pitchFamily="18" charset="0"/>
                <a:cs typeface="Times New Roman" pitchFamily="18" charset="0"/>
                <a:sym typeface="+mn-ea"/>
              </a:rPr>
              <a:t>on</a:t>
            </a:r>
            <a:r>
              <a:rPr lang="zh-CN" altLang="en-US" sz="2400" b="1">
                <a:latin typeface="Times New Roman" pitchFamily="18" charset="0"/>
                <a:cs typeface="Times New Roman" pitchFamily="18" charset="0"/>
                <a:sym typeface="+mn-ea"/>
              </a:rPr>
              <a:t> </a:t>
            </a:r>
            <a:r>
              <a:rPr lang="en-US" altLang="zh-CN" sz="2400" b="1">
                <a:latin typeface="Times New Roman" pitchFamily="18" charset="0"/>
                <a:cs typeface="Times New Roman" pitchFamily="18" charset="0"/>
                <a:sym typeface="+mn-ea"/>
              </a:rPr>
              <a:t>different</a:t>
            </a:r>
            <a:r>
              <a:rPr lang="zh-CN" altLang="en-US" sz="2400" b="1">
                <a:latin typeface="Times New Roman" pitchFamily="18" charset="0"/>
                <a:cs typeface="Times New Roman" pitchFamily="18" charset="0"/>
                <a:sym typeface="+mn-ea"/>
              </a:rPr>
              <a:t> </a:t>
            </a:r>
            <a:r>
              <a:rPr lang="en-US" altLang="zh-CN" sz="2400" b="1">
                <a:latin typeface="Times New Roman" pitchFamily="18" charset="0"/>
                <a:cs typeface="Times New Roman" pitchFamily="18" charset="0"/>
                <a:sym typeface="+mn-ea"/>
              </a:rPr>
              <a:t>datasets</a:t>
            </a:r>
          </a:p>
        </p:txBody>
      </p:sp>
      <p:graphicFrame>
        <p:nvGraphicFramePr>
          <p:cNvPr id="3" name="表格 1"/>
          <p:cNvGraphicFramePr>
            <a:graphicFrameLocks noGrp="1"/>
          </p:cNvGraphicFramePr>
          <p:nvPr/>
        </p:nvGraphicFramePr>
        <p:xfrm>
          <a:off x="1281113" y="2559050"/>
          <a:ext cx="6096000" cy="1485900"/>
        </p:xfrm>
        <a:graphic>
          <a:graphicData uri="http://schemas.openxmlformats.org/drawingml/2006/table">
            <a:tbl>
              <a:tblPr firstRow="1" firstCol="1" bandRow="1">
                <a:tableStyleId>{3B4B98B0-60AC-42C2-AFA5-B58CD77FA1E5}</a:tableStyleId>
              </a:tblPr>
              <a:tblGrid>
                <a:gridCol w="288577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608881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601346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371475"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2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Method</a:t>
                      </a:r>
                      <a:endParaRPr kumimoji="0" lang="zh-CN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charset="-122"/>
                        <a:cs typeface="Times New Roman" pitchFamily="18" charset="0"/>
                      </a:endParaRPr>
                    </a:p>
                  </a:txBody>
                  <a:tcPr horzOverflow="overflow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Dataset</a:t>
                      </a:r>
                      <a:endParaRPr kumimoji="0" lang="zh-CN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charset="-122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charset="-122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71475"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charset="-122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Con-Text</a:t>
                      </a:r>
                      <a:endParaRPr kumimoji="0" lang="zh-CN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charset="-122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Drink</a:t>
                      </a:r>
                      <a:r>
                        <a:rPr kumimoji="0" lang="zh-CN" altLang="en-US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kumimoji="0" lang="en-US" altLang="zh-CN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Bottle</a:t>
                      </a:r>
                      <a:endParaRPr kumimoji="0" lang="zh-CN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charset="-122"/>
                        <a:cs typeface="Times New Roman" pitchFamily="18" charset="0"/>
                      </a:endParaRPr>
                    </a:p>
                  </a:txBody>
                  <a:tcPr horzOverflow="overflow"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0" u="none" strike="noStrike" cap="none" normalizeH="0" baseline="0" dirty="0" err="1">
                          <a:ln>
                            <a:noFill/>
                          </a:ln>
                          <a:effectLst/>
                        </a:rPr>
                        <a:t>GoogLeNet</a:t>
                      </a:r>
                      <a:r>
                        <a:rPr lang="en-US" altLang="zh-CN" sz="1800" b="0" baseline="30000" dirty="0">
                          <a:sym typeface="+mn-ea"/>
                        </a:rPr>
                        <a:t>[1]</a:t>
                      </a:r>
                      <a:endParaRPr kumimoji="0" lang="zh-CN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charset="-122"/>
                        <a:cs typeface="Times New Roman" pitchFamily="18" charset="0"/>
                      </a:endParaRPr>
                    </a:p>
                  </a:txBody>
                  <a:tcPr horzOverflow="overflow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61.3</a:t>
                      </a:r>
                      <a:endParaRPr kumimoji="0" lang="zh-CN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charset="-122"/>
                        <a:cs typeface="Times New Roman" pitchFamily="18" charset="0"/>
                      </a:endParaRPr>
                    </a:p>
                  </a:txBody>
                  <a:tcPr horzOverflow="overflow"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63.1</a:t>
                      </a:r>
                      <a:endParaRPr kumimoji="0" lang="zh-CN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charset="-122"/>
                        <a:cs typeface="Times New Roman" pitchFamily="18" charset="0"/>
                      </a:endParaRPr>
                    </a:p>
                  </a:txBody>
                  <a:tcPr horzOverflow="overflow"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u="none" strike="noStrike" cap="none" normalizeH="0" baseline="0" dirty="0" err="1">
                          <a:ln>
                            <a:noFill/>
                          </a:ln>
                          <a:effectLst/>
                        </a:rPr>
                        <a:t>GoogLeNet</a:t>
                      </a:r>
                      <a:r>
                        <a:rPr kumimoji="0" lang="zh-CN" altLang="en-US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kumimoji="0" lang="en-US" altLang="zh-CN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+</a:t>
                      </a:r>
                      <a:r>
                        <a:rPr kumimoji="0" lang="zh-CN" altLang="en-US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kumimoji="0" lang="en-US" altLang="zh-CN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Textual Cue</a:t>
                      </a:r>
                      <a:endParaRPr kumimoji="0" lang="zh-CN" alt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charset="-122"/>
                        <a:cs typeface="Times New Roman" pitchFamily="18" charset="0"/>
                      </a:endParaRPr>
                    </a:p>
                  </a:txBody>
                  <a:tcPr horzOverflow="overflow"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79.6 </a:t>
                      </a:r>
                      <a:r>
                        <a:rPr kumimoji="0" lang="en-US" altLang="zh-CN" sz="1800" b="1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</a:rPr>
                        <a:t>(+18.3</a:t>
                      </a:r>
                      <a:r>
                        <a:rPr kumimoji="0" lang="en-US" altLang="zh-CN" sz="1800" b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)</a:t>
                      </a:r>
                      <a:endParaRPr kumimoji="0" lang="zh-CN" alt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宋体" charset="-122"/>
                        <a:cs typeface="Times New Roman" pitchFamily="18" charset="0"/>
                      </a:endParaRPr>
                    </a:p>
                  </a:txBody>
                  <a:tcPr horzOverflow="overflow"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72.8 (</a:t>
                      </a:r>
                      <a:r>
                        <a:rPr kumimoji="0" lang="en-US" altLang="zh-CN" sz="1800" b="1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</a:rPr>
                        <a:t>+9.7</a:t>
                      </a:r>
                      <a:r>
                        <a:rPr kumimoji="0" lang="en-US" altLang="zh-CN" sz="1800" b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)</a:t>
                      </a:r>
                      <a:endParaRPr kumimoji="0" lang="zh-CN" alt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宋体" charset="-122"/>
                        <a:cs typeface="Times New Roman" pitchFamily="18" charset="0"/>
                      </a:endParaRPr>
                    </a:p>
                  </a:txBody>
                  <a:tcPr horzOverflow="overflow">
                    <a:solidFill>
                      <a:schemeClr val="bg1"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10610" name="文本框 4"/>
          <p:cNvSpPr txBox="1">
            <a:spLocks noChangeArrowheads="1"/>
          </p:cNvSpPr>
          <p:nvPr/>
        </p:nvSpPr>
        <p:spPr bwMode="auto">
          <a:xfrm>
            <a:off x="12853988" y="5446713"/>
            <a:ext cx="18573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kumimoji="1" lang="zh-CN" altLang="en-US">
              <a:latin typeface="Calibri" pitchFamily="34" charset="0"/>
            </a:endParaRPr>
          </a:p>
        </p:txBody>
      </p:sp>
      <p:grpSp>
        <p:nvGrpSpPr>
          <p:cNvPr id="110611" name="组合 5"/>
          <p:cNvGrpSpPr>
            <a:grpSpLocks/>
          </p:cNvGrpSpPr>
          <p:nvPr/>
        </p:nvGrpSpPr>
        <p:grpSpPr bwMode="auto">
          <a:xfrm>
            <a:off x="319088" y="5967413"/>
            <a:ext cx="8667750" cy="292100"/>
            <a:chOff x="319665" y="5515954"/>
            <a:chExt cx="8667381" cy="292388"/>
          </a:xfrm>
        </p:grpSpPr>
        <p:sp>
          <p:nvSpPr>
            <p:cNvPr id="110613" name="文本框 2"/>
            <p:cNvSpPr txBox="1">
              <a:spLocks noChangeArrowheads="1"/>
            </p:cNvSpPr>
            <p:nvPr/>
          </p:nvSpPr>
          <p:spPr bwMode="auto">
            <a:xfrm>
              <a:off x="319665" y="5515954"/>
              <a:ext cx="8667381" cy="2923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altLang="zh-CN" sz="1300">
                  <a:latin typeface="Times New Roman" pitchFamily="18" charset="0"/>
                </a:rPr>
                <a:t>[1] C. Szegedy, et al. Going deeper with convolutions. CVPR2015</a:t>
              </a:r>
            </a:p>
          </p:txBody>
        </p:sp>
        <p:sp>
          <p:nvSpPr>
            <p:cNvPr id="8" name="矩形 3">
              <a:extLst/>
            </p:cNvPr>
            <p:cNvSpPr/>
            <p:nvPr/>
          </p:nvSpPr>
          <p:spPr bwMode="auto">
            <a:xfrm>
              <a:off x="354589" y="5538201"/>
              <a:ext cx="8459427" cy="270141"/>
            </a:xfrm>
            <a:prstGeom prst="rect">
              <a:avLst/>
            </a:prstGeom>
            <a:noFill/>
            <a:ln>
              <a:solidFill>
                <a:schemeClr val="accent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</p:grpSp>
      <p:sp>
        <p:nvSpPr>
          <p:cNvPr id="110612" name="标题 1"/>
          <p:cNvSpPr>
            <a:spLocks noGrp="1"/>
          </p:cNvSpPr>
          <p:nvPr>
            <p:ph type="title"/>
          </p:nvPr>
        </p:nvSpPr>
        <p:spPr>
          <a:xfrm>
            <a:off x="611188" y="206375"/>
            <a:ext cx="7504112" cy="812800"/>
          </a:xfrm>
        </p:spPr>
        <p:txBody>
          <a:bodyPr/>
          <a:lstStyle/>
          <a:p>
            <a:pPr eaLnBrk="1" hangingPunct="1"/>
            <a:r>
              <a:rPr lang="en-US" altLang="zh-CN" sz="2700">
                <a:latin typeface="Times New Roman" pitchFamily="18" charset="0"/>
                <a:cs typeface="Times New Roman" pitchFamily="18" charset="0"/>
              </a:rPr>
              <a:t>Fine-Grained Image Classification with Textual Cue</a:t>
            </a:r>
            <a:endParaRPr lang="zh-CN" altLang="en-US" sz="27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标题 1"/>
          <p:cNvSpPr>
            <a:spLocks noGrp="1"/>
          </p:cNvSpPr>
          <p:nvPr>
            <p:ph type="title"/>
          </p:nvPr>
        </p:nvSpPr>
        <p:spPr>
          <a:xfrm>
            <a:off x="611188" y="206375"/>
            <a:ext cx="7504112" cy="812800"/>
          </a:xfrm>
        </p:spPr>
        <p:txBody>
          <a:bodyPr/>
          <a:lstStyle/>
          <a:p>
            <a:pPr eaLnBrk="1" hangingPunct="1"/>
            <a:r>
              <a:rPr kumimoji="1" lang="en-US" altLang="zh-CN">
                <a:latin typeface="Times New Roman" pitchFamily="18" charset="0"/>
              </a:rPr>
              <a:t>Background</a:t>
            </a:r>
            <a:endParaRPr lang="zh-CN" altLang="en-US"/>
          </a:p>
        </p:txBody>
      </p:sp>
      <p:sp>
        <p:nvSpPr>
          <p:cNvPr id="22530" name="矩形 4"/>
          <p:cNvSpPr>
            <a:spLocks noChangeArrowheads="1"/>
          </p:cNvSpPr>
          <p:nvPr/>
        </p:nvSpPr>
        <p:spPr bwMode="auto">
          <a:xfrm>
            <a:off x="371475" y="5060315"/>
            <a:ext cx="8442325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zh-CN" sz="1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[1] </a:t>
            </a:r>
            <a:r>
              <a:rPr lang="en-US" altLang="zh-CN" sz="1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Jaderberg</a:t>
            </a:r>
            <a:r>
              <a:rPr lang="en-US" altLang="zh-CN" sz="1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et al. Deep features for text spotting. ECCV, 2014.</a:t>
            </a:r>
            <a:endParaRPr lang="en-US" altLang="zh-CN" sz="12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altLang="zh-CN" sz="1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[2] </a:t>
            </a:r>
            <a:r>
              <a:rPr lang="en-US" altLang="zh-CN" sz="1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Jaderberg</a:t>
            </a:r>
            <a:r>
              <a:rPr lang="en-US" altLang="zh-CN" sz="1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et al. Reading text in the wild with convolutional neural networks. IJCV, 2016.</a:t>
            </a:r>
            <a:endParaRPr lang="en-US" altLang="zh-CN" sz="12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altLang="zh-CN" sz="1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[3] Huang et al. Robust scene text detection with convolution neural network induced </a:t>
            </a:r>
            <a:r>
              <a:rPr lang="en-US" altLang="zh-CN" sz="1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mser</a:t>
            </a:r>
            <a:r>
              <a:rPr lang="en-US" altLang="zh-CN" sz="1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trees. ECCV, 2014.</a:t>
            </a:r>
            <a:endParaRPr lang="en-US" altLang="zh-CN" sz="12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altLang="zh-CN" sz="1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[4] Zhang et al. Symmetry-based text line detection in natural scenes. CVPPR, 2015</a:t>
            </a:r>
            <a:r>
              <a:rPr lang="en-US" altLang="zh-CN" sz="1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altLang="zh-CN" sz="1200" dirty="0" smtClean="0">
                <a:latin typeface="Times New Roman" charset="0"/>
                <a:ea typeface="Times New Roman" charset="0"/>
                <a:cs typeface="Times New Roman" charset="0"/>
              </a:rPr>
              <a:t>[5] </a:t>
            </a:r>
            <a:r>
              <a:rPr lang="en-US" altLang="zh-CN" sz="1200" dirty="0" err="1">
                <a:latin typeface="Times New Roman" charset="0"/>
                <a:ea typeface="Times New Roman" charset="0"/>
                <a:cs typeface="Times New Roman" charset="0"/>
              </a:rPr>
              <a:t>LGómez</a:t>
            </a:r>
            <a:r>
              <a:rPr lang="en-US" altLang="zh-CN" sz="1200" dirty="0">
                <a:latin typeface="Times New Roman" charset="0"/>
                <a:ea typeface="Times New Roman" charset="0"/>
                <a:cs typeface="Times New Roman" charset="0"/>
              </a:rPr>
              <a:t>, D </a:t>
            </a:r>
            <a:r>
              <a:rPr lang="en-US" altLang="zh-CN" sz="1200" dirty="0" err="1" smtClean="0">
                <a:latin typeface="Times New Roman" charset="0"/>
                <a:ea typeface="Times New Roman" charset="0"/>
                <a:cs typeface="Times New Roman" charset="0"/>
              </a:rPr>
              <a:t>Karatzas</a:t>
            </a:r>
            <a:r>
              <a:rPr lang="en-US" altLang="zh-CN" sz="1200" dirty="0" smtClean="0">
                <a:latin typeface="Times New Roman" charset="0"/>
                <a:ea typeface="Times New Roman" charset="0"/>
                <a:cs typeface="Times New Roman" charset="0"/>
              </a:rPr>
              <a:t>. </a:t>
            </a:r>
            <a:r>
              <a:rPr lang="en-US" altLang="zh-CN" sz="1200" dirty="0" err="1" smtClean="0">
                <a:latin typeface="Times New Roman" charset="0"/>
                <a:ea typeface="Times New Roman" charset="0"/>
                <a:cs typeface="Times New Roman" charset="0"/>
              </a:rPr>
              <a:t>Textproposals</a:t>
            </a:r>
            <a:r>
              <a:rPr lang="en-US" altLang="zh-CN" sz="1200" dirty="0">
                <a:latin typeface="Times New Roman" charset="0"/>
                <a:ea typeface="Times New Roman" charset="0"/>
                <a:cs typeface="Times New Roman" charset="0"/>
              </a:rPr>
              <a:t>: a text-specific selective search algorithm for word spotting in the </a:t>
            </a:r>
            <a:r>
              <a:rPr lang="en-US" altLang="zh-CN" sz="1200" dirty="0" smtClean="0">
                <a:latin typeface="Times New Roman" charset="0"/>
                <a:ea typeface="Times New Roman" charset="0"/>
                <a:cs typeface="Times New Roman" charset="0"/>
              </a:rPr>
              <a:t>wild. Pattern </a:t>
            </a:r>
            <a:r>
              <a:rPr lang="en-US" altLang="zh-CN" sz="1200" dirty="0">
                <a:latin typeface="Times New Roman" charset="0"/>
                <a:ea typeface="Times New Roman" charset="0"/>
                <a:cs typeface="Times New Roman" charset="0"/>
              </a:rPr>
              <a:t>Recognition 70, </a:t>
            </a:r>
            <a:r>
              <a:rPr lang="en-US" altLang="zh-CN" sz="1200" dirty="0" smtClean="0">
                <a:latin typeface="Times New Roman" charset="0"/>
                <a:ea typeface="Times New Roman" charset="0"/>
                <a:cs typeface="Times New Roman" charset="0"/>
              </a:rPr>
              <a:t>60-74</a:t>
            </a:r>
            <a:endParaRPr lang="en-US" altLang="zh-CN" sz="12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22531" name="文本框 2"/>
          <p:cNvSpPr txBox="1">
            <a:spLocks noChangeArrowheads="1"/>
          </p:cNvSpPr>
          <p:nvPr/>
        </p:nvSpPr>
        <p:spPr bwMode="auto">
          <a:xfrm>
            <a:off x="774700" y="1026795"/>
            <a:ext cx="7781925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zh-CN" sz="2400" b="1">
                <a:latin typeface="Times New Roman" pitchFamily="18" charset="0"/>
                <a:cs typeface="Times New Roman" pitchFamily="18" charset="0"/>
              </a:rPr>
              <a:t>Scene text detection </a:t>
            </a:r>
            <a:r>
              <a:rPr lang="en-US" altLang="zh-CN" sz="2400" b="1">
                <a:latin typeface="Times New Roman" pitchFamily="18" charset="0"/>
              </a:rPr>
              <a:t>methods before 2016</a:t>
            </a:r>
          </a:p>
          <a:p>
            <a:pPr algn="ctr"/>
            <a:endParaRPr lang="en-US" altLang="zh-CN" sz="2400" b="1" dirty="0">
              <a:latin typeface="Times New Roman" pitchFamily="18" charset="0"/>
            </a:endParaRPr>
          </a:p>
        </p:txBody>
      </p:sp>
      <p:grpSp>
        <p:nvGrpSpPr>
          <p:cNvPr id="30" name="组合 29"/>
          <p:cNvGrpSpPr>
            <a:grpSpLocks/>
          </p:cNvGrpSpPr>
          <p:nvPr/>
        </p:nvGrpSpPr>
        <p:grpSpPr bwMode="auto">
          <a:xfrm>
            <a:off x="512763" y="1539177"/>
            <a:ext cx="8097837" cy="3660775"/>
            <a:chOff x="512785" y="1941390"/>
            <a:chExt cx="8098418" cy="3661276"/>
          </a:xfrm>
        </p:grpSpPr>
        <p:sp>
          <p:nvSpPr>
            <p:cNvPr id="9" name="任意多边形 8"/>
            <p:cNvSpPr/>
            <p:nvPr/>
          </p:nvSpPr>
          <p:spPr>
            <a:xfrm rot="10636">
              <a:off x="2675115" y="2081109"/>
              <a:ext cx="587417" cy="449323"/>
            </a:xfrm>
            <a:custGeom>
              <a:avLst/>
              <a:gdLst>
                <a:gd name="connsiteX0" fmla="*/ 0 w 587218"/>
                <a:gd name="connsiteY0" fmla="*/ 89677 h 448387"/>
                <a:gd name="connsiteX1" fmla="*/ 363025 w 587218"/>
                <a:gd name="connsiteY1" fmla="*/ 89677 h 448387"/>
                <a:gd name="connsiteX2" fmla="*/ 363025 w 587218"/>
                <a:gd name="connsiteY2" fmla="*/ 0 h 448387"/>
                <a:gd name="connsiteX3" fmla="*/ 587218 w 587218"/>
                <a:gd name="connsiteY3" fmla="*/ 224194 h 448387"/>
                <a:gd name="connsiteX4" fmla="*/ 363025 w 587218"/>
                <a:gd name="connsiteY4" fmla="*/ 448387 h 448387"/>
                <a:gd name="connsiteX5" fmla="*/ 363025 w 587218"/>
                <a:gd name="connsiteY5" fmla="*/ 358710 h 448387"/>
                <a:gd name="connsiteX6" fmla="*/ 0 w 587218"/>
                <a:gd name="connsiteY6" fmla="*/ 358710 h 448387"/>
                <a:gd name="connsiteX7" fmla="*/ 0 w 587218"/>
                <a:gd name="connsiteY7" fmla="*/ 89677 h 448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87218" h="448387">
                  <a:moveTo>
                    <a:pt x="0" y="89677"/>
                  </a:moveTo>
                  <a:lnTo>
                    <a:pt x="363025" y="89677"/>
                  </a:lnTo>
                  <a:lnTo>
                    <a:pt x="363025" y="0"/>
                  </a:lnTo>
                  <a:lnTo>
                    <a:pt x="587218" y="224194"/>
                  </a:lnTo>
                  <a:lnTo>
                    <a:pt x="363025" y="448387"/>
                  </a:lnTo>
                  <a:lnTo>
                    <a:pt x="363025" y="358710"/>
                  </a:lnTo>
                  <a:lnTo>
                    <a:pt x="0" y="358710"/>
                  </a:lnTo>
                  <a:lnTo>
                    <a:pt x="0" y="89677"/>
                  </a:lnTo>
                  <a:close/>
                </a:path>
              </a:pathLst>
            </a:cu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5">
                <a:hueOff val="0"/>
                <a:satOff val="0"/>
                <a:lumOff val="0"/>
                <a:alphaOff val="0"/>
              </a:schemeClr>
            </a:fillRef>
            <a:effectRef idx="3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lIns="-1" tIns="89677" rIns="134516" bIns="89676" spcCol="1270" anchor="ctr"/>
            <a:lstStyle/>
            <a:p>
              <a:pPr algn="ctr" defTabSz="844550" fontAlgn="auto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zh-CN" altLang="en-US" sz="1900"/>
            </a:p>
          </p:txBody>
        </p:sp>
        <p:sp>
          <p:nvSpPr>
            <p:cNvPr id="12" name="任意多边形 11"/>
            <p:cNvSpPr/>
            <p:nvPr/>
          </p:nvSpPr>
          <p:spPr>
            <a:xfrm>
              <a:off x="5580449" y="2085872"/>
              <a:ext cx="577891" cy="449324"/>
            </a:xfrm>
            <a:custGeom>
              <a:avLst/>
              <a:gdLst>
                <a:gd name="connsiteX0" fmla="*/ 0 w 578801"/>
                <a:gd name="connsiteY0" fmla="*/ 89677 h 448387"/>
                <a:gd name="connsiteX1" fmla="*/ 354608 w 578801"/>
                <a:gd name="connsiteY1" fmla="*/ 89677 h 448387"/>
                <a:gd name="connsiteX2" fmla="*/ 354608 w 578801"/>
                <a:gd name="connsiteY2" fmla="*/ 0 h 448387"/>
                <a:gd name="connsiteX3" fmla="*/ 578801 w 578801"/>
                <a:gd name="connsiteY3" fmla="*/ 224194 h 448387"/>
                <a:gd name="connsiteX4" fmla="*/ 354608 w 578801"/>
                <a:gd name="connsiteY4" fmla="*/ 448387 h 448387"/>
                <a:gd name="connsiteX5" fmla="*/ 354608 w 578801"/>
                <a:gd name="connsiteY5" fmla="*/ 358710 h 448387"/>
                <a:gd name="connsiteX6" fmla="*/ 0 w 578801"/>
                <a:gd name="connsiteY6" fmla="*/ 358710 h 448387"/>
                <a:gd name="connsiteX7" fmla="*/ 0 w 578801"/>
                <a:gd name="connsiteY7" fmla="*/ 89677 h 448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8801" h="448387">
                  <a:moveTo>
                    <a:pt x="0" y="89677"/>
                  </a:moveTo>
                  <a:lnTo>
                    <a:pt x="354608" y="89677"/>
                  </a:lnTo>
                  <a:lnTo>
                    <a:pt x="354608" y="0"/>
                  </a:lnTo>
                  <a:lnTo>
                    <a:pt x="578801" y="224194"/>
                  </a:lnTo>
                  <a:lnTo>
                    <a:pt x="354608" y="448387"/>
                  </a:lnTo>
                  <a:lnTo>
                    <a:pt x="354608" y="358710"/>
                  </a:lnTo>
                  <a:lnTo>
                    <a:pt x="0" y="358710"/>
                  </a:lnTo>
                  <a:lnTo>
                    <a:pt x="0" y="89677"/>
                  </a:lnTo>
                  <a:close/>
                </a:path>
              </a:pathLst>
            </a:cu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5">
                <a:hueOff val="-7353345"/>
                <a:satOff val="-10228"/>
                <a:lumOff val="-3922"/>
                <a:alphaOff val="0"/>
              </a:schemeClr>
            </a:fillRef>
            <a:effectRef idx="3">
              <a:schemeClr val="accent5">
                <a:hueOff val="-7353345"/>
                <a:satOff val="-10228"/>
                <a:lumOff val="-3922"/>
                <a:alphaOff val="0"/>
              </a:schemeClr>
            </a:effectRef>
            <a:fontRef idx="minor">
              <a:schemeClr val="lt1"/>
            </a:fontRef>
          </p:style>
          <p:txBody>
            <a:bodyPr lIns="0" tIns="89677" rIns="134516" bIns="89677" spcCol="1270" anchor="ctr"/>
            <a:lstStyle/>
            <a:p>
              <a:pPr algn="ctr" defTabSz="844550" fontAlgn="auto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zh-CN" altLang="en-US" sz="1900"/>
            </a:p>
          </p:txBody>
        </p:sp>
        <p:grpSp>
          <p:nvGrpSpPr>
            <p:cNvPr id="22536" name="组合 26"/>
            <p:cNvGrpSpPr>
              <a:grpSpLocks/>
            </p:cNvGrpSpPr>
            <p:nvPr/>
          </p:nvGrpSpPr>
          <p:grpSpPr bwMode="auto">
            <a:xfrm>
              <a:off x="512785" y="1941390"/>
              <a:ext cx="2949564" cy="3442171"/>
              <a:chOff x="512785" y="1941390"/>
              <a:chExt cx="2949564" cy="3442171"/>
            </a:xfrm>
          </p:grpSpPr>
          <p:grpSp>
            <p:nvGrpSpPr>
              <p:cNvPr id="22549" name="组合 24"/>
              <p:cNvGrpSpPr>
                <a:grpSpLocks/>
              </p:cNvGrpSpPr>
              <p:nvPr/>
            </p:nvGrpSpPr>
            <p:grpSpPr bwMode="auto">
              <a:xfrm>
                <a:off x="597532" y="1941390"/>
                <a:ext cx="2195836" cy="2616300"/>
                <a:chOff x="597532" y="1941390"/>
                <a:chExt cx="2195836" cy="2616300"/>
              </a:xfrm>
            </p:grpSpPr>
            <p:sp>
              <p:nvSpPr>
                <p:cNvPr id="7" name="任意多边形 6"/>
                <p:cNvSpPr/>
                <p:nvPr/>
              </p:nvSpPr>
              <p:spPr>
                <a:xfrm>
                  <a:off x="596928" y="1941390"/>
                  <a:ext cx="1801943" cy="1079648"/>
                </a:xfrm>
                <a:custGeom>
                  <a:avLst/>
                  <a:gdLst>
                    <a:gd name="connsiteX0" fmla="*/ 0 w 1800963"/>
                    <a:gd name="connsiteY0" fmla="*/ 108000 h 1080000"/>
                    <a:gd name="connsiteX1" fmla="*/ 108000 w 1800963"/>
                    <a:gd name="connsiteY1" fmla="*/ 0 h 1080000"/>
                    <a:gd name="connsiteX2" fmla="*/ 1692963 w 1800963"/>
                    <a:gd name="connsiteY2" fmla="*/ 0 h 1080000"/>
                    <a:gd name="connsiteX3" fmla="*/ 1800963 w 1800963"/>
                    <a:gd name="connsiteY3" fmla="*/ 108000 h 1080000"/>
                    <a:gd name="connsiteX4" fmla="*/ 1800963 w 1800963"/>
                    <a:gd name="connsiteY4" fmla="*/ 972000 h 1080000"/>
                    <a:gd name="connsiteX5" fmla="*/ 1692963 w 1800963"/>
                    <a:gd name="connsiteY5" fmla="*/ 1080000 h 1080000"/>
                    <a:gd name="connsiteX6" fmla="*/ 108000 w 1800963"/>
                    <a:gd name="connsiteY6" fmla="*/ 1080000 h 1080000"/>
                    <a:gd name="connsiteX7" fmla="*/ 0 w 1800963"/>
                    <a:gd name="connsiteY7" fmla="*/ 972000 h 1080000"/>
                    <a:gd name="connsiteX8" fmla="*/ 0 w 1800963"/>
                    <a:gd name="connsiteY8" fmla="*/ 108000 h 1080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800963" h="1080000">
                      <a:moveTo>
                        <a:pt x="0" y="108000"/>
                      </a:moveTo>
                      <a:cubicBezTo>
                        <a:pt x="0" y="48353"/>
                        <a:pt x="48353" y="0"/>
                        <a:pt x="108000" y="0"/>
                      </a:cubicBezTo>
                      <a:lnTo>
                        <a:pt x="1692963" y="0"/>
                      </a:lnTo>
                      <a:cubicBezTo>
                        <a:pt x="1752610" y="0"/>
                        <a:pt x="1800963" y="48353"/>
                        <a:pt x="1800963" y="108000"/>
                      </a:cubicBezTo>
                      <a:lnTo>
                        <a:pt x="1800963" y="972000"/>
                      </a:lnTo>
                      <a:cubicBezTo>
                        <a:pt x="1800963" y="1031647"/>
                        <a:pt x="1752610" y="1080000"/>
                        <a:pt x="1692963" y="1080000"/>
                      </a:cubicBezTo>
                      <a:lnTo>
                        <a:pt x="108000" y="1080000"/>
                      </a:lnTo>
                      <a:cubicBezTo>
                        <a:pt x="48353" y="1080000"/>
                        <a:pt x="0" y="1031647"/>
                        <a:pt x="0" y="972000"/>
                      </a:cubicBezTo>
                      <a:lnTo>
                        <a:pt x="0" y="108000"/>
                      </a:lnTo>
                      <a:close/>
                    </a:path>
                  </a:pathLst>
                </a:custGeom>
              </p:spPr>
              <p:style>
                <a:lnRef idx="0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3">
                  <a:schemeClr val="accent5">
                    <a:hueOff val="0"/>
                    <a:satOff val="0"/>
                    <a:lumOff val="0"/>
                    <a:alphaOff val="0"/>
                  </a:schemeClr>
                </a:fillRef>
                <a:effectRef idx="3">
                  <a:schemeClr val="accent5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  <p:txBody>
                <a:bodyPr lIns="177800" tIns="177800" rIns="177800" bIns="455250" spcCol="1270"/>
                <a:lstStyle/>
                <a:p>
                  <a:pPr defTabSz="1111250" fontAlgn="auto">
                    <a:lnSpc>
                      <a:spcPct val="90000"/>
                    </a:lnSpc>
                    <a:spcAft>
                      <a:spcPct val="35000"/>
                    </a:spcAft>
                    <a:defRPr/>
                  </a:pPr>
                  <a:r>
                    <a:rPr lang="en-US" altLang="zh-CN" sz="2500" dirty="0">
                      <a:solidFill>
                        <a:schemeClr val="bg1"/>
                      </a:solidFill>
                      <a:latin typeface="Times New Roman" panose="02020603050405020304" charset="0"/>
                    </a:rPr>
                    <a:t>Proposals</a:t>
                  </a:r>
                  <a:endParaRPr lang="zh-CN" altLang="en-US" sz="250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8" name="任意多边形 7"/>
                <p:cNvSpPr/>
                <p:nvPr/>
              </p:nvSpPr>
              <p:spPr>
                <a:xfrm>
                  <a:off x="812843" y="2578064"/>
                  <a:ext cx="1981343" cy="1979884"/>
                </a:xfrm>
                <a:custGeom>
                  <a:avLst/>
                  <a:gdLst>
                    <a:gd name="connsiteX0" fmla="*/ 0 w 1832714"/>
                    <a:gd name="connsiteY0" fmla="*/ 183271 h 1836000"/>
                    <a:gd name="connsiteX1" fmla="*/ 183271 w 1832714"/>
                    <a:gd name="connsiteY1" fmla="*/ 0 h 1836000"/>
                    <a:gd name="connsiteX2" fmla="*/ 1649443 w 1832714"/>
                    <a:gd name="connsiteY2" fmla="*/ 0 h 1836000"/>
                    <a:gd name="connsiteX3" fmla="*/ 1832714 w 1832714"/>
                    <a:gd name="connsiteY3" fmla="*/ 183271 h 1836000"/>
                    <a:gd name="connsiteX4" fmla="*/ 1832714 w 1832714"/>
                    <a:gd name="connsiteY4" fmla="*/ 1652729 h 1836000"/>
                    <a:gd name="connsiteX5" fmla="*/ 1649443 w 1832714"/>
                    <a:gd name="connsiteY5" fmla="*/ 1836000 h 1836000"/>
                    <a:gd name="connsiteX6" fmla="*/ 183271 w 1832714"/>
                    <a:gd name="connsiteY6" fmla="*/ 1836000 h 1836000"/>
                    <a:gd name="connsiteX7" fmla="*/ 0 w 1832714"/>
                    <a:gd name="connsiteY7" fmla="*/ 1652729 h 1836000"/>
                    <a:gd name="connsiteX8" fmla="*/ 0 w 1832714"/>
                    <a:gd name="connsiteY8" fmla="*/ 183271 h 1836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832714" h="1836000">
                      <a:moveTo>
                        <a:pt x="0" y="183271"/>
                      </a:moveTo>
                      <a:cubicBezTo>
                        <a:pt x="0" y="82053"/>
                        <a:pt x="82053" y="0"/>
                        <a:pt x="183271" y="0"/>
                      </a:cubicBezTo>
                      <a:lnTo>
                        <a:pt x="1649443" y="0"/>
                      </a:lnTo>
                      <a:cubicBezTo>
                        <a:pt x="1750661" y="0"/>
                        <a:pt x="1832714" y="82053"/>
                        <a:pt x="1832714" y="183271"/>
                      </a:cubicBezTo>
                      <a:lnTo>
                        <a:pt x="1832714" y="1652729"/>
                      </a:lnTo>
                      <a:cubicBezTo>
                        <a:pt x="1832714" y="1753947"/>
                        <a:pt x="1750661" y="1836000"/>
                        <a:pt x="1649443" y="1836000"/>
                      </a:cubicBezTo>
                      <a:lnTo>
                        <a:pt x="183271" y="1836000"/>
                      </a:lnTo>
                      <a:cubicBezTo>
                        <a:pt x="82053" y="1836000"/>
                        <a:pt x="0" y="1753947"/>
                        <a:pt x="0" y="1652729"/>
                      </a:cubicBezTo>
                      <a:lnTo>
                        <a:pt x="0" y="183271"/>
                      </a:lnTo>
                      <a:close/>
                    </a:path>
                  </a:pathLst>
                </a:custGeom>
              </p:spPr>
              <p:style>
                <a:lnRef idx="1">
                  <a:schemeClr val="accent5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lt1">
                    <a:alpha val="90000"/>
                    <a:hueOff val="0"/>
                    <a:satOff val="0"/>
                    <a:lumOff val="0"/>
                    <a:alphaOff val="0"/>
                  </a:schemeClr>
                </a:fillRef>
                <a:effectRef idx="2">
                  <a:schemeClr val="lt1">
                    <a:alpha val="90000"/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dk1">
                    <a:hueOff val="0"/>
                    <a:satOff val="0"/>
                    <a:lumOff val="0"/>
                    <a:alphaOff val="0"/>
                  </a:schemeClr>
                </a:fontRef>
              </p:style>
              <p:txBody>
                <a:bodyPr lIns="231478" tIns="231478" rIns="231478" bIns="231478" spcCol="1270"/>
                <a:lstStyle/>
                <a:p>
                  <a:pPr marL="228600" lvl="1" indent="-228600" defTabSz="1111250" fontAlgn="auto">
                    <a:lnSpc>
                      <a:spcPct val="90000"/>
                    </a:lnSpc>
                    <a:spcAft>
                      <a:spcPct val="15000"/>
                    </a:spcAft>
                    <a:buFontTx/>
                    <a:buChar char="••"/>
                    <a:defRPr/>
                  </a:pPr>
                  <a:endParaRPr lang="zh-CN" altLang="en-US" sz="2500"/>
                </a:p>
              </p:txBody>
            </p:sp>
            <p:sp>
              <p:nvSpPr>
                <p:cNvPr id="16" name="矩形: 圆角 5"/>
                <p:cNvSpPr/>
                <p:nvPr/>
              </p:nvSpPr>
              <p:spPr>
                <a:xfrm>
                  <a:off x="820648" y="2598230"/>
                  <a:ext cx="1944000" cy="1944000"/>
                </a:xfrm>
                <a:prstGeom prst="roundRect">
                  <a:avLst>
                    <a:gd name="adj" fmla="val 10000"/>
                  </a:avLst>
                </a:prstGeom>
                <a:blipFill>
                  <a:blip r:embed="rId3">
                    <a:extLst/>
                  </a:blip>
                  <a:srcRect/>
                  <a:stretch>
                    <a:fillRect l="-1000" r="-1000"/>
                  </a:stretch>
                </a:blipFill>
              </p:spPr>
              <p:style>
                <a:lnRef idx="2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rgbClr r="0" g="0" b="0"/>
                </a:fillRef>
                <a:effectRef idx="0">
                  <a:schemeClr val="accent1">
                    <a:tint val="50000"/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>
                    <a:hueOff val="0"/>
                    <a:satOff val="0"/>
                    <a:lumOff val="0"/>
                    <a:alphaOff val="0"/>
                  </a:schemeClr>
                </a:fontRef>
              </p:style>
            </p:sp>
          </p:grpSp>
          <p:sp>
            <p:nvSpPr>
              <p:cNvPr id="19" name="矩形: 圆角 4"/>
              <p:cNvSpPr txBox="1"/>
              <p:nvPr/>
            </p:nvSpPr>
            <p:spPr>
              <a:xfrm>
                <a:off x="512785" y="4713544"/>
                <a:ext cx="2949787" cy="670017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tIns="91440" bIns="91440" spcCol="1270"/>
              <a:lstStyle/>
              <a:p>
                <a:pPr marL="171450" lvl="1" indent="-171450" defTabSz="711200" fontAlgn="auto">
                  <a:lnSpc>
                    <a:spcPct val="90000"/>
                  </a:lnSpc>
                  <a:spcAft>
                    <a:spcPct val="15000"/>
                  </a:spcAft>
                  <a:buFontTx/>
                  <a:buChar char="•"/>
                  <a:defRPr/>
                </a:pPr>
                <a:r>
                  <a:rPr lang="en-US" altLang="zh-CN" dirty="0">
                    <a:solidFill>
                      <a:schemeClr val="tx1"/>
                    </a:solidFill>
                    <a:latin typeface="Times New Roman" panose="02020603050405020304" charset="0"/>
                  </a:rPr>
                  <a:t>Generate candidates </a:t>
                </a:r>
              </a:p>
              <a:p>
                <a:pPr marL="0" lvl="1" defTabSz="711200" fontAlgn="auto">
                  <a:lnSpc>
                    <a:spcPct val="90000"/>
                  </a:lnSpc>
                  <a:spcAft>
                    <a:spcPct val="15000"/>
                  </a:spcAft>
                  <a:defRPr/>
                </a:pPr>
                <a:r>
                  <a:rPr lang="en-US" altLang="zh-CN" dirty="0">
                    <a:solidFill>
                      <a:schemeClr val="tx1"/>
                    </a:solidFill>
                    <a:latin typeface="Times New Roman" panose="02020603050405020304" charset="0"/>
                  </a:rPr>
                  <a:t>   using </a:t>
                </a:r>
                <a:r>
                  <a:rPr lang="en-US" altLang="zh-CN" b="1" dirty="0">
                    <a:solidFill>
                      <a:schemeClr val="tx1"/>
                    </a:solidFill>
                    <a:latin typeface="Times New Roman" panose="02020603050405020304" charset="0"/>
                  </a:rPr>
                  <a:t>hand-craft features </a:t>
                </a:r>
                <a:endParaRPr lang="zh-CN" altLang="en-US" b="1" dirty="0">
                  <a:solidFill>
                    <a:schemeClr val="tx1"/>
                  </a:solidFill>
                  <a:latin typeface="Times New Roman" panose="02020603050405020304" charset="0"/>
                </a:endParaRPr>
              </a:p>
            </p:txBody>
          </p:sp>
        </p:grpSp>
        <p:grpSp>
          <p:nvGrpSpPr>
            <p:cNvPr id="22537" name="组合 27"/>
            <p:cNvGrpSpPr>
              <a:grpSpLocks/>
            </p:cNvGrpSpPr>
            <p:nvPr/>
          </p:nvGrpSpPr>
          <p:grpSpPr bwMode="auto">
            <a:xfrm>
              <a:off x="3227922" y="1950390"/>
              <a:ext cx="2988000" cy="3652276"/>
              <a:chOff x="3227922" y="1950390"/>
              <a:chExt cx="2988000" cy="3652276"/>
            </a:xfrm>
          </p:grpSpPr>
          <p:sp>
            <p:nvSpPr>
              <p:cNvPr id="10" name="任意多边形 9"/>
              <p:cNvSpPr/>
              <p:nvPr/>
            </p:nvSpPr>
            <p:spPr>
              <a:xfrm>
                <a:off x="3505437" y="1950916"/>
                <a:ext cx="1801942" cy="1079648"/>
              </a:xfrm>
              <a:custGeom>
                <a:avLst/>
                <a:gdLst>
                  <a:gd name="connsiteX0" fmla="*/ 0 w 1800963"/>
                  <a:gd name="connsiteY0" fmla="*/ 108000 h 1080000"/>
                  <a:gd name="connsiteX1" fmla="*/ 108000 w 1800963"/>
                  <a:gd name="connsiteY1" fmla="*/ 0 h 1080000"/>
                  <a:gd name="connsiteX2" fmla="*/ 1692963 w 1800963"/>
                  <a:gd name="connsiteY2" fmla="*/ 0 h 1080000"/>
                  <a:gd name="connsiteX3" fmla="*/ 1800963 w 1800963"/>
                  <a:gd name="connsiteY3" fmla="*/ 108000 h 1080000"/>
                  <a:gd name="connsiteX4" fmla="*/ 1800963 w 1800963"/>
                  <a:gd name="connsiteY4" fmla="*/ 972000 h 1080000"/>
                  <a:gd name="connsiteX5" fmla="*/ 1692963 w 1800963"/>
                  <a:gd name="connsiteY5" fmla="*/ 1080000 h 1080000"/>
                  <a:gd name="connsiteX6" fmla="*/ 108000 w 1800963"/>
                  <a:gd name="connsiteY6" fmla="*/ 1080000 h 1080000"/>
                  <a:gd name="connsiteX7" fmla="*/ 0 w 1800963"/>
                  <a:gd name="connsiteY7" fmla="*/ 972000 h 1080000"/>
                  <a:gd name="connsiteX8" fmla="*/ 0 w 1800963"/>
                  <a:gd name="connsiteY8" fmla="*/ 108000 h 108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800963" h="1080000">
                    <a:moveTo>
                      <a:pt x="0" y="108000"/>
                    </a:moveTo>
                    <a:cubicBezTo>
                      <a:pt x="0" y="48353"/>
                      <a:pt x="48353" y="0"/>
                      <a:pt x="108000" y="0"/>
                    </a:cubicBezTo>
                    <a:lnTo>
                      <a:pt x="1692963" y="0"/>
                    </a:lnTo>
                    <a:cubicBezTo>
                      <a:pt x="1752610" y="0"/>
                      <a:pt x="1800963" y="48353"/>
                      <a:pt x="1800963" y="108000"/>
                    </a:cubicBezTo>
                    <a:lnTo>
                      <a:pt x="1800963" y="972000"/>
                    </a:lnTo>
                    <a:cubicBezTo>
                      <a:pt x="1800963" y="1031647"/>
                      <a:pt x="1752610" y="1080000"/>
                      <a:pt x="1692963" y="1080000"/>
                    </a:cubicBezTo>
                    <a:lnTo>
                      <a:pt x="108000" y="1080000"/>
                    </a:lnTo>
                    <a:cubicBezTo>
                      <a:pt x="48353" y="1080000"/>
                      <a:pt x="0" y="1031647"/>
                      <a:pt x="0" y="972000"/>
                    </a:cubicBezTo>
                    <a:lnTo>
                      <a:pt x="0" y="108000"/>
                    </a:lnTo>
                    <a:close/>
                  </a:path>
                </a:pathLst>
              </a:custGeom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3">
                <a:schemeClr val="accent5">
                  <a:hueOff val="-3676673"/>
                  <a:satOff val="-5114"/>
                  <a:lumOff val="-1961"/>
                  <a:alphaOff val="0"/>
                </a:schemeClr>
              </a:fillRef>
              <a:effectRef idx="3">
                <a:schemeClr val="accent5">
                  <a:hueOff val="-3676673"/>
                  <a:satOff val="-5114"/>
                  <a:lumOff val="-1961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lIns="177800" tIns="177800" rIns="177800" bIns="455250" spcCol="1270"/>
              <a:lstStyle/>
              <a:p>
                <a:pPr defTabSz="1111250" fontAlgn="auto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en-US" altLang="zh-CN" sz="2500" dirty="0">
                    <a:solidFill>
                      <a:schemeClr val="bg1"/>
                    </a:solidFill>
                    <a:latin typeface="Times New Roman" panose="02020603050405020304" charset="0"/>
                  </a:rPr>
                  <a:t>Filtering</a:t>
                </a:r>
                <a:endParaRPr lang="zh-CN" altLang="en-US" sz="25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1" name="任意多边形 10"/>
              <p:cNvSpPr/>
              <p:nvPr/>
            </p:nvSpPr>
            <p:spPr>
              <a:xfrm>
                <a:off x="3737228" y="2605056"/>
                <a:ext cx="1979755" cy="1979883"/>
              </a:xfrm>
              <a:custGeom>
                <a:avLst/>
                <a:gdLst>
                  <a:gd name="connsiteX0" fmla="*/ 0 w 1800963"/>
                  <a:gd name="connsiteY0" fmla="*/ 180000 h 1800000"/>
                  <a:gd name="connsiteX1" fmla="*/ 180000 w 1800963"/>
                  <a:gd name="connsiteY1" fmla="*/ 0 h 1800000"/>
                  <a:gd name="connsiteX2" fmla="*/ 1620963 w 1800963"/>
                  <a:gd name="connsiteY2" fmla="*/ 0 h 1800000"/>
                  <a:gd name="connsiteX3" fmla="*/ 1800963 w 1800963"/>
                  <a:gd name="connsiteY3" fmla="*/ 180000 h 1800000"/>
                  <a:gd name="connsiteX4" fmla="*/ 1800963 w 1800963"/>
                  <a:gd name="connsiteY4" fmla="*/ 1620000 h 1800000"/>
                  <a:gd name="connsiteX5" fmla="*/ 1620963 w 1800963"/>
                  <a:gd name="connsiteY5" fmla="*/ 1800000 h 1800000"/>
                  <a:gd name="connsiteX6" fmla="*/ 180000 w 1800963"/>
                  <a:gd name="connsiteY6" fmla="*/ 1800000 h 1800000"/>
                  <a:gd name="connsiteX7" fmla="*/ 0 w 1800963"/>
                  <a:gd name="connsiteY7" fmla="*/ 1620000 h 1800000"/>
                  <a:gd name="connsiteX8" fmla="*/ 0 w 1800963"/>
                  <a:gd name="connsiteY8" fmla="*/ 180000 h 180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800963" h="1800000">
                    <a:moveTo>
                      <a:pt x="0" y="180000"/>
                    </a:moveTo>
                    <a:cubicBezTo>
                      <a:pt x="0" y="80589"/>
                      <a:pt x="80589" y="0"/>
                      <a:pt x="180000" y="0"/>
                    </a:cubicBezTo>
                    <a:lnTo>
                      <a:pt x="1620963" y="0"/>
                    </a:lnTo>
                    <a:cubicBezTo>
                      <a:pt x="1720374" y="0"/>
                      <a:pt x="1800963" y="80589"/>
                      <a:pt x="1800963" y="180000"/>
                    </a:cubicBezTo>
                    <a:lnTo>
                      <a:pt x="1800963" y="1620000"/>
                    </a:lnTo>
                    <a:cubicBezTo>
                      <a:pt x="1800963" y="1719411"/>
                      <a:pt x="1720374" y="1800000"/>
                      <a:pt x="1620963" y="1800000"/>
                    </a:cubicBezTo>
                    <a:lnTo>
                      <a:pt x="180000" y="1800000"/>
                    </a:lnTo>
                    <a:cubicBezTo>
                      <a:pt x="80589" y="1800000"/>
                      <a:pt x="0" y="1719411"/>
                      <a:pt x="0" y="1620000"/>
                    </a:cubicBezTo>
                    <a:lnTo>
                      <a:pt x="0" y="180000"/>
                    </a:lnTo>
                    <a:close/>
                  </a:path>
                </a:pathLst>
              </a:custGeom>
            </p:spPr>
            <p:style>
              <a:lnRef idx="1">
                <a:schemeClr val="accent5">
                  <a:hueOff val="-3676673"/>
                  <a:satOff val="-5114"/>
                  <a:lumOff val="-1961"/>
                  <a:alphaOff val="0"/>
                </a:schemeClr>
              </a:lnRef>
              <a:fillRef idx="1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fillRef>
              <a:effectRef idx="2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lIns="230520" tIns="230520" rIns="230520" bIns="230520" spcCol="1270"/>
              <a:lstStyle/>
              <a:p>
                <a:pPr marL="228600" lvl="1" indent="-228600" defTabSz="1111250" fontAlgn="auto">
                  <a:lnSpc>
                    <a:spcPct val="90000"/>
                  </a:lnSpc>
                  <a:spcAft>
                    <a:spcPct val="15000"/>
                  </a:spcAft>
                  <a:buFontTx/>
                  <a:buChar char="••"/>
                  <a:defRPr/>
                </a:pPr>
                <a:endParaRPr lang="zh-CN" altLang="en-US" sz="2500"/>
              </a:p>
            </p:txBody>
          </p:sp>
          <p:sp>
            <p:nvSpPr>
              <p:cNvPr id="17" name="矩形: 圆角 8"/>
              <p:cNvSpPr/>
              <p:nvPr/>
            </p:nvSpPr>
            <p:spPr>
              <a:xfrm>
                <a:off x="3749922" y="2621090"/>
                <a:ext cx="1944000" cy="1944000"/>
              </a:xfrm>
              <a:prstGeom prst="roundRect">
                <a:avLst>
                  <a:gd name="adj" fmla="val 10000"/>
                </a:avLst>
              </a:prstGeom>
              <a:blipFill>
                <a:blip r:embed="rId4">
                  <a:extLst/>
                </a:blip>
                <a:srcRect/>
                <a:stretch>
                  <a:fillRect l="-1000" r="-1000"/>
                </a:stretch>
              </a:blip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tint val="50000"/>
                  <a:hueOff val="36168"/>
                  <a:satOff val="-1389"/>
                  <a:lumOff val="4885"/>
                  <a:alphaOff val="0"/>
                </a:schemeClr>
              </a:effectRef>
              <a:fontRef idx="minor">
                <a:schemeClr val="lt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20" name="矩形: 圆角 4"/>
              <p:cNvSpPr txBox="1"/>
              <p:nvPr/>
            </p:nvSpPr>
            <p:spPr>
              <a:xfrm>
                <a:off x="3227605" y="4713544"/>
                <a:ext cx="2987889" cy="889122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tIns="91440" bIns="91440" spcCol="1270"/>
              <a:lstStyle/>
              <a:p>
                <a:pPr marL="171450" lvl="1" indent="-171450" defTabSz="711200" fontAlgn="auto">
                  <a:lnSpc>
                    <a:spcPct val="90000"/>
                  </a:lnSpc>
                  <a:spcAft>
                    <a:spcPct val="15000"/>
                  </a:spcAft>
                  <a:buFontTx/>
                  <a:buChar char="•"/>
                  <a:defRPr/>
                </a:pPr>
                <a:r>
                  <a:rPr lang="en-US" altLang="zh-CN" dirty="0">
                    <a:solidFill>
                      <a:schemeClr val="tx1"/>
                    </a:solidFill>
                    <a:latin typeface="Times New Roman" panose="02020603050405020304" charset="0"/>
                  </a:rPr>
                  <a:t>Text / non-text classification</a:t>
                </a:r>
              </a:p>
              <a:p>
                <a:pPr marL="0" lvl="1" defTabSz="711200" fontAlgn="auto">
                  <a:lnSpc>
                    <a:spcPct val="90000"/>
                  </a:lnSpc>
                  <a:spcAft>
                    <a:spcPct val="15000"/>
                  </a:spcAft>
                  <a:defRPr/>
                </a:pPr>
                <a:r>
                  <a:rPr lang="en-US" altLang="zh-CN" dirty="0">
                    <a:solidFill>
                      <a:schemeClr val="tx1"/>
                    </a:solidFill>
                    <a:latin typeface="Times New Roman" panose="02020603050405020304" charset="0"/>
                  </a:rPr>
                  <a:t>   using </a:t>
                </a:r>
                <a:r>
                  <a:rPr lang="en-US" altLang="zh-CN" b="1" dirty="0">
                    <a:solidFill>
                      <a:schemeClr val="tx1"/>
                    </a:solidFill>
                    <a:latin typeface="Times New Roman" panose="02020603050405020304" charset="0"/>
                  </a:rPr>
                  <a:t>CNN/Random forest</a:t>
                </a:r>
                <a:endParaRPr lang="zh-CN" altLang="en-US" b="1" dirty="0">
                  <a:solidFill>
                    <a:schemeClr val="tx1"/>
                  </a:solidFill>
                  <a:latin typeface="Times New Roman" panose="02020603050405020304" charset="0"/>
                </a:endParaRPr>
              </a:p>
            </p:txBody>
          </p:sp>
        </p:grpSp>
        <p:grpSp>
          <p:nvGrpSpPr>
            <p:cNvPr id="22538" name="组合 28"/>
            <p:cNvGrpSpPr>
              <a:grpSpLocks/>
            </p:cNvGrpSpPr>
            <p:nvPr/>
          </p:nvGrpSpPr>
          <p:grpSpPr bwMode="auto">
            <a:xfrm>
              <a:off x="6399824" y="1950916"/>
              <a:ext cx="2211379" cy="3651750"/>
              <a:chOff x="6399824" y="1950916"/>
              <a:chExt cx="2211379" cy="3651750"/>
            </a:xfrm>
          </p:grpSpPr>
          <p:sp>
            <p:nvSpPr>
              <p:cNvPr id="13" name="任意多边形 12"/>
              <p:cNvSpPr/>
              <p:nvPr/>
            </p:nvSpPr>
            <p:spPr>
              <a:xfrm>
                <a:off x="6399657" y="1950916"/>
                <a:ext cx="1800354" cy="1079648"/>
              </a:xfrm>
              <a:custGeom>
                <a:avLst/>
                <a:gdLst>
                  <a:gd name="connsiteX0" fmla="*/ 0 w 1800963"/>
                  <a:gd name="connsiteY0" fmla="*/ 108000 h 1080000"/>
                  <a:gd name="connsiteX1" fmla="*/ 108000 w 1800963"/>
                  <a:gd name="connsiteY1" fmla="*/ 0 h 1080000"/>
                  <a:gd name="connsiteX2" fmla="*/ 1692963 w 1800963"/>
                  <a:gd name="connsiteY2" fmla="*/ 0 h 1080000"/>
                  <a:gd name="connsiteX3" fmla="*/ 1800963 w 1800963"/>
                  <a:gd name="connsiteY3" fmla="*/ 108000 h 1080000"/>
                  <a:gd name="connsiteX4" fmla="*/ 1800963 w 1800963"/>
                  <a:gd name="connsiteY4" fmla="*/ 972000 h 1080000"/>
                  <a:gd name="connsiteX5" fmla="*/ 1692963 w 1800963"/>
                  <a:gd name="connsiteY5" fmla="*/ 1080000 h 1080000"/>
                  <a:gd name="connsiteX6" fmla="*/ 108000 w 1800963"/>
                  <a:gd name="connsiteY6" fmla="*/ 1080000 h 1080000"/>
                  <a:gd name="connsiteX7" fmla="*/ 0 w 1800963"/>
                  <a:gd name="connsiteY7" fmla="*/ 972000 h 1080000"/>
                  <a:gd name="connsiteX8" fmla="*/ 0 w 1800963"/>
                  <a:gd name="connsiteY8" fmla="*/ 108000 h 108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800963" h="1080000">
                    <a:moveTo>
                      <a:pt x="0" y="108000"/>
                    </a:moveTo>
                    <a:cubicBezTo>
                      <a:pt x="0" y="48353"/>
                      <a:pt x="48353" y="0"/>
                      <a:pt x="108000" y="0"/>
                    </a:cubicBezTo>
                    <a:lnTo>
                      <a:pt x="1692963" y="0"/>
                    </a:lnTo>
                    <a:cubicBezTo>
                      <a:pt x="1752610" y="0"/>
                      <a:pt x="1800963" y="48353"/>
                      <a:pt x="1800963" y="108000"/>
                    </a:cubicBezTo>
                    <a:lnTo>
                      <a:pt x="1800963" y="972000"/>
                    </a:lnTo>
                    <a:cubicBezTo>
                      <a:pt x="1800963" y="1031647"/>
                      <a:pt x="1752610" y="1080000"/>
                      <a:pt x="1692963" y="1080000"/>
                    </a:cubicBezTo>
                    <a:lnTo>
                      <a:pt x="108000" y="1080000"/>
                    </a:lnTo>
                    <a:cubicBezTo>
                      <a:pt x="48353" y="1080000"/>
                      <a:pt x="0" y="1031647"/>
                      <a:pt x="0" y="972000"/>
                    </a:cubicBezTo>
                    <a:lnTo>
                      <a:pt x="0" y="108000"/>
                    </a:lnTo>
                    <a:close/>
                  </a:path>
                </a:pathLst>
              </a:custGeom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3">
                <a:schemeClr val="accent5">
                  <a:hueOff val="-7353345"/>
                  <a:satOff val="-10228"/>
                  <a:lumOff val="-3922"/>
                  <a:alphaOff val="0"/>
                </a:schemeClr>
              </a:fillRef>
              <a:effectRef idx="3">
                <a:schemeClr val="accent5">
                  <a:hueOff val="-7353345"/>
                  <a:satOff val="-10228"/>
                  <a:lumOff val="-3922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lIns="177800" tIns="177800" rIns="177800" bIns="455250" spcCol="1270"/>
              <a:lstStyle/>
              <a:p>
                <a:pPr defTabSz="1111250" fontAlgn="auto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en-US" altLang="zh-CN" sz="2500" dirty="0">
                    <a:solidFill>
                      <a:schemeClr val="bg1"/>
                    </a:solidFill>
                    <a:latin typeface="Times New Roman" panose="02020603050405020304" charset="0"/>
                  </a:rPr>
                  <a:t>Regression</a:t>
                </a:r>
                <a:endParaRPr lang="zh-CN" altLang="en-US" sz="25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4" name="任意多边形 13"/>
              <p:cNvSpPr/>
              <p:nvPr/>
            </p:nvSpPr>
            <p:spPr>
              <a:xfrm>
                <a:off x="6631449" y="2605056"/>
                <a:ext cx="1979754" cy="1979883"/>
              </a:xfrm>
              <a:custGeom>
                <a:avLst/>
                <a:gdLst>
                  <a:gd name="connsiteX0" fmla="*/ 0 w 1800963"/>
                  <a:gd name="connsiteY0" fmla="*/ 180000 h 1800000"/>
                  <a:gd name="connsiteX1" fmla="*/ 180000 w 1800963"/>
                  <a:gd name="connsiteY1" fmla="*/ 0 h 1800000"/>
                  <a:gd name="connsiteX2" fmla="*/ 1620963 w 1800963"/>
                  <a:gd name="connsiteY2" fmla="*/ 0 h 1800000"/>
                  <a:gd name="connsiteX3" fmla="*/ 1800963 w 1800963"/>
                  <a:gd name="connsiteY3" fmla="*/ 180000 h 1800000"/>
                  <a:gd name="connsiteX4" fmla="*/ 1800963 w 1800963"/>
                  <a:gd name="connsiteY4" fmla="*/ 1620000 h 1800000"/>
                  <a:gd name="connsiteX5" fmla="*/ 1620963 w 1800963"/>
                  <a:gd name="connsiteY5" fmla="*/ 1800000 h 1800000"/>
                  <a:gd name="connsiteX6" fmla="*/ 180000 w 1800963"/>
                  <a:gd name="connsiteY6" fmla="*/ 1800000 h 1800000"/>
                  <a:gd name="connsiteX7" fmla="*/ 0 w 1800963"/>
                  <a:gd name="connsiteY7" fmla="*/ 1620000 h 1800000"/>
                  <a:gd name="connsiteX8" fmla="*/ 0 w 1800963"/>
                  <a:gd name="connsiteY8" fmla="*/ 180000 h 180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800963" h="1800000">
                    <a:moveTo>
                      <a:pt x="0" y="180000"/>
                    </a:moveTo>
                    <a:cubicBezTo>
                      <a:pt x="0" y="80589"/>
                      <a:pt x="80589" y="0"/>
                      <a:pt x="180000" y="0"/>
                    </a:cubicBezTo>
                    <a:lnTo>
                      <a:pt x="1620963" y="0"/>
                    </a:lnTo>
                    <a:cubicBezTo>
                      <a:pt x="1720374" y="0"/>
                      <a:pt x="1800963" y="80589"/>
                      <a:pt x="1800963" y="180000"/>
                    </a:cubicBezTo>
                    <a:lnTo>
                      <a:pt x="1800963" y="1620000"/>
                    </a:lnTo>
                    <a:cubicBezTo>
                      <a:pt x="1800963" y="1719411"/>
                      <a:pt x="1720374" y="1800000"/>
                      <a:pt x="1620963" y="1800000"/>
                    </a:cubicBezTo>
                    <a:lnTo>
                      <a:pt x="180000" y="1800000"/>
                    </a:lnTo>
                    <a:cubicBezTo>
                      <a:pt x="80589" y="1800000"/>
                      <a:pt x="0" y="1719411"/>
                      <a:pt x="0" y="1620000"/>
                    </a:cubicBezTo>
                    <a:lnTo>
                      <a:pt x="0" y="180000"/>
                    </a:lnTo>
                    <a:close/>
                  </a:path>
                </a:pathLst>
              </a:custGeom>
            </p:spPr>
            <p:style>
              <a:lnRef idx="1">
                <a:schemeClr val="accent5">
                  <a:hueOff val="-7353345"/>
                  <a:satOff val="-10228"/>
                  <a:lumOff val="-3922"/>
                  <a:alphaOff val="0"/>
                </a:schemeClr>
              </a:lnRef>
              <a:fillRef idx="1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fillRef>
              <a:effectRef idx="2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lIns="230520" tIns="230520" rIns="230520" bIns="230520" spcCol="1270"/>
              <a:lstStyle/>
              <a:p>
                <a:pPr marL="228600" lvl="1" indent="-228600" defTabSz="1111250" fontAlgn="auto">
                  <a:lnSpc>
                    <a:spcPct val="90000"/>
                  </a:lnSpc>
                  <a:spcAft>
                    <a:spcPct val="15000"/>
                  </a:spcAft>
                  <a:buFontTx/>
                  <a:buChar char="••"/>
                  <a:defRPr/>
                </a:pPr>
                <a:endParaRPr lang="zh-CN" altLang="en-US" sz="2500"/>
              </a:p>
            </p:txBody>
          </p:sp>
          <p:sp>
            <p:nvSpPr>
              <p:cNvPr id="18" name="矩形: 圆角 9"/>
              <p:cNvSpPr/>
              <p:nvPr/>
            </p:nvSpPr>
            <p:spPr>
              <a:xfrm>
                <a:off x="6645737" y="2620933"/>
                <a:ext cx="1943240" cy="1944953"/>
              </a:xfrm>
              <a:prstGeom prst="roundRect">
                <a:avLst>
                  <a:gd name="adj" fmla="val 10000"/>
                </a:avLst>
              </a:prstGeom>
              <a:blipFill>
                <a:blip r:embed="rId5">
                  <a:extLst/>
                </a:blip>
                <a:srcRect/>
                <a:stretch>
                  <a:fillRect/>
                </a:stretch>
              </a:blip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tint val="50000"/>
                  <a:hueOff val="72337"/>
                  <a:satOff val="-2779"/>
                  <a:lumOff val="9770"/>
                  <a:alphaOff val="0"/>
                </a:schemeClr>
              </a:effectRef>
              <a:fontRef idx="minor">
                <a:schemeClr val="lt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21" name="矩形: 圆角 4"/>
              <p:cNvSpPr txBox="1"/>
              <p:nvPr/>
            </p:nvSpPr>
            <p:spPr>
              <a:xfrm>
                <a:off x="6480625" y="4713544"/>
                <a:ext cx="1871798" cy="889122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tIns="91440" bIns="91440" spcCol="1270"/>
              <a:lstStyle/>
              <a:p>
                <a:pPr marL="171450" lvl="1" indent="-171450" defTabSz="711200" fontAlgn="auto">
                  <a:lnSpc>
                    <a:spcPct val="90000"/>
                  </a:lnSpc>
                  <a:spcAft>
                    <a:spcPct val="15000"/>
                  </a:spcAft>
                  <a:buFontTx/>
                  <a:buChar char="•"/>
                  <a:defRPr/>
                </a:pPr>
                <a:r>
                  <a:rPr lang="en-US" altLang="zh-CN" dirty="0">
                    <a:solidFill>
                      <a:schemeClr val="tx1"/>
                    </a:solidFill>
                    <a:latin typeface="Times New Roman" panose="02020603050405020304" charset="0"/>
                  </a:rPr>
                  <a:t>Refine locations</a:t>
                </a:r>
              </a:p>
              <a:p>
                <a:pPr marL="0" lvl="1" defTabSz="711200" fontAlgn="auto">
                  <a:lnSpc>
                    <a:spcPct val="90000"/>
                  </a:lnSpc>
                  <a:spcAft>
                    <a:spcPct val="15000"/>
                  </a:spcAft>
                  <a:defRPr/>
                </a:pPr>
                <a:r>
                  <a:rPr lang="en-US" altLang="zh-CN" dirty="0">
                    <a:solidFill>
                      <a:schemeClr val="tx1"/>
                    </a:solidFill>
                    <a:latin typeface="Times New Roman" panose="02020603050405020304" charset="0"/>
                  </a:rPr>
                  <a:t>   using </a:t>
                </a:r>
                <a:r>
                  <a:rPr lang="en-US" altLang="zh-CN" b="1" dirty="0">
                    <a:solidFill>
                      <a:schemeClr val="tx1"/>
                    </a:solidFill>
                    <a:latin typeface="Times New Roman" panose="02020603050405020304" charset="0"/>
                  </a:rPr>
                  <a:t>CNN</a:t>
                </a:r>
                <a:endParaRPr lang="zh-CN" altLang="en-US" b="1" dirty="0">
                  <a:solidFill>
                    <a:schemeClr val="tx1"/>
                  </a:solidFill>
                  <a:latin typeface="Times New Roman" panose="02020603050405020304" charset="0"/>
                </a:endParaRPr>
              </a:p>
            </p:txBody>
          </p:sp>
        </p:grpSp>
      </p:grpSp>
      <p:sp>
        <p:nvSpPr>
          <p:cNvPr id="24" name="矩形 23"/>
          <p:cNvSpPr/>
          <p:nvPr/>
        </p:nvSpPr>
        <p:spPr>
          <a:xfrm>
            <a:off x="354013" y="5060315"/>
            <a:ext cx="8459787" cy="1194436"/>
          </a:xfrm>
          <a:prstGeom prst="rect">
            <a:avLst/>
          </a:prstGeom>
          <a:noFill/>
          <a:ln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1" name="文本框 6"/>
          <p:cNvSpPr txBox="1">
            <a:spLocks noChangeArrowheads="1"/>
          </p:cNvSpPr>
          <p:nvPr/>
        </p:nvSpPr>
        <p:spPr bwMode="auto">
          <a:xfrm>
            <a:off x="1073150" y="1196975"/>
            <a:ext cx="723582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zh-CN" sz="2400" b="1">
                <a:latin typeface="Times New Roman" pitchFamily="18" charset="0"/>
                <a:sym typeface="+mn-ea"/>
              </a:rPr>
              <a:t>Visualization:</a:t>
            </a:r>
            <a:r>
              <a:rPr lang="zh-CN" altLang="en-US" sz="2400" b="1">
                <a:latin typeface="Times New Roman" pitchFamily="18" charset="0"/>
                <a:sym typeface="+mn-ea"/>
              </a:rPr>
              <a:t> </a:t>
            </a:r>
            <a:r>
              <a:rPr lang="en-US" altLang="zh-CN" sz="2400" b="1">
                <a:latin typeface="Times New Roman" pitchFamily="18" charset="0"/>
                <a:sym typeface="+mn-ea"/>
              </a:rPr>
              <a:t>learned</a:t>
            </a:r>
            <a:r>
              <a:rPr lang="zh-CN" altLang="en-US" sz="2400" b="1">
                <a:latin typeface="Times New Roman" pitchFamily="18" charset="0"/>
                <a:sym typeface="+mn-ea"/>
              </a:rPr>
              <a:t> </a:t>
            </a:r>
            <a:r>
              <a:rPr lang="en-US" altLang="zh-CN" sz="2400" b="1">
                <a:latin typeface="Times New Roman" pitchFamily="18" charset="0"/>
                <a:sym typeface="+mn-ea"/>
              </a:rPr>
              <a:t>weights</a:t>
            </a:r>
            <a:r>
              <a:rPr lang="zh-CN" altLang="en-US" sz="2400" b="1">
                <a:latin typeface="Times New Roman" pitchFamily="18" charset="0"/>
                <a:sym typeface="+mn-ea"/>
              </a:rPr>
              <a:t> </a:t>
            </a:r>
            <a:r>
              <a:rPr lang="en-US" altLang="zh-CN" sz="2400" b="1">
                <a:latin typeface="Times New Roman" pitchFamily="18" charset="0"/>
                <a:sym typeface="+mn-ea"/>
              </a:rPr>
              <a:t>of</a:t>
            </a:r>
            <a:r>
              <a:rPr lang="zh-CN" altLang="en-US" sz="2400" b="1">
                <a:latin typeface="Times New Roman" pitchFamily="18" charset="0"/>
                <a:sym typeface="+mn-ea"/>
              </a:rPr>
              <a:t> </a:t>
            </a:r>
            <a:r>
              <a:rPr lang="en-US" altLang="zh-CN" sz="2400" b="1">
                <a:latin typeface="Times New Roman" pitchFamily="18" charset="0"/>
                <a:sym typeface="+mn-ea"/>
              </a:rPr>
              <a:t>recognized</a:t>
            </a:r>
            <a:r>
              <a:rPr lang="zh-CN" altLang="en-US" sz="2400" b="1">
                <a:latin typeface="Times New Roman" pitchFamily="18" charset="0"/>
                <a:sym typeface="+mn-ea"/>
              </a:rPr>
              <a:t> </a:t>
            </a:r>
            <a:r>
              <a:rPr lang="en-US" altLang="zh-CN" sz="2400" b="1">
                <a:latin typeface="Times New Roman" pitchFamily="18" charset="0"/>
                <a:sym typeface="+mn-ea"/>
              </a:rPr>
              <a:t>words</a:t>
            </a:r>
            <a:endParaRPr lang="en-US" altLang="zh-CN" sz="2400" b="1">
              <a:latin typeface="Times New Roman" pitchFamily="18" charset="0"/>
              <a:cs typeface="Times New Roman" pitchFamily="18" charset="0"/>
              <a:sym typeface="+mn-ea"/>
            </a:endParaRPr>
          </a:p>
        </p:txBody>
      </p:sp>
      <p:pic>
        <p:nvPicPr>
          <p:cNvPr id="112642" name="图片 4"/>
          <p:cNvPicPr>
            <a:picLocks noChangeAspect="1"/>
          </p:cNvPicPr>
          <p:nvPr/>
        </p:nvPicPr>
        <p:blipFill>
          <a:blip r:embed="rId3"/>
          <a:srcRect l="50325"/>
          <a:stretch>
            <a:fillRect/>
          </a:stretch>
        </p:blipFill>
        <p:spPr bwMode="auto">
          <a:xfrm>
            <a:off x="698500" y="2063750"/>
            <a:ext cx="3740150" cy="2406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43" name="图片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3588" y="2063750"/>
            <a:ext cx="4029075" cy="279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44" name="文本框 9"/>
          <p:cNvSpPr txBox="1">
            <a:spLocks noChangeArrowheads="1"/>
          </p:cNvSpPr>
          <p:nvPr/>
        </p:nvSpPr>
        <p:spPr bwMode="auto">
          <a:xfrm>
            <a:off x="757238" y="5129213"/>
            <a:ext cx="7102475" cy="398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buClr>
                <a:srgbClr val="C00000"/>
              </a:buClr>
              <a:buFont typeface="Wingdings" pitchFamily="2" charset="2"/>
              <a:buChar char="p"/>
            </a:pPr>
            <a:r>
              <a:rPr lang="en-US" altLang="zh-CN" sz="2000">
                <a:solidFill>
                  <a:srgbClr val="C00000"/>
                </a:solidFill>
                <a:latin typeface="Times New Roman" pitchFamily="18" charset="0"/>
                <a:ea typeface="微软雅黑"/>
                <a:cs typeface="微软雅黑"/>
              </a:rPr>
              <a:t>Filter</a:t>
            </a:r>
            <a:r>
              <a:rPr lang="en-US" altLang="zh-CN" sz="2000">
                <a:solidFill>
                  <a:srgbClr val="FF0000"/>
                </a:solidFill>
                <a:latin typeface="Times New Roman" pitchFamily="18" charset="0"/>
                <a:ea typeface="微软雅黑"/>
                <a:cs typeface="微软雅黑"/>
              </a:rPr>
              <a:t> </a:t>
            </a:r>
            <a:r>
              <a:rPr lang="en-US" altLang="zh-CN" sz="2000">
                <a:latin typeface="Times New Roman" pitchFamily="18" charset="0"/>
                <a:ea typeface="微软雅黑"/>
                <a:cs typeface="微软雅黑"/>
              </a:rPr>
              <a:t>the i</a:t>
            </a:r>
            <a:r>
              <a:rPr lang="en-US" altLang="zh-CN" sz="2000">
                <a:latin typeface="Times New Roman" pitchFamily="18" charset="0"/>
                <a:ea typeface="微软雅黑"/>
                <a:cs typeface="微软雅黑"/>
                <a:sym typeface="+mn-ea"/>
              </a:rPr>
              <a:t>ncorrect recognized words</a:t>
            </a:r>
            <a:endParaRPr lang="zh-CN" altLang="en-US" sz="2000">
              <a:latin typeface="Times New Roman" pitchFamily="18" charset="0"/>
              <a:ea typeface="微软雅黑"/>
              <a:cs typeface="微软雅黑"/>
            </a:endParaRPr>
          </a:p>
        </p:txBody>
      </p:sp>
      <p:sp>
        <p:nvSpPr>
          <p:cNvPr id="112645" name="文本框 10"/>
          <p:cNvSpPr txBox="1">
            <a:spLocks noChangeArrowheads="1"/>
          </p:cNvSpPr>
          <p:nvPr/>
        </p:nvSpPr>
        <p:spPr bwMode="auto">
          <a:xfrm>
            <a:off x="757238" y="5602288"/>
            <a:ext cx="6934200" cy="398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buClr>
                <a:srgbClr val="C00000"/>
              </a:buClr>
              <a:buFont typeface="Wingdings" pitchFamily="2" charset="2"/>
              <a:buChar char="p"/>
            </a:pPr>
            <a:r>
              <a:rPr lang="en-US" altLang="zh-CN" sz="2000">
                <a:solidFill>
                  <a:srgbClr val="C00000"/>
                </a:solidFill>
                <a:latin typeface="Times New Roman" pitchFamily="18" charset="0"/>
                <a:ea typeface="微软雅黑"/>
                <a:cs typeface="微软雅黑"/>
              </a:rPr>
              <a:t>Select</a:t>
            </a:r>
            <a:r>
              <a:rPr lang="en-US" altLang="zh-CN" sz="2000">
                <a:solidFill>
                  <a:srgbClr val="FF0000"/>
                </a:solidFill>
                <a:latin typeface="Times New Roman" pitchFamily="18" charset="0"/>
                <a:ea typeface="微软雅黑"/>
                <a:cs typeface="微软雅黑"/>
              </a:rPr>
              <a:t> </a:t>
            </a:r>
            <a:r>
              <a:rPr lang="en-US" altLang="zh-CN" sz="2000">
                <a:latin typeface="Times New Roman" pitchFamily="18" charset="0"/>
                <a:ea typeface="微软雅黑"/>
                <a:cs typeface="微软雅黑"/>
              </a:rPr>
              <a:t>more related words to the category</a:t>
            </a:r>
            <a:endParaRPr lang="zh-CN" altLang="en-US" sz="2000">
              <a:latin typeface="Times New Roman" pitchFamily="18" charset="0"/>
              <a:ea typeface="微软雅黑"/>
              <a:cs typeface="微软雅黑"/>
            </a:endParaRPr>
          </a:p>
        </p:txBody>
      </p:sp>
      <p:sp>
        <p:nvSpPr>
          <p:cNvPr id="13" name="圆角矩形 12"/>
          <p:cNvSpPr/>
          <p:nvPr/>
        </p:nvSpPr>
        <p:spPr>
          <a:xfrm>
            <a:off x="371475" y="3619500"/>
            <a:ext cx="8440738" cy="1509713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1" lang="zh-CN" altLang="en-US"/>
          </a:p>
        </p:txBody>
      </p:sp>
      <p:sp>
        <p:nvSpPr>
          <p:cNvPr id="14" name="圆角矩形 13"/>
          <p:cNvSpPr/>
          <p:nvPr/>
        </p:nvSpPr>
        <p:spPr>
          <a:xfrm>
            <a:off x="622300" y="3694113"/>
            <a:ext cx="2114550" cy="1020762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tIns="0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1"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BAKERY</a:t>
            </a:r>
            <a:endParaRPr kumimoji="1" lang="zh-CN" altLang="en-US" dirty="0"/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charset="2"/>
              <a:buChar char="Ø"/>
              <a:defRPr/>
            </a:pPr>
            <a:r>
              <a:rPr kumimoji="1"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CAKES:</a:t>
            </a:r>
            <a:r>
              <a:rPr kumimoji="1"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0.57</a:t>
            </a:r>
            <a:r>
              <a:rPr kumimoji="1"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endParaRPr kumimoji="1" lang="zh-CN" altLang="en-US" sz="1600" dirty="0"/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charset="2"/>
              <a:buChar char="Ø"/>
              <a:defRPr/>
            </a:pPr>
            <a:r>
              <a:rPr kumimoji="1"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PASTRIES:</a:t>
            </a:r>
            <a:r>
              <a:rPr kumimoji="1"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0.43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charset="2"/>
              <a:buChar char="Ø"/>
              <a:defRPr/>
            </a:pPr>
            <a:r>
              <a:rPr kumimoji="1"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OPEN: 5.5e-9</a:t>
            </a:r>
            <a:endParaRPr kumimoji="1" lang="zh-CN" altLang="en-US" sz="1600" dirty="0"/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1"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</a:p>
        </p:txBody>
      </p:sp>
      <p:sp>
        <p:nvSpPr>
          <p:cNvPr id="15" name="圆角矩形 14"/>
          <p:cNvSpPr/>
          <p:nvPr/>
        </p:nvSpPr>
        <p:spPr>
          <a:xfrm>
            <a:off x="2535238" y="3698875"/>
            <a:ext cx="1962150" cy="1022350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tIns="0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1"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CAFE</a:t>
            </a:r>
            <a:endParaRPr kumimoji="1" lang="zh-CN" altLang="en-US" dirty="0"/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charset="2"/>
              <a:buChar char="Ø"/>
              <a:defRPr/>
            </a:pPr>
            <a:r>
              <a:rPr kumimoji="1"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STARBUCKS:</a:t>
            </a:r>
            <a:r>
              <a:rPr kumimoji="1"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kumimoji="1" lang="zh-CN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charset="2"/>
              <a:buChar char="Ø"/>
              <a:defRPr/>
            </a:pPr>
            <a:r>
              <a:rPr kumimoji="1"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SCOFF:</a:t>
            </a:r>
            <a:r>
              <a:rPr kumimoji="1"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1.1e-8</a:t>
            </a:r>
            <a:endParaRPr kumimoji="1" lang="zh-CN" altLang="en-US" sz="1600" dirty="0"/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1" lang="mr-IN" altLang="zh-CN" sz="1600" dirty="0"/>
              <a:t>…</a:t>
            </a:r>
            <a:endParaRPr kumimoji="1" lang="zh-CN" altLang="en-US" sz="1600" dirty="0"/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charset="2"/>
              <a:buChar char="Ø"/>
              <a:defRPr/>
            </a:pPr>
            <a:endParaRPr kumimoji="1" lang="zh-CN" altLang="en-US" sz="1600" dirty="0"/>
          </a:p>
        </p:txBody>
      </p:sp>
      <p:sp>
        <p:nvSpPr>
          <p:cNvPr id="16" name="圆角矩形 15"/>
          <p:cNvSpPr/>
          <p:nvPr/>
        </p:nvSpPr>
        <p:spPr>
          <a:xfrm>
            <a:off x="4535488" y="3694113"/>
            <a:ext cx="2103437" cy="1020762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1"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ROOTBEER</a:t>
            </a:r>
            <a:endParaRPr kumimoji="1" lang="en-US" altLang="zh-CN"/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charset="2"/>
              <a:buChar char="Ø"/>
              <a:defRPr/>
            </a:pPr>
            <a:r>
              <a:rPr kumimoji="1"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ROOT:</a:t>
            </a:r>
            <a:r>
              <a:rPr kumimoji="1"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0.89</a:t>
            </a:r>
            <a:endParaRPr kumimoji="1" lang="zh-CN" altLang="en-US" sz="1600"/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charset="2"/>
              <a:buChar char="Ø"/>
              <a:defRPr/>
            </a:pPr>
            <a:r>
              <a:rPr kumimoji="1"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BEER:</a:t>
            </a:r>
            <a:r>
              <a:rPr kumimoji="1"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0.11</a:t>
            </a:r>
            <a:endParaRPr kumimoji="1" lang="zh-CN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charset="2"/>
              <a:buChar char="Ø"/>
              <a:defRPr/>
            </a:pPr>
            <a:r>
              <a:rPr kumimoji="1"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BREWED:</a:t>
            </a:r>
            <a:r>
              <a:rPr kumimoji="1"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1.3e-6</a:t>
            </a:r>
            <a:endParaRPr kumimoji="1" lang="zh-CN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1" lang="mr-IN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kumimoji="1" lang="zh-CN" altLang="en-US" sz="1600"/>
          </a:p>
        </p:txBody>
      </p:sp>
      <p:sp>
        <p:nvSpPr>
          <p:cNvPr id="17" name="圆角矩形 16"/>
          <p:cNvSpPr/>
          <p:nvPr/>
        </p:nvSpPr>
        <p:spPr>
          <a:xfrm>
            <a:off x="6569075" y="3709988"/>
            <a:ext cx="2211388" cy="1020762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1"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CHABLIS</a:t>
            </a:r>
            <a:endParaRPr kumimoji="1" lang="en-US" altLang="zh-CN"/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charset="2"/>
              <a:buChar char="Ø"/>
              <a:defRPr/>
            </a:pPr>
            <a:r>
              <a:rPr kumimoji="1"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CHABLIS:</a:t>
            </a:r>
            <a:r>
              <a:rPr kumimoji="1"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0.99</a:t>
            </a:r>
            <a:endParaRPr kumimoji="1" lang="zh-CN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charset="2"/>
              <a:buChar char="Ø"/>
              <a:defRPr/>
            </a:pPr>
            <a:r>
              <a:rPr kumimoji="1"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FRANCE:</a:t>
            </a:r>
            <a:r>
              <a:rPr kumimoji="1"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8.7e-12</a:t>
            </a:r>
            <a:endParaRPr kumimoji="1" lang="zh-CN" altLang="en-US" sz="1600"/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1" lang="mr-IN" altLang="zh-CN" sz="1600"/>
              <a:t>…</a:t>
            </a:r>
            <a:endParaRPr kumimoji="1" lang="zh-CN" altLang="en-US" sz="1600"/>
          </a:p>
        </p:txBody>
      </p:sp>
      <p:sp>
        <p:nvSpPr>
          <p:cNvPr id="112651" name="标题 1"/>
          <p:cNvSpPr>
            <a:spLocks noGrp="1"/>
          </p:cNvSpPr>
          <p:nvPr>
            <p:ph type="title"/>
          </p:nvPr>
        </p:nvSpPr>
        <p:spPr>
          <a:xfrm>
            <a:off x="611188" y="206375"/>
            <a:ext cx="7504112" cy="812800"/>
          </a:xfrm>
        </p:spPr>
        <p:txBody>
          <a:bodyPr/>
          <a:lstStyle/>
          <a:p>
            <a:pPr eaLnBrk="1" hangingPunct="1"/>
            <a:r>
              <a:rPr lang="en-US" altLang="zh-CN" sz="2700">
                <a:latin typeface="Times New Roman" pitchFamily="18" charset="0"/>
                <a:cs typeface="Times New Roman" pitchFamily="18" charset="0"/>
              </a:rPr>
              <a:t>Fine-Grained Image Classification with Textual Cue</a:t>
            </a:r>
            <a:endParaRPr lang="zh-CN" altLang="en-US" sz="27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89" name="文本框 6"/>
          <p:cNvSpPr txBox="1">
            <a:spLocks noChangeArrowheads="1"/>
          </p:cNvSpPr>
          <p:nvPr/>
        </p:nvSpPr>
        <p:spPr bwMode="auto">
          <a:xfrm>
            <a:off x="2536825" y="1128713"/>
            <a:ext cx="4068763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zh-CN" sz="2400" b="1">
                <a:latin typeface="Times New Roman" pitchFamily="18" charset="0"/>
                <a:cs typeface="Times New Roman" pitchFamily="18" charset="0"/>
              </a:rPr>
              <a:t>Results of Image</a:t>
            </a:r>
            <a:r>
              <a:rPr lang="zh-CN" altLang="en-US" sz="2400" b="1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>
                <a:latin typeface="Times New Roman" pitchFamily="18" charset="0"/>
                <a:cs typeface="Times New Roman" pitchFamily="18" charset="0"/>
              </a:rPr>
              <a:t>Search</a:t>
            </a:r>
          </a:p>
        </p:txBody>
      </p:sp>
      <p:graphicFrame>
        <p:nvGraphicFramePr>
          <p:cNvPr id="4" name="表格 3"/>
          <p:cNvGraphicFramePr>
            <a:graphicFrameLocks noGrp="1"/>
          </p:cNvGraphicFramePr>
          <p:nvPr/>
        </p:nvGraphicFramePr>
        <p:xfrm>
          <a:off x="5335588" y="3430588"/>
          <a:ext cx="3586384" cy="1005840"/>
        </p:xfrm>
        <a:graphic>
          <a:graphicData uri="http://schemas.openxmlformats.org/drawingml/2006/table">
            <a:tbl>
              <a:tblPr firstRow="1" firstCol="1" bandRow="1">
                <a:tableStyleId>{3B4B98B0-60AC-42C2-AFA5-B58CD77FA1E5}</a:tableStyleId>
              </a:tblPr>
              <a:tblGrid>
                <a:gridCol w="232029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26609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3349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Method</a:t>
                      </a:r>
                      <a:endParaRPr kumimoji="0" lang="zh-CN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charset="-122"/>
                        <a:cs typeface="Times New Roman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mAP(%)</a:t>
                      </a:r>
                      <a:endParaRPr kumimoji="0" lang="zh-CN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charset="-122"/>
                        <a:cs typeface="Times New Roman" pitchFamily="18" charset="0"/>
                      </a:endParaRPr>
                    </a:p>
                  </a:txBody>
                  <a:tcPr horzOverflow="overflow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349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0" u="none" strike="noStrike" cap="none" normalizeH="0" baseline="0" dirty="0" err="1">
                          <a:ln>
                            <a:noFill/>
                          </a:ln>
                          <a:effectLst/>
                        </a:rPr>
                        <a:t>GoogLeNet</a:t>
                      </a:r>
                      <a:endParaRPr kumimoji="0" lang="zh-CN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charset="-122"/>
                        <a:cs typeface="Times New Roman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48.0</a:t>
                      </a:r>
                      <a:endParaRPr kumimoji="0" lang="zh-CN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charset="-122"/>
                        <a:cs typeface="Times New Roman" pitchFamily="18" charset="0"/>
                      </a:endParaRPr>
                    </a:p>
                  </a:txBody>
                  <a:tcPr horzOverflow="overflow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349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u="none" strike="noStrike" cap="none" normalizeH="0" baseline="0" dirty="0" err="1">
                          <a:ln>
                            <a:noFill/>
                          </a:ln>
                          <a:effectLst/>
                        </a:rPr>
                        <a:t>GoogLeNet+Textual</a:t>
                      </a:r>
                      <a:r>
                        <a:rPr kumimoji="0" lang="en-US" altLang="zh-CN" sz="16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 Cue</a:t>
                      </a:r>
                      <a:endParaRPr kumimoji="0" lang="zh-CN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charset="-122"/>
                        <a:cs typeface="Times New Roman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60.8 (</a:t>
                      </a:r>
                      <a:r>
                        <a:rPr kumimoji="0" lang="en-US" altLang="zh-CN" sz="1600" b="1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</a:rPr>
                        <a:t>+12.8</a:t>
                      </a:r>
                      <a:r>
                        <a:rPr kumimoji="0" lang="en-US" altLang="zh-CN" sz="1600" b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)</a:t>
                      </a:r>
                      <a:endParaRPr kumimoji="0" lang="zh-CN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宋体" charset="-122"/>
                        <a:cs typeface="Times New Roman" pitchFamily="18" charset="0"/>
                      </a:endParaRPr>
                    </a:p>
                  </a:txBody>
                  <a:tcPr horzOverflow="overflow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  <p:grpSp>
        <p:nvGrpSpPr>
          <p:cNvPr id="114700" name="组 25"/>
          <p:cNvGrpSpPr>
            <a:grpSpLocks/>
          </p:cNvGrpSpPr>
          <p:nvPr/>
        </p:nvGrpSpPr>
        <p:grpSpPr bwMode="auto">
          <a:xfrm>
            <a:off x="-26988" y="1717675"/>
            <a:ext cx="5254626" cy="2365375"/>
            <a:chOff x="239202" y="1796415"/>
            <a:chExt cx="5255453" cy="2366488"/>
          </a:xfrm>
        </p:grpSpPr>
        <p:grpSp>
          <p:nvGrpSpPr>
            <p:cNvPr id="114717" name="组合 18"/>
            <p:cNvGrpSpPr>
              <a:grpSpLocks/>
            </p:cNvGrpSpPr>
            <p:nvPr/>
          </p:nvGrpSpPr>
          <p:grpSpPr bwMode="auto">
            <a:xfrm>
              <a:off x="403860" y="1796415"/>
              <a:ext cx="5090795" cy="1863090"/>
              <a:chOff x="636" y="1833"/>
              <a:chExt cx="8017" cy="2934"/>
            </a:xfrm>
          </p:grpSpPr>
          <p:grpSp>
            <p:nvGrpSpPr>
              <p:cNvPr id="114723" name="组合 43"/>
              <p:cNvGrpSpPr>
                <a:grpSpLocks/>
              </p:cNvGrpSpPr>
              <p:nvPr/>
            </p:nvGrpSpPr>
            <p:grpSpPr bwMode="auto">
              <a:xfrm>
                <a:off x="863" y="2553"/>
                <a:ext cx="6343" cy="2090"/>
                <a:chOff x="863" y="3015"/>
                <a:chExt cx="6343" cy="2090"/>
              </a:xfrm>
            </p:grpSpPr>
            <p:pic>
              <p:nvPicPr>
                <p:cNvPr id="114727" name="图片 46" descr="1114_drink"/>
                <p:cNvPicPr>
                  <a:picLocks noChangeAspect="1"/>
                </p:cNvPicPr>
                <p:nvPr/>
              </p:nvPicPr>
              <p:blipFill>
                <a:blip r:embed="rId3"/>
                <a:srcRect l="8781" t="1945" r="9724" b="3891"/>
                <a:stretch>
                  <a:fillRect/>
                </a:stretch>
              </p:blipFill>
              <p:spPr bwMode="auto">
                <a:xfrm>
                  <a:off x="6483" y="3016"/>
                  <a:ext cx="723" cy="2089"/>
                </a:xfrm>
                <a:prstGeom prst="rect">
                  <a:avLst/>
                </a:prstGeom>
                <a:noFill/>
                <a:ln w="28575">
                  <a:solidFill>
                    <a:srgbClr val="FF0000"/>
                  </a:solidFill>
                  <a:miter lim="800000"/>
                  <a:headEnd/>
                  <a:tailEnd/>
                </a:ln>
              </p:spPr>
            </p:pic>
            <p:pic>
              <p:nvPicPr>
                <p:cNvPr id="114728" name="图片 47" descr="2481"/>
                <p:cNvPicPr>
                  <a:picLocks noChangeAspect="1"/>
                </p:cNvPicPr>
                <p:nvPr/>
              </p:nvPicPr>
              <p:blipFill>
                <a:blip r:embed="rId4"/>
                <a:srcRect l="22772" r="30376"/>
                <a:stretch>
                  <a:fillRect/>
                </a:stretch>
              </p:blipFill>
              <p:spPr bwMode="auto">
                <a:xfrm>
                  <a:off x="2441" y="3015"/>
                  <a:ext cx="771" cy="2089"/>
                </a:xfrm>
                <a:prstGeom prst="rect">
                  <a:avLst/>
                </a:prstGeom>
                <a:noFill/>
                <a:ln w="28575">
                  <a:solidFill>
                    <a:srgbClr val="FF0000"/>
                  </a:solidFill>
                  <a:miter lim="800000"/>
                  <a:headEnd/>
                  <a:tailEnd/>
                </a:ln>
              </p:spPr>
            </p:pic>
            <p:pic>
              <p:nvPicPr>
                <p:cNvPr id="114729" name="图片 48" descr="2532"/>
                <p:cNvPicPr>
                  <a:picLocks noChangeAspect="1"/>
                </p:cNvPicPr>
                <p:nvPr/>
              </p:nvPicPr>
              <p:blipFill>
                <a:blip r:embed="rId5"/>
                <a:srcRect/>
                <a:stretch>
                  <a:fillRect/>
                </a:stretch>
              </p:blipFill>
              <p:spPr bwMode="auto">
                <a:xfrm>
                  <a:off x="5520" y="3016"/>
                  <a:ext cx="772" cy="2089"/>
                </a:xfrm>
                <a:prstGeom prst="rect">
                  <a:avLst/>
                </a:prstGeom>
                <a:noFill/>
                <a:ln w="28575">
                  <a:solidFill>
                    <a:srgbClr val="FF0000"/>
                  </a:solidFill>
                  <a:miter lim="800000"/>
                  <a:headEnd/>
                  <a:tailEnd/>
                </a:ln>
              </p:spPr>
            </p:pic>
            <p:pic>
              <p:nvPicPr>
                <p:cNvPr id="114730" name="图片 49"/>
                <p:cNvPicPr>
                  <a:picLocks noChangeAspect="1"/>
                </p:cNvPicPr>
                <p:nvPr/>
              </p:nvPicPr>
              <p:blipFill>
                <a:blip r:embed="rId6"/>
                <a:srcRect l="57788" r="4366"/>
                <a:stretch>
                  <a:fillRect/>
                </a:stretch>
              </p:blipFill>
              <p:spPr bwMode="auto">
                <a:xfrm>
                  <a:off x="3424" y="3015"/>
                  <a:ext cx="826" cy="2089"/>
                </a:xfrm>
                <a:prstGeom prst="rect">
                  <a:avLst/>
                </a:prstGeom>
                <a:noFill/>
                <a:ln w="28575">
                  <a:solidFill>
                    <a:srgbClr val="FF0000"/>
                  </a:solidFill>
                  <a:miter lim="800000"/>
                  <a:headEnd/>
                  <a:tailEnd/>
                </a:ln>
              </p:spPr>
            </p:pic>
            <p:pic>
              <p:nvPicPr>
                <p:cNvPr id="114731" name="图片 54" descr="RootBeer_1"/>
                <p:cNvPicPr>
                  <a:picLocks noChangeAspect="1"/>
                </p:cNvPicPr>
                <p:nvPr/>
              </p:nvPicPr>
              <p:blipFill>
                <a:blip r:embed="rId7"/>
                <a:srcRect l="27007" r="34871" b="4700"/>
                <a:stretch>
                  <a:fillRect/>
                </a:stretch>
              </p:blipFill>
              <p:spPr bwMode="auto">
                <a:xfrm>
                  <a:off x="4472" y="3015"/>
                  <a:ext cx="846" cy="2090"/>
                </a:xfrm>
                <a:prstGeom prst="rect">
                  <a:avLst/>
                </a:prstGeom>
                <a:noFill/>
                <a:ln w="28575">
                  <a:solidFill>
                    <a:srgbClr val="00B050"/>
                  </a:solidFill>
                  <a:miter lim="800000"/>
                  <a:headEnd/>
                  <a:tailEnd/>
                </a:ln>
              </p:spPr>
            </p:pic>
            <p:pic>
              <p:nvPicPr>
                <p:cNvPr id="114732" name="图片 55" descr="RootBeer_2"/>
                <p:cNvPicPr>
                  <a:picLocks noChangeAspect="1"/>
                </p:cNvPicPr>
                <p:nvPr/>
              </p:nvPicPr>
              <p:blipFill>
                <a:blip r:embed="rId8"/>
                <a:srcRect l="35764" t="6310" r="36298" b="15157"/>
                <a:stretch>
                  <a:fillRect/>
                </a:stretch>
              </p:blipFill>
              <p:spPr bwMode="auto">
                <a:xfrm>
                  <a:off x="863" y="3016"/>
                  <a:ext cx="712" cy="2089"/>
                </a:xfrm>
                <a:prstGeom prst="rect">
                  <a:avLst/>
                </a:prstGeom>
                <a:noFill/>
                <a:ln w="28575">
                  <a:solidFill>
                    <a:srgbClr val="00B050"/>
                  </a:solidFill>
                  <a:miter lim="800000"/>
                  <a:headEnd/>
                  <a:tailEnd/>
                </a:ln>
              </p:spPr>
            </p:pic>
          </p:grpSp>
          <p:sp>
            <p:nvSpPr>
              <p:cNvPr id="114724" name="文本框 38"/>
              <p:cNvSpPr txBox="1">
                <a:spLocks noChangeArrowheads="1"/>
              </p:cNvSpPr>
              <p:nvPr/>
            </p:nvSpPr>
            <p:spPr bwMode="auto">
              <a:xfrm>
                <a:off x="636" y="1833"/>
                <a:ext cx="3904" cy="62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en-US" altLang="zh-CN" sz="2000">
                    <a:latin typeface="Times New Roman" pitchFamily="18" charset="0"/>
                  </a:rPr>
                  <a:t>Visual cue only</a:t>
                </a:r>
              </a:p>
            </p:txBody>
          </p:sp>
          <p:sp>
            <p:nvSpPr>
              <p:cNvPr id="16" name="圆角矩形 39"/>
              <p:cNvSpPr/>
              <p:nvPr/>
            </p:nvSpPr>
            <p:spPr>
              <a:xfrm>
                <a:off x="697" y="2426"/>
                <a:ext cx="7736" cy="2341"/>
              </a:xfrm>
              <a:prstGeom prst="roundRect">
                <a:avLst/>
              </a:prstGeom>
              <a:noFill/>
              <a:ln w="28575">
                <a:solidFill>
                  <a:srgbClr val="0070C0"/>
                </a:solidFill>
              </a:ln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dirty="0"/>
              </a:p>
            </p:txBody>
          </p:sp>
          <p:sp>
            <p:nvSpPr>
              <p:cNvPr id="114726" name="文本框 45"/>
              <p:cNvSpPr txBox="1">
                <a:spLocks noChangeArrowheads="1"/>
              </p:cNvSpPr>
              <p:nvPr/>
            </p:nvSpPr>
            <p:spPr bwMode="auto">
              <a:xfrm>
                <a:off x="7311" y="3234"/>
                <a:ext cx="1342" cy="7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en-US" altLang="zh-CN" sz="2400">
                    <a:latin typeface="Calibri" pitchFamily="34" charset="0"/>
                  </a:rPr>
                  <a:t>··· ···</a:t>
                </a:r>
              </a:p>
            </p:txBody>
          </p:sp>
        </p:grpSp>
        <p:sp>
          <p:nvSpPr>
            <p:cNvPr id="114718" name="文本框 27"/>
            <p:cNvSpPr txBox="1">
              <a:spLocks noChangeArrowheads="1"/>
            </p:cNvSpPr>
            <p:nvPr/>
          </p:nvSpPr>
          <p:spPr bwMode="auto">
            <a:xfrm>
              <a:off x="239202" y="3687573"/>
              <a:ext cx="1015727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kumimoji="1" lang="en-US" altLang="zh-CN" sz="1600">
                  <a:latin typeface="Times New Roman" pitchFamily="18" charset="0"/>
                  <a:cs typeface="Times New Roman" pitchFamily="18" charset="0"/>
                </a:rPr>
                <a:t>Root</a:t>
              </a:r>
              <a:r>
                <a:rPr kumimoji="1" lang="zh-CN" altLang="en-US" sz="160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1" lang="en-US" altLang="zh-CN" sz="1600">
                  <a:latin typeface="Times New Roman" pitchFamily="18" charset="0"/>
                  <a:cs typeface="Times New Roman" pitchFamily="18" charset="0"/>
                </a:rPr>
                <a:t>Beer</a:t>
              </a:r>
              <a:endParaRPr kumimoji="1" lang="zh-CN" altLang="en-US" sz="16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14719" name="文本框 28"/>
            <p:cNvSpPr txBox="1">
              <a:spLocks noChangeArrowheads="1"/>
            </p:cNvSpPr>
            <p:nvPr/>
          </p:nvSpPr>
          <p:spPr bwMode="auto">
            <a:xfrm>
              <a:off x="1398184" y="3646404"/>
              <a:ext cx="726994" cy="4514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lnSpc>
                  <a:spcPts val="1400"/>
                </a:lnSpc>
              </a:pPr>
              <a:r>
                <a:rPr kumimoji="1" lang="en-US" altLang="zh-CN" sz="1600">
                  <a:latin typeface="Times New Roman" pitchFamily="18" charset="0"/>
                  <a:cs typeface="Times New Roman" pitchFamily="18" charset="0"/>
                </a:rPr>
                <a:t>Cream</a:t>
              </a:r>
              <a:endParaRPr kumimoji="1" lang="zh-CN" altLang="en-US" sz="160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ts val="1400"/>
                </a:lnSpc>
              </a:pPr>
              <a:r>
                <a:rPr kumimoji="1" lang="zh-CN" altLang="en-US" sz="160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1" lang="en-US" altLang="zh-CN" sz="1600">
                  <a:latin typeface="Times New Roman" pitchFamily="18" charset="0"/>
                  <a:cs typeface="Times New Roman" pitchFamily="18" charset="0"/>
                </a:rPr>
                <a:t>Soda</a:t>
              </a:r>
              <a:endParaRPr kumimoji="1" lang="zh-CN" altLang="en-US" sz="16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14720" name="文本框 29"/>
            <p:cNvSpPr txBox="1">
              <a:spLocks noChangeArrowheads="1"/>
            </p:cNvSpPr>
            <p:nvPr/>
          </p:nvSpPr>
          <p:spPr bwMode="auto">
            <a:xfrm>
              <a:off x="2007997" y="3695103"/>
              <a:ext cx="946093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kumimoji="1" lang="en-US" altLang="zh-CN" sz="1600">
                  <a:latin typeface="Times New Roman" pitchFamily="18" charset="0"/>
                  <a:cs typeface="Times New Roman" pitchFamily="18" charset="0"/>
                </a:rPr>
                <a:t>Guinness</a:t>
              </a:r>
              <a:endParaRPr kumimoji="1" lang="zh-CN" altLang="en-US" sz="16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14721" name="文本框 30"/>
            <p:cNvSpPr txBox="1">
              <a:spLocks noChangeArrowheads="1"/>
            </p:cNvSpPr>
            <p:nvPr/>
          </p:nvSpPr>
          <p:spPr bwMode="auto">
            <a:xfrm>
              <a:off x="4070201" y="3711497"/>
              <a:ext cx="812314" cy="4514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lnSpc>
                  <a:spcPts val="1400"/>
                </a:lnSpc>
              </a:pPr>
              <a:r>
                <a:rPr kumimoji="1" lang="en-US" altLang="zh-CN" sz="1600">
                  <a:latin typeface="Times New Roman" pitchFamily="18" charset="0"/>
                  <a:cs typeface="Times New Roman" pitchFamily="18" charset="0"/>
                </a:rPr>
                <a:t>Ginger</a:t>
              </a:r>
              <a:r>
                <a:rPr kumimoji="1" lang="zh-CN" altLang="en-US" sz="1600">
                  <a:latin typeface="Times New Roman" pitchFamily="18" charset="0"/>
                  <a:cs typeface="Times New Roman" pitchFamily="18" charset="0"/>
                </a:rPr>
                <a:t> </a:t>
              </a:r>
            </a:p>
            <a:p>
              <a:pPr>
                <a:lnSpc>
                  <a:spcPts val="1400"/>
                </a:lnSpc>
              </a:pPr>
              <a:r>
                <a:rPr kumimoji="1" lang="en-US" altLang="zh-CN" sz="1600">
                  <a:latin typeface="Times New Roman" pitchFamily="18" charset="0"/>
                  <a:cs typeface="Times New Roman" pitchFamily="18" charset="0"/>
                </a:rPr>
                <a:t>ale</a:t>
              </a:r>
              <a:endParaRPr kumimoji="1" lang="zh-CN" altLang="en-US" sz="16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14722" name="文本框 35"/>
            <p:cNvSpPr txBox="1">
              <a:spLocks noChangeArrowheads="1"/>
            </p:cNvSpPr>
            <p:nvPr/>
          </p:nvSpPr>
          <p:spPr bwMode="auto">
            <a:xfrm>
              <a:off x="3272223" y="3669312"/>
              <a:ext cx="928459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kumimoji="1" lang="en-US" altLang="zh-CN" sz="1600">
                  <a:latin typeface="Times New Roman" pitchFamily="18" charset="0"/>
                  <a:cs typeface="Times New Roman" pitchFamily="18" charset="0"/>
                </a:rPr>
                <a:t>Slivovitz</a:t>
              </a:r>
              <a:endParaRPr kumimoji="1" lang="zh-CN" altLang="en-US" sz="160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4" name="组 73"/>
          <p:cNvGrpSpPr>
            <a:grpSpLocks/>
          </p:cNvGrpSpPr>
          <p:nvPr/>
        </p:nvGrpSpPr>
        <p:grpSpPr bwMode="auto">
          <a:xfrm>
            <a:off x="0" y="4000500"/>
            <a:ext cx="5284788" cy="2241550"/>
            <a:chOff x="266201" y="4000500"/>
            <a:chExt cx="5285604" cy="2240955"/>
          </a:xfrm>
        </p:grpSpPr>
        <p:grpSp>
          <p:nvGrpSpPr>
            <p:cNvPr id="114704" name="组合 50"/>
            <p:cNvGrpSpPr>
              <a:grpSpLocks/>
            </p:cNvGrpSpPr>
            <p:nvPr/>
          </p:nvGrpSpPr>
          <p:grpSpPr bwMode="auto">
            <a:xfrm>
              <a:off x="438785" y="4000500"/>
              <a:ext cx="5113020" cy="1845310"/>
              <a:chOff x="691" y="5304"/>
              <a:chExt cx="8052" cy="2906"/>
            </a:xfrm>
          </p:grpSpPr>
          <p:grpSp>
            <p:nvGrpSpPr>
              <p:cNvPr id="114707" name="组合 42"/>
              <p:cNvGrpSpPr>
                <a:grpSpLocks/>
              </p:cNvGrpSpPr>
              <p:nvPr/>
            </p:nvGrpSpPr>
            <p:grpSpPr bwMode="auto">
              <a:xfrm>
                <a:off x="863" y="5996"/>
                <a:ext cx="7880" cy="2090"/>
                <a:chOff x="863" y="5430"/>
                <a:chExt cx="7880" cy="2090"/>
              </a:xfrm>
            </p:grpSpPr>
            <p:pic>
              <p:nvPicPr>
                <p:cNvPr id="114710" name="图片 80"/>
                <p:cNvPicPr>
                  <a:picLocks noChangeAspect="1"/>
                </p:cNvPicPr>
                <p:nvPr/>
              </p:nvPicPr>
              <p:blipFill>
                <a:blip r:embed="rId9"/>
                <a:srcRect l="37738" r="18069"/>
                <a:stretch>
                  <a:fillRect/>
                </a:stretch>
              </p:blipFill>
              <p:spPr bwMode="auto">
                <a:xfrm>
                  <a:off x="6509" y="5430"/>
                  <a:ext cx="975" cy="2089"/>
                </a:xfrm>
                <a:prstGeom prst="rect">
                  <a:avLst/>
                </a:prstGeom>
                <a:noFill/>
                <a:ln w="28575">
                  <a:solidFill>
                    <a:srgbClr val="00B050"/>
                  </a:solidFill>
                  <a:miter lim="800000"/>
                  <a:headEnd/>
                  <a:tailEnd/>
                </a:ln>
              </p:spPr>
            </p:pic>
            <p:pic>
              <p:nvPicPr>
                <p:cNvPr id="114711" name="图片 81" descr="RootBeer_1"/>
                <p:cNvPicPr>
                  <a:picLocks noChangeAspect="1"/>
                </p:cNvPicPr>
                <p:nvPr/>
              </p:nvPicPr>
              <p:blipFill>
                <a:blip r:embed="rId7"/>
                <a:srcRect l="27007" r="34871" b="4700"/>
                <a:stretch>
                  <a:fillRect/>
                </a:stretch>
              </p:blipFill>
              <p:spPr bwMode="auto">
                <a:xfrm>
                  <a:off x="2441" y="5430"/>
                  <a:ext cx="846" cy="2090"/>
                </a:xfrm>
                <a:prstGeom prst="rect">
                  <a:avLst/>
                </a:prstGeom>
                <a:noFill/>
                <a:ln w="28575">
                  <a:solidFill>
                    <a:srgbClr val="00B050"/>
                  </a:solidFill>
                  <a:miter lim="800000"/>
                  <a:headEnd/>
                  <a:tailEnd/>
                </a:ln>
              </p:spPr>
            </p:pic>
            <p:pic>
              <p:nvPicPr>
                <p:cNvPr id="114712" name="图片 82" descr="RootBeer_2"/>
                <p:cNvPicPr>
                  <a:picLocks noChangeAspect="1"/>
                </p:cNvPicPr>
                <p:nvPr/>
              </p:nvPicPr>
              <p:blipFill>
                <a:blip r:embed="rId8"/>
                <a:srcRect l="35764" t="6310" r="36298" b="15157"/>
                <a:stretch>
                  <a:fillRect/>
                </a:stretch>
              </p:blipFill>
              <p:spPr bwMode="auto">
                <a:xfrm>
                  <a:off x="863" y="5430"/>
                  <a:ext cx="712" cy="2089"/>
                </a:xfrm>
                <a:prstGeom prst="rect">
                  <a:avLst/>
                </a:prstGeom>
                <a:noFill/>
                <a:ln w="28575">
                  <a:solidFill>
                    <a:srgbClr val="00B050"/>
                  </a:solidFill>
                  <a:miter lim="800000"/>
                  <a:headEnd/>
                  <a:tailEnd/>
                </a:ln>
              </p:spPr>
            </p:pic>
            <p:pic>
              <p:nvPicPr>
                <p:cNvPr id="114713" name="图片 83"/>
                <p:cNvPicPr>
                  <a:picLocks noChangeAspect="1"/>
                </p:cNvPicPr>
                <p:nvPr/>
              </p:nvPicPr>
              <p:blipFill>
                <a:blip r:embed="rId10"/>
                <a:srcRect l="58675" r="15215" b="8871"/>
                <a:stretch>
                  <a:fillRect/>
                </a:stretch>
              </p:blipFill>
              <p:spPr bwMode="auto">
                <a:xfrm>
                  <a:off x="4370" y="5430"/>
                  <a:ext cx="1001" cy="2090"/>
                </a:xfrm>
                <a:prstGeom prst="rect">
                  <a:avLst/>
                </a:prstGeom>
                <a:noFill/>
                <a:ln w="28575">
                  <a:solidFill>
                    <a:srgbClr val="00B050"/>
                  </a:solidFill>
                  <a:miter lim="800000"/>
                  <a:headEnd/>
                  <a:tailEnd/>
                </a:ln>
              </p:spPr>
            </p:pic>
            <p:pic>
              <p:nvPicPr>
                <p:cNvPr id="114714" name="图片 84"/>
                <p:cNvPicPr>
                  <a:picLocks noChangeAspect="1"/>
                </p:cNvPicPr>
                <p:nvPr/>
              </p:nvPicPr>
              <p:blipFill>
                <a:blip r:embed="rId11"/>
                <a:srcRect l="18152" r="15479" b="4294"/>
                <a:stretch>
                  <a:fillRect/>
                </a:stretch>
              </p:blipFill>
              <p:spPr bwMode="auto">
                <a:xfrm>
                  <a:off x="3407" y="5430"/>
                  <a:ext cx="823" cy="2090"/>
                </a:xfrm>
                <a:prstGeom prst="rect">
                  <a:avLst/>
                </a:prstGeom>
                <a:noFill/>
                <a:ln w="28575">
                  <a:solidFill>
                    <a:srgbClr val="00B050"/>
                  </a:solidFill>
                  <a:miter lim="800000"/>
                  <a:headEnd/>
                  <a:tailEnd/>
                </a:ln>
              </p:spPr>
            </p:pic>
            <p:pic>
              <p:nvPicPr>
                <p:cNvPr id="114715" name="图片 85" descr="Sarsaparilla_1"/>
                <p:cNvPicPr>
                  <a:picLocks noChangeAspect="1"/>
                </p:cNvPicPr>
                <p:nvPr/>
              </p:nvPicPr>
              <p:blipFill>
                <a:blip r:embed="rId12"/>
                <a:srcRect l="19798" r="20331"/>
                <a:stretch>
                  <a:fillRect/>
                </a:stretch>
              </p:blipFill>
              <p:spPr bwMode="auto">
                <a:xfrm>
                  <a:off x="5501" y="5430"/>
                  <a:ext cx="882" cy="2090"/>
                </a:xfrm>
                <a:prstGeom prst="rect">
                  <a:avLst/>
                </a:prstGeom>
                <a:noFill/>
                <a:ln w="28575">
                  <a:solidFill>
                    <a:srgbClr val="FF0000"/>
                  </a:solidFill>
                  <a:miter lim="800000"/>
                  <a:headEnd/>
                  <a:tailEnd/>
                </a:ln>
              </p:spPr>
            </p:pic>
            <p:sp>
              <p:nvSpPr>
                <p:cNvPr id="114716" name="文本框 86"/>
                <p:cNvSpPr txBox="1">
                  <a:spLocks noChangeArrowheads="1"/>
                </p:cNvSpPr>
                <p:nvPr/>
              </p:nvSpPr>
              <p:spPr bwMode="auto">
                <a:xfrm>
                  <a:off x="7401" y="6113"/>
                  <a:ext cx="1342" cy="72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r>
                    <a:rPr lang="en-US" altLang="zh-CN" sz="2400">
                      <a:latin typeface="Calibri" pitchFamily="34" charset="0"/>
                    </a:rPr>
                    <a:t>··· ···</a:t>
                  </a:r>
                </a:p>
              </p:txBody>
            </p:sp>
          </p:grpSp>
          <p:sp>
            <p:nvSpPr>
              <p:cNvPr id="114708" name="文本框 78"/>
              <p:cNvSpPr txBox="1">
                <a:spLocks noChangeArrowheads="1"/>
              </p:cNvSpPr>
              <p:nvPr/>
            </p:nvSpPr>
            <p:spPr bwMode="auto">
              <a:xfrm>
                <a:off x="691" y="5304"/>
                <a:ext cx="5213" cy="62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en-US" altLang="zh-CN" sz="2000">
                    <a:latin typeface="Times New Roman" pitchFamily="18" charset="0"/>
                  </a:rPr>
                  <a:t>Visual and Textual Cues</a:t>
                </a:r>
              </a:p>
            </p:txBody>
          </p:sp>
          <p:sp>
            <p:nvSpPr>
              <p:cNvPr id="17" name="圆角矩形 79"/>
              <p:cNvSpPr/>
              <p:nvPr/>
            </p:nvSpPr>
            <p:spPr>
              <a:xfrm>
                <a:off x="692" y="5871"/>
                <a:ext cx="7741" cy="2339"/>
              </a:xfrm>
              <a:prstGeom prst="roundRect">
                <a:avLst/>
              </a:prstGeom>
              <a:noFill/>
              <a:ln w="28575">
                <a:solidFill>
                  <a:srgbClr val="FFC000"/>
                </a:solidFill>
              </a:ln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dirty="0"/>
              </a:p>
            </p:txBody>
          </p:sp>
        </p:grpSp>
        <p:sp>
          <p:nvSpPr>
            <p:cNvPr id="114705" name="矩形 75"/>
            <p:cNvSpPr>
              <a:spLocks noChangeArrowheads="1"/>
            </p:cNvSpPr>
            <p:nvPr/>
          </p:nvSpPr>
          <p:spPr bwMode="auto">
            <a:xfrm>
              <a:off x="3144112" y="5887085"/>
              <a:ext cx="1208985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zh-CN" altLang="en-US" sz="1600">
                  <a:latin typeface="Times New Roman" pitchFamily="18" charset="0"/>
                  <a:cs typeface="Times New Roman" pitchFamily="18" charset="0"/>
                </a:rPr>
                <a:t> Sarsaparilla</a:t>
              </a:r>
            </a:p>
          </p:txBody>
        </p:sp>
        <p:sp>
          <p:nvSpPr>
            <p:cNvPr id="114706" name="文本框 76"/>
            <p:cNvSpPr txBox="1">
              <a:spLocks noChangeArrowheads="1"/>
            </p:cNvSpPr>
            <p:nvPr/>
          </p:nvSpPr>
          <p:spPr bwMode="auto">
            <a:xfrm>
              <a:off x="266201" y="5902901"/>
              <a:ext cx="1015727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kumimoji="1" lang="en-US" altLang="zh-CN" sz="1600">
                  <a:latin typeface="Times New Roman" pitchFamily="18" charset="0"/>
                  <a:cs typeface="Times New Roman" pitchFamily="18" charset="0"/>
                </a:rPr>
                <a:t>Root</a:t>
              </a:r>
              <a:r>
                <a:rPr kumimoji="1" lang="zh-CN" altLang="en-US" sz="160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1" lang="en-US" altLang="zh-CN" sz="1600">
                  <a:latin typeface="Times New Roman" pitchFamily="18" charset="0"/>
                  <a:cs typeface="Times New Roman" pitchFamily="18" charset="0"/>
                </a:rPr>
                <a:t>Beer</a:t>
              </a:r>
              <a:endParaRPr kumimoji="1" lang="zh-CN" altLang="en-US" sz="160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36" name="文本框 1"/>
          <p:cNvSpPr txBox="1">
            <a:spLocks noChangeArrowheads="1"/>
          </p:cNvSpPr>
          <p:nvPr/>
        </p:nvSpPr>
        <p:spPr bwMode="auto">
          <a:xfrm>
            <a:off x="5730875" y="2968625"/>
            <a:ext cx="281463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zh-CN" sz="2400" b="1">
                <a:latin typeface="Times New Roman" pitchFamily="18" charset="0"/>
                <a:cs typeface="Times New Roman" pitchFamily="18" charset="0"/>
                <a:sym typeface="+mn-ea"/>
              </a:rPr>
              <a:t>Retrieval Results</a:t>
            </a:r>
          </a:p>
        </p:txBody>
      </p:sp>
      <p:sp>
        <p:nvSpPr>
          <p:cNvPr id="114703" name="标题 1"/>
          <p:cNvSpPr>
            <a:spLocks noGrp="1"/>
          </p:cNvSpPr>
          <p:nvPr>
            <p:ph type="title"/>
          </p:nvPr>
        </p:nvSpPr>
        <p:spPr>
          <a:xfrm>
            <a:off x="611188" y="206375"/>
            <a:ext cx="7504112" cy="812800"/>
          </a:xfrm>
        </p:spPr>
        <p:txBody>
          <a:bodyPr/>
          <a:lstStyle/>
          <a:p>
            <a:pPr eaLnBrk="1" hangingPunct="1"/>
            <a:r>
              <a:rPr lang="en-US" altLang="zh-CN" sz="2700">
                <a:latin typeface="Times New Roman" pitchFamily="18" charset="0"/>
                <a:cs typeface="Times New Roman" pitchFamily="18" charset="0"/>
              </a:rPr>
              <a:t>Fine-Grained Image Classification with Textual Cue</a:t>
            </a:r>
            <a:endParaRPr lang="zh-CN" altLang="en-US" sz="27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文本框 1"/>
          <p:cNvSpPr txBox="1">
            <a:spLocks noChangeArrowheads="1"/>
          </p:cNvSpPr>
          <p:nvPr/>
        </p:nvSpPr>
        <p:spPr bwMode="auto">
          <a:xfrm>
            <a:off x="604838" y="1482725"/>
            <a:ext cx="8386762" cy="175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lnSpc>
                <a:spcPct val="150000"/>
              </a:lnSpc>
              <a:buFont typeface="Wingdings" pitchFamily="2" charset="2"/>
              <a:buChar char=""/>
              <a:defRPr/>
            </a:pPr>
            <a:r>
              <a:rPr lang="en-US" altLang="zh-CN" sz="2400" dirty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ea"/>
              </a:rPr>
              <a:t>Fine-Grained Image Classification with Textual Cue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"/>
              <a:defRPr/>
            </a:pPr>
            <a:r>
              <a:rPr lang="en-US" altLang="en-US" sz="2400" dirty="0">
                <a:latin typeface="Times New Roman" pitchFamily="18" charset="0"/>
                <a:sym typeface="+mn-ea"/>
              </a:rPr>
              <a:t>Number-based Person Re-Identification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"/>
              <a:defRPr/>
            </a:pPr>
            <a:r>
              <a:rPr lang="en-US" altLang="zh-CN" sz="2400" dirty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sym typeface="+mn-ea"/>
              </a:rPr>
              <a:t>From Text Recognition to Person Re-Identification</a:t>
            </a:r>
            <a:endParaRPr lang="en-US" altLang="zh-CN" sz="2400" dirty="0">
              <a:solidFill>
                <a:schemeClr val="bg1">
                  <a:lumMod val="50000"/>
                </a:schemeClr>
              </a:solidFill>
              <a:latin typeface="Times New Roman" pitchFamily="18" charset="0"/>
            </a:endParaRPr>
          </a:p>
        </p:txBody>
      </p:sp>
      <p:sp>
        <p:nvSpPr>
          <p:cNvPr id="116738" name="标题 1"/>
          <p:cNvSpPr>
            <a:spLocks noGrp="1"/>
          </p:cNvSpPr>
          <p:nvPr>
            <p:ph type="title"/>
          </p:nvPr>
        </p:nvSpPr>
        <p:spPr>
          <a:xfrm>
            <a:off x="611188" y="206375"/>
            <a:ext cx="7504112" cy="812800"/>
          </a:xfrm>
        </p:spPr>
        <p:txBody>
          <a:bodyPr/>
          <a:lstStyle/>
          <a:p>
            <a:pPr eaLnBrk="1" hangingPunct="1"/>
            <a:r>
              <a:rPr lang="en-US" altLang="zh-CN">
                <a:latin typeface="Times New Roman" pitchFamily="18" charset="0"/>
                <a:sym typeface="+mn-ea"/>
              </a:rPr>
              <a:t>Applications</a:t>
            </a:r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>
            <a:spLocks noChangeArrowheads="1"/>
          </p:cNvSpPr>
          <p:nvPr/>
        </p:nvSpPr>
        <p:spPr bwMode="auto">
          <a:xfrm>
            <a:off x="582613" y="1033463"/>
            <a:ext cx="8332787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buClr>
                <a:srgbClr val="C00000"/>
              </a:buClr>
              <a:buFont typeface="Wingdings" pitchFamily="2" charset="2"/>
              <a:buChar char="p"/>
            </a:pPr>
            <a:r>
              <a:rPr lang="en-US" altLang="zh-CN" sz="2000" b="1">
                <a:solidFill>
                  <a:srgbClr val="000000"/>
                </a:solidFill>
                <a:latin typeface="Times New Roman" pitchFamily="18" charset="0"/>
              </a:rPr>
              <a:t>Problem:</a:t>
            </a:r>
            <a:r>
              <a:rPr lang="zh-CN" altLang="en-US" sz="2000" b="1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zh-CN" sz="2000" b="1">
                <a:solidFill>
                  <a:srgbClr val="000000"/>
                </a:solidFill>
                <a:latin typeface="Times New Roman" pitchFamily="18" charset="0"/>
              </a:rPr>
              <a:t>h</a:t>
            </a:r>
            <a:r>
              <a:rPr lang="en-US" altLang="zh-CN" sz="20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ard to track and retrieve an athlete in a marathon game</a:t>
            </a:r>
            <a:endParaRPr lang="zh-CN" altLang="en-US" sz="2000" b="1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矩形 21"/>
          <p:cNvSpPr>
            <a:spLocks noChangeArrowheads="1"/>
          </p:cNvSpPr>
          <p:nvPr/>
        </p:nvSpPr>
        <p:spPr bwMode="auto">
          <a:xfrm>
            <a:off x="509588" y="3602038"/>
            <a:ext cx="725646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buClr>
                <a:srgbClr val="C00000"/>
              </a:buClr>
              <a:buFont typeface="Wingdings" pitchFamily="2" charset="2"/>
              <a:buChar char="p"/>
            </a:pPr>
            <a:r>
              <a:rPr lang="en-US" altLang="zh-CN" sz="2000" b="1">
                <a:solidFill>
                  <a:srgbClr val="000000"/>
                </a:solidFill>
                <a:latin typeface="Times New Roman" pitchFamily="18" charset="0"/>
              </a:rPr>
              <a:t>Motivation</a:t>
            </a:r>
            <a:r>
              <a:rPr lang="en-US" altLang="zh-CN" sz="20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zh-CN" altLang="en-US" sz="20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every athlete has a unique racing bib number</a:t>
            </a:r>
            <a:endParaRPr lang="zh-CN" altLang="en-US" sz="2000" b="1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2" name="图片 41">
            <a:extLst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863" y="1709738"/>
            <a:ext cx="2663825" cy="178276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6" name="矩形 25">
            <a:extLst/>
          </p:cNvPr>
          <p:cNvSpPr/>
          <p:nvPr/>
        </p:nvSpPr>
        <p:spPr>
          <a:xfrm>
            <a:off x="2473325" y="2193925"/>
            <a:ext cx="444500" cy="102235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33" name="对话气泡: 圆角矩形 32">
            <a:extLst/>
          </p:cNvPr>
          <p:cNvSpPr/>
          <p:nvPr/>
        </p:nvSpPr>
        <p:spPr>
          <a:xfrm>
            <a:off x="712788" y="1465263"/>
            <a:ext cx="2273300" cy="357187"/>
          </a:xfrm>
          <a:prstGeom prst="wedgeRoundRectCallout">
            <a:avLst>
              <a:gd name="adj1" fmla="val 37041"/>
              <a:gd name="adj2" fmla="val 146886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anchor="ctr"/>
          <a:lstStyle/>
          <a:p>
            <a:pPr>
              <a:defRPr/>
            </a:pPr>
            <a:r>
              <a:rPr lang="en-US" altLang="zh-CN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Marathon athlete tracking</a:t>
            </a:r>
          </a:p>
        </p:txBody>
      </p:sp>
      <p:pic>
        <p:nvPicPr>
          <p:cNvPr id="45" name="图片 44">
            <a:extLst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71875" y="1858963"/>
            <a:ext cx="641350" cy="158908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53" name="组合 52"/>
          <p:cNvGrpSpPr>
            <a:grpSpLocks/>
          </p:cNvGrpSpPr>
          <p:nvPr/>
        </p:nvGrpSpPr>
        <p:grpSpPr bwMode="auto">
          <a:xfrm>
            <a:off x="5010150" y="1466850"/>
            <a:ext cx="3136900" cy="2168525"/>
            <a:chOff x="3315737" y="3971375"/>
            <a:chExt cx="3136923" cy="2245923"/>
          </a:xfrm>
        </p:grpSpPr>
        <p:pic>
          <p:nvPicPr>
            <p:cNvPr id="34" name="图片 33">
              <a:extLst/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355425" y="4163742"/>
              <a:ext cx="1276359" cy="877982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5" name="图片 34">
              <a:extLst/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114256" y="4027276"/>
              <a:ext cx="1360497" cy="88291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6" name="图片 35">
              <a:extLst/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239801" y="4125926"/>
              <a:ext cx="1149358" cy="95361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7" name="图片 36">
              <a:extLst/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479251" y="4949651"/>
              <a:ext cx="1079508" cy="85496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8" name="图片 37">
              <a:extLst/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390483" y="4949651"/>
              <a:ext cx="677867" cy="986496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1" name="图片 40">
              <a:extLst/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049300" y="5107490"/>
              <a:ext cx="1176347" cy="785909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44" name="矩形: 圆角 43">
              <a:extLst/>
            </p:cNvPr>
            <p:cNvSpPr/>
            <p:nvPr/>
          </p:nvSpPr>
          <p:spPr>
            <a:xfrm>
              <a:off x="3315737" y="3971375"/>
              <a:ext cx="3136923" cy="2245923"/>
            </a:xfrm>
            <a:prstGeom prst="roundRect">
              <a:avLst>
                <a:gd name="adj" fmla="val 9539"/>
              </a:avLst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17801" name="文本框 45"/>
            <p:cNvSpPr txBox="1">
              <a:spLocks noChangeArrowheads="1"/>
            </p:cNvSpPr>
            <p:nvPr/>
          </p:nvSpPr>
          <p:spPr bwMode="auto">
            <a:xfrm>
              <a:off x="3682673" y="5878744"/>
              <a:ext cx="2769987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altLang="zh-CN" sz="160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Marathon image database</a:t>
              </a:r>
              <a:endParaRPr lang="zh-CN" altLang="en-US" sz="16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47" name="右箭头 26">
            <a:extLst/>
          </p:cNvPr>
          <p:cNvSpPr/>
          <p:nvPr/>
        </p:nvSpPr>
        <p:spPr>
          <a:xfrm>
            <a:off x="4240213" y="2373313"/>
            <a:ext cx="755650" cy="258762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48" name="文本框 47"/>
          <p:cNvSpPr txBox="1">
            <a:spLocks noChangeArrowheads="1"/>
          </p:cNvSpPr>
          <p:nvPr/>
        </p:nvSpPr>
        <p:spPr bwMode="auto">
          <a:xfrm>
            <a:off x="3551238" y="1520825"/>
            <a:ext cx="769937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 sz="16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query</a:t>
            </a:r>
            <a:endParaRPr lang="zh-CN" altLang="en-US" sz="160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9" name="文本框 48"/>
          <p:cNvSpPr txBox="1">
            <a:spLocks noChangeArrowheads="1"/>
          </p:cNvSpPr>
          <p:nvPr/>
        </p:nvSpPr>
        <p:spPr bwMode="auto">
          <a:xfrm>
            <a:off x="4170363" y="2098675"/>
            <a:ext cx="1014412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 sz="16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retrieval</a:t>
            </a:r>
            <a:endParaRPr lang="zh-CN" altLang="en-US" sz="160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0" name="右箭头 26">
            <a:extLst/>
          </p:cNvPr>
          <p:cNvSpPr/>
          <p:nvPr/>
        </p:nvSpPr>
        <p:spPr>
          <a:xfrm>
            <a:off x="8175625" y="2378075"/>
            <a:ext cx="360363" cy="258763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52" name="文本框 51">
            <a:extLst/>
          </p:cNvPr>
          <p:cNvSpPr txBox="1"/>
          <p:nvPr/>
        </p:nvSpPr>
        <p:spPr>
          <a:xfrm>
            <a:off x="8454386" y="2091448"/>
            <a:ext cx="400009" cy="83099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48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5B9BD5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Calibri"/>
                <a:ea typeface="宋体" panose="02010600030101010101" pitchFamily="2" charset="-122"/>
                <a:cs typeface="Times New Roman" panose="02020603050405020304" pitchFamily="18" charset="0"/>
              </a:rPr>
              <a:t>?</a:t>
            </a:r>
            <a:endParaRPr lang="zh-CN" altLang="en-US" sz="4800" b="1" dirty="0">
              <a:ln w="9525">
                <a:solidFill>
                  <a:prstClr val="white"/>
                </a:solidFill>
                <a:prstDash val="solid"/>
              </a:ln>
              <a:solidFill>
                <a:srgbClr val="5B9BD5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latin typeface="Calibri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17773" name="图片 53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2238375" y="4551363"/>
            <a:ext cx="1065213" cy="173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组合 2"/>
          <p:cNvGrpSpPr>
            <a:grpSpLocks/>
          </p:cNvGrpSpPr>
          <p:nvPr/>
        </p:nvGrpSpPr>
        <p:grpSpPr bwMode="auto">
          <a:xfrm>
            <a:off x="2416175" y="4030663"/>
            <a:ext cx="682625" cy="1619250"/>
            <a:chOff x="2415789" y="4030432"/>
            <a:chExt cx="682552" cy="1619900"/>
          </a:xfrm>
        </p:grpSpPr>
        <p:sp>
          <p:nvSpPr>
            <p:cNvPr id="55" name="矩形 54">
              <a:extLst/>
            </p:cNvPr>
            <p:cNvSpPr/>
            <p:nvPr/>
          </p:nvSpPr>
          <p:spPr>
            <a:xfrm>
              <a:off x="2579285" y="5486753"/>
              <a:ext cx="225401" cy="163579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cxnSp>
          <p:nvCxnSpPr>
            <p:cNvPr id="56" name="直接箭头连接符 55">
              <a:extLst/>
            </p:cNvPr>
            <p:cNvCxnSpPr>
              <a:cxnSpLocks/>
              <a:stCxn id="55" idx="0"/>
            </p:cNvCxnSpPr>
            <p:nvPr/>
          </p:nvCxnSpPr>
          <p:spPr>
            <a:xfrm flipV="1">
              <a:off x="2691984" y="4403644"/>
              <a:ext cx="0" cy="1083110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pic>
          <p:nvPicPr>
            <p:cNvPr id="117793" name="图片 57"/>
            <p:cNvPicPr>
              <a:picLocks noChangeAspect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 bwMode="auto">
            <a:xfrm>
              <a:off x="2415789" y="4030432"/>
              <a:ext cx="682552" cy="3873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17775" name="图片 59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3602038" y="4551363"/>
            <a:ext cx="708025" cy="173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" name="组合 3"/>
          <p:cNvGrpSpPr>
            <a:grpSpLocks/>
          </p:cNvGrpSpPr>
          <p:nvPr/>
        </p:nvGrpSpPr>
        <p:grpSpPr bwMode="auto">
          <a:xfrm>
            <a:off x="3630613" y="4025900"/>
            <a:ext cx="720725" cy="1273175"/>
            <a:chOff x="3631004" y="4026382"/>
            <a:chExt cx="719580" cy="1272177"/>
          </a:xfrm>
        </p:grpSpPr>
        <p:sp>
          <p:nvSpPr>
            <p:cNvPr id="62" name="矩形 61">
              <a:extLst/>
            </p:cNvPr>
            <p:cNvSpPr/>
            <p:nvPr/>
          </p:nvSpPr>
          <p:spPr>
            <a:xfrm>
              <a:off x="3829126" y="5143106"/>
              <a:ext cx="290051" cy="155453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cxnSp>
          <p:nvCxnSpPr>
            <p:cNvPr id="63" name="直接箭头连接符 62">
              <a:extLst/>
            </p:cNvPr>
            <p:cNvCxnSpPr>
              <a:cxnSpLocks/>
            </p:cNvCxnSpPr>
            <p:nvPr/>
          </p:nvCxnSpPr>
          <p:spPr>
            <a:xfrm flipV="1">
              <a:off x="3973359" y="4407083"/>
              <a:ext cx="0" cy="720160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pic>
          <p:nvPicPr>
            <p:cNvPr id="117790" name="图片 64"/>
            <p:cNvPicPr>
              <a:picLocks noChangeAspect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 bwMode="auto">
            <a:xfrm>
              <a:off x="3631004" y="4026382"/>
              <a:ext cx="719580" cy="3954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17777" name="图片 65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4608513" y="4551363"/>
            <a:ext cx="917575" cy="173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6" name="组合 5"/>
          <p:cNvGrpSpPr>
            <a:grpSpLocks/>
          </p:cNvGrpSpPr>
          <p:nvPr/>
        </p:nvGrpSpPr>
        <p:grpSpPr bwMode="auto">
          <a:xfrm>
            <a:off x="4654550" y="4025900"/>
            <a:ext cx="796925" cy="1416050"/>
            <a:chOff x="4653765" y="4026382"/>
            <a:chExt cx="797125" cy="1415899"/>
          </a:xfrm>
        </p:grpSpPr>
        <p:pic>
          <p:nvPicPr>
            <p:cNvPr id="117785" name="图片 66"/>
            <p:cNvPicPr>
              <a:picLocks noChangeAspect="1"/>
            </p:cNvPicPr>
            <p:nvPr/>
          </p:nvPicPr>
          <p:blipFill>
            <a:blip r:embed="rId16"/>
            <a:srcRect/>
            <a:stretch>
              <a:fillRect/>
            </a:stretch>
          </p:blipFill>
          <p:spPr bwMode="auto">
            <a:xfrm>
              <a:off x="4653765" y="4026382"/>
              <a:ext cx="797125" cy="3914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8" name="矩形 67">
              <a:extLst/>
            </p:cNvPr>
            <p:cNvSpPr/>
            <p:nvPr/>
          </p:nvSpPr>
          <p:spPr>
            <a:xfrm>
              <a:off x="4858604" y="5297834"/>
              <a:ext cx="290585" cy="144447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cxnSp>
          <p:nvCxnSpPr>
            <p:cNvPr id="69" name="直接箭头连接符 68">
              <a:extLst/>
            </p:cNvPr>
            <p:cNvCxnSpPr>
              <a:cxnSpLocks/>
            </p:cNvCxnSpPr>
            <p:nvPr/>
          </p:nvCxnSpPr>
          <p:spPr>
            <a:xfrm flipV="1">
              <a:off x="5003103" y="4416865"/>
              <a:ext cx="0" cy="863508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pic>
        <p:nvPicPr>
          <p:cNvPr id="117779" name="图片 69"/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5800725" y="4551363"/>
            <a:ext cx="754063" cy="173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7" name="组合 6"/>
          <p:cNvGrpSpPr>
            <a:grpSpLocks/>
          </p:cNvGrpSpPr>
          <p:nvPr/>
        </p:nvGrpSpPr>
        <p:grpSpPr bwMode="auto">
          <a:xfrm>
            <a:off x="5888038" y="4021138"/>
            <a:ext cx="611187" cy="1420812"/>
            <a:chOff x="5887772" y="4021428"/>
            <a:chExt cx="610827" cy="1420853"/>
          </a:xfrm>
        </p:grpSpPr>
        <p:sp>
          <p:nvSpPr>
            <p:cNvPr id="71" name="矩形 70">
              <a:extLst/>
            </p:cNvPr>
            <p:cNvSpPr/>
            <p:nvPr/>
          </p:nvSpPr>
          <p:spPr>
            <a:xfrm>
              <a:off x="6036909" y="5297815"/>
              <a:ext cx="290341" cy="144466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cxnSp>
          <p:nvCxnSpPr>
            <p:cNvPr id="72" name="直接箭头连接符 71">
              <a:extLst/>
            </p:cNvPr>
            <p:cNvCxnSpPr>
              <a:cxnSpLocks/>
            </p:cNvCxnSpPr>
            <p:nvPr/>
          </p:nvCxnSpPr>
          <p:spPr>
            <a:xfrm flipV="1">
              <a:off x="6181286" y="4416726"/>
              <a:ext cx="0" cy="863625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pic>
          <p:nvPicPr>
            <p:cNvPr id="117784" name="图片 72"/>
            <p:cNvPicPr>
              <a:picLocks noChangeAspect="1"/>
            </p:cNvPicPr>
            <p:nvPr/>
          </p:nvPicPr>
          <p:blipFill>
            <a:blip r:embed="rId18"/>
            <a:srcRect/>
            <a:stretch>
              <a:fillRect/>
            </a:stretch>
          </p:blipFill>
          <p:spPr bwMode="auto">
            <a:xfrm>
              <a:off x="5887772" y="4021428"/>
              <a:ext cx="610827" cy="3948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17781" name="标题 7"/>
          <p:cNvSpPr>
            <a:spLocks noGrp="1"/>
          </p:cNvSpPr>
          <p:nvPr>
            <p:ph type="title"/>
          </p:nvPr>
        </p:nvSpPr>
        <p:spPr>
          <a:xfrm>
            <a:off x="611188" y="206375"/>
            <a:ext cx="7504112" cy="812800"/>
          </a:xfrm>
        </p:spPr>
        <p:txBody>
          <a:bodyPr/>
          <a:lstStyle/>
          <a:p>
            <a:pPr eaLnBrk="1" hangingPunct="1"/>
            <a:r>
              <a:rPr lang="en-US" altLang="en-US" sz="3200">
                <a:solidFill>
                  <a:srgbClr val="000000"/>
                </a:solidFill>
                <a:latin typeface="Times New Roman" pitchFamily="18" charset="0"/>
                <a:ea typeface="宋体" charset="-122"/>
              </a:rPr>
              <a:t>Number-based Person Re-Identification</a:t>
            </a:r>
            <a:endParaRPr lang="zh-CN" altLang="en-US" sz="32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2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2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"/>
                            </p:stCondLst>
                            <p:childTnLst>
                              <p:par>
                                <p:cTn id="2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2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2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2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750"/>
                            </p:stCondLst>
                            <p:childTnLst>
                              <p:par>
                                <p:cTn id="3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2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25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3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4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6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8" dur="62" decel="50000">
                                          <p:stCondLst>
                                            <p:cond delay="626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0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750"/>
                            </p:stCondLst>
                            <p:childTnLst>
                              <p:par>
                                <p:cTn id="52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50"/>
                            </p:stCondLst>
                            <p:childTnLst>
                              <p:par>
                                <p:cTn id="70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2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2" grpId="0"/>
      <p:bldP spid="26" grpId="0" animBg="1"/>
      <p:bldP spid="33" grpId="0" animBg="1"/>
      <p:bldP spid="47" grpId="0" animBg="1"/>
      <p:bldP spid="48" grpId="0"/>
      <p:bldP spid="49" grpId="0"/>
      <p:bldP spid="50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09" name="图片 3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14925" y="2239963"/>
            <a:ext cx="1566863" cy="2181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9810" name="图片 3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55875" y="2228850"/>
            <a:ext cx="1566863" cy="2182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9811" name="图片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377113" y="2228850"/>
            <a:ext cx="1644650" cy="2173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9812" name="矩形 20"/>
          <p:cNvSpPr>
            <a:spLocks noChangeArrowheads="1"/>
          </p:cNvSpPr>
          <p:nvPr/>
        </p:nvSpPr>
        <p:spPr bwMode="auto">
          <a:xfrm>
            <a:off x="282575" y="5551488"/>
            <a:ext cx="8612188" cy="738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 sz="1400">
                <a:solidFill>
                  <a:srgbClr val="000000"/>
                </a:solidFill>
                <a:latin typeface="Times New Roman" pitchFamily="18" charset="0"/>
                <a:ea typeface="黑体" pitchFamily="2" charset="-122"/>
                <a:cs typeface="Times New Roman" pitchFamily="18" charset="0"/>
              </a:rPr>
              <a:t>[1] </a:t>
            </a:r>
            <a:r>
              <a:rPr lang="en-US" altLang="zh-CN" sz="1400">
                <a:solidFill>
                  <a:srgbClr val="323232"/>
                </a:solidFill>
                <a:latin typeface="Times New Roman" pitchFamily="18" charset="0"/>
                <a:ea typeface="黑体" pitchFamily="2" charset="-122"/>
                <a:cs typeface="Times New Roman" pitchFamily="18" charset="0"/>
              </a:rPr>
              <a:t>M. Liao et al. </a:t>
            </a:r>
            <a:r>
              <a:rPr lang="en-US" altLang="zh-CN" sz="1400">
                <a:solidFill>
                  <a:srgbClr val="000000"/>
                </a:solidFill>
                <a:latin typeface="Times New Roman" pitchFamily="18" charset="0"/>
                <a:ea typeface="黑体" pitchFamily="2" charset="-122"/>
                <a:cs typeface="Times New Roman" pitchFamily="18" charset="0"/>
              </a:rPr>
              <a:t>TextBoxes: A Fast Text Detector with a Single Deep Neural Network. </a:t>
            </a:r>
            <a:r>
              <a:rPr lang="en-US" altLang="zh-CN" sz="1400">
                <a:solidFill>
                  <a:srgbClr val="323232"/>
                </a:solidFill>
                <a:latin typeface="Times New Roman" pitchFamily="18" charset="0"/>
                <a:ea typeface="黑体" pitchFamily="2" charset="-122"/>
                <a:cs typeface="Times New Roman" pitchFamily="18" charset="0"/>
              </a:rPr>
              <a:t>AAAI, 2017</a:t>
            </a:r>
            <a:r>
              <a:rPr lang="en-US" altLang="zh-CN" sz="1400">
                <a:solidFill>
                  <a:srgbClr val="000000"/>
                </a:solidFill>
                <a:latin typeface="Times New Roman" pitchFamily="18" charset="0"/>
                <a:ea typeface="黑体" pitchFamily="2" charset="-122"/>
                <a:cs typeface="Times New Roman" pitchFamily="18" charset="0"/>
              </a:rPr>
              <a:t>.</a:t>
            </a:r>
          </a:p>
          <a:p>
            <a:r>
              <a:rPr lang="en-US" altLang="zh-CN" sz="1400">
                <a:solidFill>
                  <a:srgbClr val="000000"/>
                </a:solidFill>
                <a:latin typeface="Times New Roman" pitchFamily="18" charset="0"/>
                <a:sym typeface="+mn-ea"/>
              </a:rPr>
              <a:t>[2] Shi B, Bai X, Yao C. An end-to-end trainable neural network for image-based sequence recognition and its application to scene text recognition. TPAMI, 2017.</a:t>
            </a:r>
          </a:p>
        </p:txBody>
      </p:sp>
      <p:sp>
        <p:nvSpPr>
          <p:cNvPr id="119813" name="文本框 22"/>
          <p:cNvSpPr txBox="1">
            <a:spLocks noChangeArrowheads="1"/>
          </p:cNvSpPr>
          <p:nvPr/>
        </p:nvSpPr>
        <p:spPr bwMode="auto">
          <a:xfrm>
            <a:off x="238125" y="4408488"/>
            <a:ext cx="1541463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zh-CN" sz="16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Marathon Image</a:t>
            </a:r>
            <a:endParaRPr lang="zh-CN" altLang="en-US" sz="120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右箭头 26">
            <a:extLst/>
          </p:cNvPr>
          <p:cNvSpPr/>
          <p:nvPr/>
        </p:nvSpPr>
        <p:spPr>
          <a:xfrm>
            <a:off x="1782763" y="3348038"/>
            <a:ext cx="755650" cy="222250"/>
          </a:xfrm>
          <a:prstGeom prst="rightArrow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19815" name="文本框 24"/>
          <p:cNvSpPr txBox="1">
            <a:spLocks noChangeArrowheads="1"/>
          </p:cNvSpPr>
          <p:nvPr/>
        </p:nvSpPr>
        <p:spPr bwMode="auto">
          <a:xfrm>
            <a:off x="1789113" y="2978150"/>
            <a:ext cx="73183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/>
            <a:r>
              <a:rPr lang="en-US" altLang="zh-CN" sz="12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Text</a:t>
            </a:r>
          </a:p>
          <a:p>
            <a:pPr algn="ctr"/>
            <a:r>
              <a:rPr lang="en-US" altLang="zh-CN" sz="12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Detection</a:t>
            </a:r>
            <a:r>
              <a:rPr lang="en-US" altLang="zh-CN" sz="1200" b="1" baseline="30000">
                <a:solidFill>
                  <a:srgbClr val="000000"/>
                </a:solidFill>
                <a:latin typeface="Times New Roman" pitchFamily="18" charset="0"/>
                <a:sym typeface="+mn-ea"/>
              </a:rPr>
              <a:t>[1]</a:t>
            </a:r>
            <a:endParaRPr lang="zh-CN" altLang="en-US" sz="120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右箭头 26">
            <a:extLst/>
          </p:cNvPr>
          <p:cNvSpPr/>
          <p:nvPr/>
        </p:nvSpPr>
        <p:spPr>
          <a:xfrm>
            <a:off x="4132263" y="3359150"/>
            <a:ext cx="971550" cy="220663"/>
          </a:xfrm>
          <a:prstGeom prst="rightArrow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19817" name="文本框 27"/>
          <p:cNvSpPr txBox="1">
            <a:spLocks noChangeArrowheads="1"/>
          </p:cNvSpPr>
          <p:nvPr/>
        </p:nvSpPr>
        <p:spPr bwMode="auto">
          <a:xfrm>
            <a:off x="4065588" y="3022600"/>
            <a:ext cx="106045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/>
            <a:r>
              <a:rPr lang="en-US" altLang="zh-CN" sz="12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Text </a:t>
            </a:r>
          </a:p>
          <a:p>
            <a:pPr algn="ctr"/>
            <a:r>
              <a:rPr lang="en-US" altLang="zh-CN" sz="12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Recognition</a:t>
            </a:r>
            <a:r>
              <a:rPr lang="en-US" altLang="zh-CN" sz="1200" b="1" baseline="30000">
                <a:solidFill>
                  <a:srgbClr val="000000"/>
                </a:solidFill>
                <a:latin typeface="Times New Roman" pitchFamily="18" charset="0"/>
                <a:sym typeface="+mn-ea"/>
              </a:rPr>
              <a:t>[2]</a:t>
            </a:r>
            <a:endParaRPr lang="zh-CN" altLang="en-US" sz="120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9818" name="文本框 38"/>
          <p:cNvSpPr txBox="1">
            <a:spLocks noChangeArrowheads="1"/>
          </p:cNvSpPr>
          <p:nvPr/>
        </p:nvSpPr>
        <p:spPr bwMode="auto">
          <a:xfrm>
            <a:off x="6592888" y="1406525"/>
            <a:ext cx="1198562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 sz="16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Input Query</a:t>
            </a:r>
            <a:endParaRPr lang="zh-CN" altLang="en-US" sz="160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9819" name="文本框 45"/>
          <p:cNvSpPr txBox="1">
            <a:spLocks noChangeArrowheads="1"/>
          </p:cNvSpPr>
          <p:nvPr/>
        </p:nvSpPr>
        <p:spPr bwMode="auto">
          <a:xfrm>
            <a:off x="6943725" y="1773238"/>
            <a:ext cx="522288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r>
              <a:rPr lang="en-US" altLang="zh-CN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2895</a:t>
            </a:r>
          </a:p>
        </p:txBody>
      </p:sp>
      <p:sp>
        <p:nvSpPr>
          <p:cNvPr id="47" name="矩形 46">
            <a:extLst/>
          </p:cNvPr>
          <p:cNvSpPr/>
          <p:nvPr/>
        </p:nvSpPr>
        <p:spPr>
          <a:xfrm>
            <a:off x="6769100" y="1749425"/>
            <a:ext cx="833438" cy="336550"/>
          </a:xfrm>
          <a:prstGeom prst="rect">
            <a:avLst/>
          </a:prstGeom>
          <a:noFill/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37" name="下箭头 62">
            <a:extLst/>
          </p:cNvPr>
          <p:cNvSpPr/>
          <p:nvPr/>
        </p:nvSpPr>
        <p:spPr>
          <a:xfrm>
            <a:off x="7115175" y="2106613"/>
            <a:ext cx="153988" cy="1284287"/>
          </a:xfrm>
          <a:prstGeom prst="downArrow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19822" name="矩形 44"/>
          <p:cNvSpPr>
            <a:spLocks noChangeArrowheads="1"/>
          </p:cNvSpPr>
          <p:nvPr/>
        </p:nvSpPr>
        <p:spPr bwMode="auto">
          <a:xfrm>
            <a:off x="2398713" y="1090613"/>
            <a:ext cx="4767262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zh-CN" sz="2400" b="1">
                <a:solidFill>
                  <a:srgbClr val="000000"/>
                </a:solidFill>
                <a:latin typeface="Times New Roman" pitchFamily="18" charset="0"/>
              </a:rPr>
              <a:t>Proposed pipeline</a:t>
            </a:r>
          </a:p>
        </p:txBody>
      </p:sp>
      <p:sp>
        <p:nvSpPr>
          <p:cNvPr id="119823" name="文本框 49"/>
          <p:cNvSpPr txBox="1">
            <a:spLocks noChangeArrowheads="1"/>
          </p:cNvSpPr>
          <p:nvPr/>
        </p:nvSpPr>
        <p:spPr bwMode="auto">
          <a:xfrm>
            <a:off x="6708775" y="2620963"/>
            <a:ext cx="693738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 sz="16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match</a:t>
            </a:r>
            <a:endParaRPr lang="zh-CN" altLang="en-US" sz="160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2" name="右箭头 26">
            <a:extLst/>
          </p:cNvPr>
          <p:cNvSpPr/>
          <p:nvPr/>
        </p:nvSpPr>
        <p:spPr>
          <a:xfrm>
            <a:off x="6692900" y="3359150"/>
            <a:ext cx="719138" cy="220663"/>
          </a:xfrm>
          <a:prstGeom prst="rightArrow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53" name="矩形 52">
            <a:extLst/>
          </p:cNvPr>
          <p:cNvSpPr/>
          <p:nvPr/>
        </p:nvSpPr>
        <p:spPr>
          <a:xfrm>
            <a:off x="2859088" y="3260725"/>
            <a:ext cx="250825" cy="179388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54" name="矩形 53">
            <a:extLst/>
          </p:cNvPr>
          <p:cNvSpPr/>
          <p:nvPr/>
        </p:nvSpPr>
        <p:spPr>
          <a:xfrm>
            <a:off x="3733800" y="3263900"/>
            <a:ext cx="288925" cy="142875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19827" name="文本框 59"/>
          <p:cNvSpPr txBox="1">
            <a:spLocks noChangeArrowheads="1"/>
          </p:cNvSpPr>
          <p:nvPr/>
        </p:nvSpPr>
        <p:spPr bwMode="auto">
          <a:xfrm>
            <a:off x="2559050" y="4411663"/>
            <a:ext cx="154305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zh-CN" sz="16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Localization</a:t>
            </a:r>
            <a:endParaRPr lang="zh-CN" altLang="en-US" sz="120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19828" name="组合 4"/>
          <p:cNvGrpSpPr>
            <a:grpSpLocks/>
          </p:cNvGrpSpPr>
          <p:nvPr/>
        </p:nvGrpSpPr>
        <p:grpSpPr bwMode="auto">
          <a:xfrm>
            <a:off x="5051425" y="3000375"/>
            <a:ext cx="1568450" cy="1741488"/>
            <a:chOff x="5050739" y="3000294"/>
            <a:chExt cx="1569030" cy="1742029"/>
          </a:xfrm>
        </p:grpSpPr>
        <p:sp>
          <p:nvSpPr>
            <p:cNvPr id="119837" name="文本框 55"/>
            <p:cNvSpPr txBox="1">
              <a:spLocks noChangeArrowheads="1"/>
            </p:cNvSpPr>
            <p:nvPr/>
          </p:nvSpPr>
          <p:spPr bwMode="auto">
            <a:xfrm>
              <a:off x="5165198" y="3000294"/>
              <a:ext cx="571582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algn="ctr"/>
              <a:r>
                <a:rPr lang="en-US" altLang="zh-CN" sz="1600" b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528</a:t>
              </a:r>
              <a:endParaRPr lang="zh-CN" altLang="en-US" sz="1600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19838" name="文本框 56"/>
            <p:cNvSpPr txBox="1">
              <a:spLocks noChangeArrowheads="1"/>
            </p:cNvSpPr>
            <p:nvPr/>
          </p:nvSpPr>
          <p:spPr bwMode="auto">
            <a:xfrm>
              <a:off x="6048187" y="3041408"/>
              <a:ext cx="571582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algn="ctr"/>
              <a:r>
                <a:rPr lang="en-US" altLang="zh-CN" sz="1600" b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2895</a:t>
              </a:r>
              <a:endParaRPr lang="zh-CN" altLang="en-US" sz="1600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19839" name="文本框 60"/>
            <p:cNvSpPr txBox="1">
              <a:spLocks noChangeArrowheads="1"/>
            </p:cNvSpPr>
            <p:nvPr/>
          </p:nvSpPr>
          <p:spPr bwMode="auto">
            <a:xfrm>
              <a:off x="5050739" y="4403769"/>
              <a:ext cx="1542278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altLang="zh-CN" sz="160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Recognization</a:t>
              </a:r>
              <a:endParaRPr lang="zh-CN" altLang="en-US" sz="12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19829" name="组合 5"/>
          <p:cNvGrpSpPr>
            <a:grpSpLocks/>
          </p:cNvGrpSpPr>
          <p:nvPr/>
        </p:nvGrpSpPr>
        <p:grpSpPr bwMode="auto">
          <a:xfrm>
            <a:off x="7370763" y="2439988"/>
            <a:ext cx="1541462" cy="2300287"/>
            <a:chOff x="7370139" y="2439221"/>
            <a:chExt cx="1542278" cy="2301613"/>
          </a:xfrm>
        </p:grpSpPr>
        <p:sp>
          <p:nvSpPr>
            <p:cNvPr id="59" name="矩形 58">
              <a:extLst/>
            </p:cNvPr>
            <p:cNvSpPr/>
            <p:nvPr/>
          </p:nvSpPr>
          <p:spPr>
            <a:xfrm>
              <a:off x="8100776" y="2439221"/>
              <a:ext cx="708400" cy="1963281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19836" name="文本框 61"/>
            <p:cNvSpPr txBox="1">
              <a:spLocks noChangeArrowheads="1"/>
            </p:cNvSpPr>
            <p:nvPr/>
          </p:nvSpPr>
          <p:spPr bwMode="auto">
            <a:xfrm>
              <a:off x="7370139" y="4402280"/>
              <a:ext cx="1542278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altLang="zh-CN" sz="160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Result</a:t>
              </a:r>
              <a:endParaRPr lang="zh-CN" altLang="en-US" sz="16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119830" name="图片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8913" y="2228850"/>
            <a:ext cx="1566862" cy="2182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" name="矩形 39">
            <a:extLst/>
          </p:cNvPr>
          <p:cNvSpPr/>
          <p:nvPr/>
        </p:nvSpPr>
        <p:spPr>
          <a:xfrm>
            <a:off x="5418138" y="3260725"/>
            <a:ext cx="252412" cy="179388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41" name="矩形 40">
            <a:extLst/>
          </p:cNvPr>
          <p:cNvSpPr/>
          <p:nvPr/>
        </p:nvSpPr>
        <p:spPr>
          <a:xfrm>
            <a:off x="6294438" y="3263900"/>
            <a:ext cx="287337" cy="142875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19833" name="标题 2"/>
          <p:cNvSpPr>
            <a:spLocks noGrp="1"/>
          </p:cNvSpPr>
          <p:nvPr>
            <p:ph type="title"/>
          </p:nvPr>
        </p:nvSpPr>
        <p:spPr>
          <a:xfrm>
            <a:off x="611188" y="206375"/>
            <a:ext cx="7504112" cy="812800"/>
          </a:xfrm>
        </p:spPr>
        <p:txBody>
          <a:bodyPr/>
          <a:lstStyle/>
          <a:p>
            <a:pPr eaLnBrk="1" hangingPunct="1"/>
            <a:r>
              <a:rPr lang="en-US" altLang="en-US" sz="3200">
                <a:solidFill>
                  <a:srgbClr val="000000"/>
                </a:solidFill>
                <a:latin typeface="Times New Roman" pitchFamily="18" charset="0"/>
                <a:ea typeface="宋体" charset="-122"/>
              </a:rPr>
              <a:t>Number-based Person Re-Identification</a:t>
            </a:r>
            <a:endParaRPr lang="zh-CN" altLang="en-US" sz="3200"/>
          </a:p>
        </p:txBody>
      </p:sp>
      <p:sp>
        <p:nvSpPr>
          <p:cNvPr id="34" name="矩形 3">
            <a:extLst/>
          </p:cNvPr>
          <p:cNvSpPr/>
          <p:nvPr/>
        </p:nvSpPr>
        <p:spPr bwMode="auto">
          <a:xfrm>
            <a:off x="354013" y="5584825"/>
            <a:ext cx="8459787" cy="669925"/>
          </a:xfrm>
          <a:prstGeom prst="rect">
            <a:avLst/>
          </a:prstGeom>
          <a:noFill/>
          <a:ln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7" name="文本框 2"/>
          <p:cNvSpPr txBox="1">
            <a:spLocks noChangeArrowheads="1"/>
          </p:cNvSpPr>
          <p:nvPr/>
        </p:nvSpPr>
        <p:spPr bwMode="auto">
          <a:xfrm>
            <a:off x="666750" y="1101725"/>
            <a:ext cx="7897813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buClr>
                <a:srgbClr val="C00000"/>
              </a:buClr>
            </a:pPr>
            <a:r>
              <a:rPr lang="en-US" altLang="zh-CN" sz="2000" b="1">
                <a:solidFill>
                  <a:srgbClr val="000000"/>
                </a:solidFill>
                <a:latin typeface="Times New Roman" pitchFamily="18" charset="0"/>
              </a:rPr>
              <a:t>Marathon Dataset</a:t>
            </a:r>
            <a:endParaRPr lang="en-US" altLang="zh-CN" sz="2000">
              <a:solidFill>
                <a:srgbClr val="000000"/>
              </a:solidFill>
              <a:latin typeface="Times New Roman" pitchFamily="18" charset="0"/>
            </a:endParaRPr>
          </a:p>
          <a:p>
            <a:pPr algn="ctr"/>
            <a:r>
              <a:rPr lang="en-US" altLang="zh-CN" sz="2000">
                <a:solidFill>
                  <a:srgbClr val="000000"/>
                </a:solidFill>
                <a:latin typeface="Times New Roman" pitchFamily="18" charset="0"/>
              </a:rPr>
              <a:t>     </a:t>
            </a:r>
          </a:p>
        </p:txBody>
      </p:sp>
      <p:pic>
        <p:nvPicPr>
          <p:cNvPr id="121858" name="图片 1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9750" y="2068513"/>
            <a:ext cx="1889125" cy="193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1859" name="图片 1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498725" y="2068513"/>
            <a:ext cx="1635125" cy="193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1860" name="图片 1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203700" y="2068513"/>
            <a:ext cx="2647950" cy="193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1861" name="图片 17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921500" y="2068513"/>
            <a:ext cx="1598613" cy="193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1862" name="文本框 16"/>
          <p:cNvSpPr txBox="1">
            <a:spLocks noChangeArrowheads="1"/>
          </p:cNvSpPr>
          <p:nvPr/>
        </p:nvSpPr>
        <p:spPr bwMode="auto">
          <a:xfrm>
            <a:off x="539750" y="4178300"/>
            <a:ext cx="8024813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buClr>
                <a:srgbClr val="C00000"/>
              </a:buClr>
            </a:pPr>
            <a:r>
              <a:rPr lang="en-US" altLang="zh-CN" sz="2000" b="1">
                <a:solidFill>
                  <a:srgbClr val="000000"/>
                </a:solidFill>
                <a:latin typeface="Times New Roman" pitchFamily="18" charset="0"/>
              </a:rPr>
              <a:t>Experimental Results</a:t>
            </a:r>
            <a:r>
              <a:rPr lang="en-US" altLang="zh-CN" sz="2000" i="1">
                <a:solidFill>
                  <a:srgbClr val="000000"/>
                </a:solidFill>
                <a:latin typeface="Times New Roman" pitchFamily="18" charset="0"/>
              </a:rPr>
              <a:t>  </a:t>
            </a:r>
          </a:p>
          <a:p>
            <a:pPr algn="ctr"/>
            <a:r>
              <a:rPr lang="en-US" altLang="zh-CN" sz="2000" i="1">
                <a:solidFill>
                  <a:srgbClr val="000000"/>
                </a:solidFill>
                <a:latin typeface="Times New Roman" pitchFamily="18" charset="0"/>
              </a:rPr>
              <a:t>     </a:t>
            </a:r>
            <a:endParaRPr lang="en-US" altLang="zh-CN" sz="20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" name="文本框 6">
            <a:extLst/>
          </p:cNvPr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2211756" y="5288892"/>
            <a:ext cx="5115018" cy="576761"/>
          </a:xfrm>
          <a:prstGeom prst="rect">
            <a:avLst/>
          </a:pr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>
              <a:defRPr/>
            </a:pPr>
            <a:r>
              <a:rPr lang="zh-CN" altLang="en-US">
                <a:noFill/>
              </a:rPr>
              <a:t> </a:t>
            </a:r>
          </a:p>
        </p:txBody>
      </p:sp>
      <p:sp>
        <p:nvSpPr>
          <p:cNvPr id="121864" name="矩形 5"/>
          <p:cNvSpPr>
            <a:spLocks noChangeArrowheads="1"/>
          </p:cNvSpPr>
          <p:nvPr/>
        </p:nvSpPr>
        <p:spPr bwMode="auto">
          <a:xfrm>
            <a:off x="539750" y="4748213"/>
            <a:ext cx="798036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zh-CN" i="1">
                <a:solidFill>
                  <a:srgbClr val="000000"/>
                </a:solidFill>
                <a:latin typeface="Times New Roman" pitchFamily="18" charset="0"/>
              </a:rPr>
              <a:t>Identification accuracy rate</a:t>
            </a:r>
            <a:r>
              <a:rPr lang="en-US" altLang="zh-CN">
                <a:solidFill>
                  <a:srgbClr val="000000"/>
                </a:solidFill>
                <a:latin typeface="Times New Roman" pitchFamily="18" charset="0"/>
              </a:rPr>
              <a:t>(</a:t>
            </a:r>
            <a:r>
              <a:rPr lang="en-US" altLang="zh-CN" i="1">
                <a:solidFill>
                  <a:srgbClr val="000000"/>
                </a:solidFill>
                <a:latin typeface="Times New Roman" pitchFamily="18" charset="0"/>
              </a:rPr>
              <a:t>Id_acc</a:t>
            </a:r>
            <a:r>
              <a:rPr lang="en-US" altLang="zh-CN">
                <a:solidFill>
                  <a:srgbClr val="000000"/>
                </a:solidFill>
                <a:latin typeface="Times New Roman" pitchFamily="18" charset="0"/>
              </a:rPr>
              <a:t>): </a:t>
            </a:r>
            <a:r>
              <a:rPr lang="en-US" altLang="zh-CN" b="1">
                <a:solidFill>
                  <a:srgbClr val="000000"/>
                </a:solidFill>
                <a:latin typeface="Times New Roman" pitchFamily="18" charset="0"/>
              </a:rPr>
              <a:t>85%</a:t>
            </a:r>
            <a:endParaRPr lang="zh-CN" altLang="en-US"/>
          </a:p>
        </p:txBody>
      </p:sp>
      <p:sp>
        <p:nvSpPr>
          <p:cNvPr id="121865" name="矩形 7"/>
          <p:cNvSpPr>
            <a:spLocks noChangeArrowheads="1"/>
          </p:cNvSpPr>
          <p:nvPr/>
        </p:nvSpPr>
        <p:spPr bwMode="auto">
          <a:xfrm>
            <a:off x="584200" y="1565275"/>
            <a:ext cx="798036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zh-CN">
                <a:solidFill>
                  <a:srgbClr val="000000"/>
                </a:solidFill>
                <a:latin typeface="Times New Roman" pitchFamily="18" charset="0"/>
              </a:rPr>
              <a:t>8706 training images, 1000 testing images</a:t>
            </a:r>
            <a:endParaRPr lang="zh-CN" altLang="en-US"/>
          </a:p>
        </p:txBody>
      </p:sp>
      <p:sp>
        <p:nvSpPr>
          <p:cNvPr id="121866" name="标题 5"/>
          <p:cNvSpPr>
            <a:spLocks noGrp="1"/>
          </p:cNvSpPr>
          <p:nvPr>
            <p:ph type="title"/>
          </p:nvPr>
        </p:nvSpPr>
        <p:spPr>
          <a:xfrm>
            <a:off x="611188" y="206375"/>
            <a:ext cx="7504112" cy="812800"/>
          </a:xfrm>
        </p:spPr>
        <p:txBody>
          <a:bodyPr/>
          <a:lstStyle/>
          <a:p>
            <a:pPr eaLnBrk="1" hangingPunct="1"/>
            <a:r>
              <a:rPr lang="en-US" altLang="en-US" sz="3200">
                <a:solidFill>
                  <a:srgbClr val="000000"/>
                </a:solidFill>
                <a:latin typeface="Times New Roman" pitchFamily="18" charset="0"/>
                <a:ea typeface="宋体" charset="-122"/>
              </a:rPr>
              <a:t>Number-based Person Re-Identification</a:t>
            </a:r>
            <a:endParaRPr lang="zh-CN" altLang="en-US" sz="32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文本框 1"/>
          <p:cNvSpPr txBox="1">
            <a:spLocks noChangeArrowheads="1"/>
          </p:cNvSpPr>
          <p:nvPr/>
        </p:nvSpPr>
        <p:spPr bwMode="auto">
          <a:xfrm>
            <a:off x="604838" y="1482725"/>
            <a:ext cx="8386762" cy="175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lnSpc>
                <a:spcPct val="150000"/>
              </a:lnSpc>
              <a:buFont typeface="Wingdings" pitchFamily="2" charset="2"/>
              <a:buChar char=""/>
              <a:defRPr/>
            </a:pPr>
            <a:r>
              <a:rPr lang="en-US" altLang="zh-CN" sz="2400" dirty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ea"/>
              </a:rPr>
              <a:t>Fine-Grained Image Classification with Textual Cue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"/>
              <a:defRPr/>
            </a:pPr>
            <a:r>
              <a:rPr lang="en-US" altLang="en-US" sz="2400" dirty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sym typeface="+mn-ea"/>
              </a:rPr>
              <a:t>Number-based Person Re-Identification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"/>
              <a:defRPr/>
            </a:pPr>
            <a:r>
              <a:rPr lang="en-US" altLang="zh-CN" sz="2400" dirty="0">
                <a:latin typeface="Times New Roman" pitchFamily="18" charset="0"/>
                <a:sym typeface="+mn-ea"/>
              </a:rPr>
              <a:t>From Text Recognition to Person Re-Identification</a:t>
            </a:r>
            <a:endParaRPr lang="en-US" altLang="zh-CN" sz="2400" dirty="0">
              <a:latin typeface="Times New Roman" pitchFamily="18" charset="0"/>
            </a:endParaRPr>
          </a:p>
        </p:txBody>
      </p:sp>
      <p:sp>
        <p:nvSpPr>
          <p:cNvPr id="123906" name="标题 1"/>
          <p:cNvSpPr>
            <a:spLocks noGrp="1"/>
          </p:cNvSpPr>
          <p:nvPr>
            <p:ph type="title"/>
          </p:nvPr>
        </p:nvSpPr>
        <p:spPr>
          <a:xfrm>
            <a:off x="611188" y="206375"/>
            <a:ext cx="7504112" cy="812800"/>
          </a:xfrm>
        </p:spPr>
        <p:txBody>
          <a:bodyPr/>
          <a:lstStyle/>
          <a:p>
            <a:pPr eaLnBrk="1" hangingPunct="1"/>
            <a:r>
              <a:rPr lang="en-US" altLang="zh-CN">
                <a:latin typeface="Times New Roman" pitchFamily="18" charset="0"/>
                <a:sym typeface="+mn-ea"/>
              </a:rPr>
              <a:t>Applications</a:t>
            </a:r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4929" name="组 3"/>
          <p:cNvGrpSpPr>
            <a:grpSpLocks/>
          </p:cNvGrpSpPr>
          <p:nvPr/>
        </p:nvGrpSpPr>
        <p:grpSpPr bwMode="auto">
          <a:xfrm>
            <a:off x="5775325" y="1738313"/>
            <a:ext cx="2600325" cy="3713162"/>
            <a:chOff x="5777842" y="1738930"/>
            <a:chExt cx="2601112" cy="3713109"/>
          </a:xfrm>
        </p:grpSpPr>
        <p:pic>
          <p:nvPicPr>
            <p:cNvPr id="124983" name="图片 52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5777842" y="2320957"/>
              <a:ext cx="980440" cy="31310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4984" name="文本框 106"/>
            <p:cNvSpPr txBox="1">
              <a:spLocks noChangeArrowheads="1"/>
            </p:cNvSpPr>
            <p:nvPr/>
          </p:nvSpPr>
          <p:spPr bwMode="auto">
            <a:xfrm>
              <a:off x="5839950" y="1738930"/>
              <a:ext cx="2539004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altLang="zh-CN" sz="1600">
                  <a:latin typeface="Times New Roman" pitchFamily="18" charset="0"/>
                </a:rPr>
                <a:t>Person</a:t>
              </a:r>
              <a:r>
                <a:rPr lang="zh-CN" altLang="en-US" sz="1600">
                  <a:latin typeface="Times New Roman" pitchFamily="18" charset="0"/>
                </a:rPr>
                <a:t> </a:t>
              </a:r>
              <a:r>
                <a:rPr lang="en-US" altLang="zh-CN" sz="1600">
                  <a:latin typeface="Times New Roman" pitchFamily="18" charset="0"/>
                </a:rPr>
                <a:t>Re-Idntification</a:t>
              </a:r>
              <a:endParaRPr lang="zh-CN" altLang="en-US" sz="1600">
                <a:latin typeface="Times New Roman" pitchFamily="18" charset="0"/>
              </a:endParaRPr>
            </a:p>
          </p:txBody>
        </p:sp>
      </p:grpSp>
      <p:sp>
        <p:nvSpPr>
          <p:cNvPr id="124930" name="文本框 22"/>
          <p:cNvSpPr txBox="1">
            <a:spLocks noChangeArrowheads="1"/>
          </p:cNvSpPr>
          <p:nvPr/>
        </p:nvSpPr>
        <p:spPr bwMode="auto">
          <a:xfrm>
            <a:off x="2728913" y="1071563"/>
            <a:ext cx="4002087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zh-CN" sz="2400" b="1">
                <a:latin typeface="Times New Roman" pitchFamily="18" charset="0"/>
                <a:cs typeface="Times New Roman" pitchFamily="18" charset="0"/>
              </a:rPr>
              <a:t>Sequence</a:t>
            </a:r>
            <a:r>
              <a:rPr lang="zh-CN" altLang="en-US" sz="2400" b="1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>
                <a:latin typeface="Times New Roman" pitchFamily="18" charset="0"/>
                <a:cs typeface="Times New Roman" pitchFamily="18" charset="0"/>
              </a:rPr>
              <a:t>Modeling</a:t>
            </a:r>
            <a:endParaRPr lang="zh-CN" altLang="en-US" sz="2400" b="1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4931" name="图片 2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9750" y="4229100"/>
            <a:ext cx="3394075" cy="108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矩形 24"/>
          <p:cNvSpPr/>
          <p:nvPr/>
        </p:nvSpPr>
        <p:spPr>
          <a:xfrm>
            <a:off x="733425" y="4235450"/>
            <a:ext cx="400050" cy="1065213"/>
          </a:xfrm>
          <a:prstGeom prst="rect">
            <a:avLst/>
          </a:prstGeom>
          <a:noFill/>
          <a:ln w="28575">
            <a:solidFill>
              <a:schemeClr val="accent1">
                <a:lumMod val="75000"/>
              </a:schemeClr>
            </a:solidFill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26" name="矩形 25"/>
          <p:cNvSpPr/>
          <p:nvPr/>
        </p:nvSpPr>
        <p:spPr>
          <a:xfrm>
            <a:off x="936625" y="4235450"/>
            <a:ext cx="400050" cy="1065213"/>
          </a:xfrm>
          <a:prstGeom prst="rect">
            <a:avLst/>
          </a:prstGeom>
          <a:noFill/>
          <a:ln w="28575">
            <a:solidFill>
              <a:schemeClr val="accent1">
                <a:lumMod val="75000"/>
              </a:schemeClr>
            </a:solidFill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27" name="矩形 26"/>
          <p:cNvSpPr/>
          <p:nvPr/>
        </p:nvSpPr>
        <p:spPr>
          <a:xfrm>
            <a:off x="3127375" y="4229100"/>
            <a:ext cx="400050" cy="1063625"/>
          </a:xfrm>
          <a:prstGeom prst="rect">
            <a:avLst/>
          </a:prstGeom>
          <a:noFill/>
          <a:ln w="28575">
            <a:solidFill>
              <a:schemeClr val="accent1">
                <a:lumMod val="75000"/>
              </a:schemeClr>
            </a:solidFill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28" name="立方体 27"/>
          <p:cNvSpPr/>
          <p:nvPr/>
        </p:nvSpPr>
        <p:spPr>
          <a:xfrm>
            <a:off x="228600" y="2476500"/>
            <a:ext cx="1149350" cy="1135063"/>
          </a:xfrm>
          <a:prstGeom prst="cube">
            <a:avLst>
              <a:gd name="adj" fmla="val 7309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29" name="立方体 28"/>
          <p:cNvSpPr/>
          <p:nvPr/>
        </p:nvSpPr>
        <p:spPr>
          <a:xfrm>
            <a:off x="628650" y="2476500"/>
            <a:ext cx="1149350" cy="1135063"/>
          </a:xfrm>
          <a:prstGeom prst="cube">
            <a:avLst>
              <a:gd name="adj" fmla="val 7309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30" name="立方体 29"/>
          <p:cNvSpPr/>
          <p:nvPr/>
        </p:nvSpPr>
        <p:spPr>
          <a:xfrm>
            <a:off x="1030288" y="2476500"/>
            <a:ext cx="1149350" cy="1135063"/>
          </a:xfrm>
          <a:prstGeom prst="cube">
            <a:avLst>
              <a:gd name="adj" fmla="val 7309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31" name="立方体 30"/>
          <p:cNvSpPr/>
          <p:nvPr/>
        </p:nvSpPr>
        <p:spPr>
          <a:xfrm>
            <a:off x="2489200" y="2476500"/>
            <a:ext cx="1149350" cy="1135063"/>
          </a:xfrm>
          <a:prstGeom prst="cube">
            <a:avLst>
              <a:gd name="adj" fmla="val 7309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32" name="立方体 31"/>
          <p:cNvSpPr/>
          <p:nvPr/>
        </p:nvSpPr>
        <p:spPr>
          <a:xfrm>
            <a:off x="2889250" y="2476500"/>
            <a:ext cx="1149350" cy="1135063"/>
          </a:xfrm>
          <a:prstGeom prst="cube">
            <a:avLst>
              <a:gd name="adj" fmla="val 7309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33" name="立方体 32"/>
          <p:cNvSpPr/>
          <p:nvPr/>
        </p:nvSpPr>
        <p:spPr>
          <a:xfrm>
            <a:off x="3290888" y="2476500"/>
            <a:ext cx="1149350" cy="1135063"/>
          </a:xfrm>
          <a:prstGeom prst="cube">
            <a:avLst>
              <a:gd name="adj" fmla="val 7309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34" name="文本框 33"/>
          <p:cNvSpPr txBox="1">
            <a:spLocks noChangeArrowheads="1"/>
          </p:cNvSpPr>
          <p:nvPr/>
        </p:nvSpPr>
        <p:spPr bwMode="auto">
          <a:xfrm>
            <a:off x="2114550" y="2859088"/>
            <a:ext cx="439738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>
                <a:latin typeface="Times New Roman" pitchFamily="18" charset="0"/>
              </a:rPr>
              <a:t>···</a:t>
            </a:r>
          </a:p>
        </p:txBody>
      </p:sp>
      <p:cxnSp>
        <p:nvCxnSpPr>
          <p:cNvPr id="35" name="直接连接符 15"/>
          <p:cNvCxnSpPr>
            <a:stCxn id="28" idx="0"/>
            <a:endCxn id="32" idx="3"/>
          </p:cNvCxnSpPr>
          <p:nvPr/>
        </p:nvCxnSpPr>
        <p:spPr>
          <a:xfrm flipH="1" flipV="1">
            <a:off x="779463" y="3611563"/>
            <a:ext cx="144462" cy="623887"/>
          </a:xfrm>
          <a:prstGeom prst="line">
            <a:avLst/>
          </a:prstGeom>
          <a:ln w="1905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接连接符 16"/>
          <p:cNvCxnSpPr>
            <a:stCxn id="29" idx="0"/>
            <a:endCxn id="33" idx="3"/>
          </p:cNvCxnSpPr>
          <p:nvPr/>
        </p:nvCxnSpPr>
        <p:spPr>
          <a:xfrm flipV="1">
            <a:off x="1127125" y="3611563"/>
            <a:ext cx="53975" cy="623887"/>
          </a:xfrm>
          <a:prstGeom prst="line">
            <a:avLst/>
          </a:prstGeom>
          <a:ln w="1905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直接连接符 17"/>
          <p:cNvCxnSpPr>
            <a:stCxn id="30" idx="0"/>
            <a:endCxn id="34" idx="3"/>
          </p:cNvCxnSpPr>
          <p:nvPr/>
        </p:nvCxnSpPr>
        <p:spPr>
          <a:xfrm flipH="1" flipV="1">
            <a:off x="2638425" y="3611563"/>
            <a:ext cx="679450" cy="617537"/>
          </a:xfrm>
          <a:prstGeom prst="line">
            <a:avLst/>
          </a:prstGeom>
          <a:ln w="1905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矩形 37"/>
          <p:cNvSpPr/>
          <p:nvPr/>
        </p:nvSpPr>
        <p:spPr>
          <a:xfrm>
            <a:off x="533400" y="4238625"/>
            <a:ext cx="400050" cy="1065213"/>
          </a:xfrm>
          <a:prstGeom prst="rect">
            <a:avLst/>
          </a:prstGeom>
          <a:noFill/>
          <a:ln w="28575">
            <a:solidFill>
              <a:schemeClr val="accent1">
                <a:lumMod val="75000"/>
              </a:schemeClr>
            </a:solidFill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cxnSp>
        <p:nvCxnSpPr>
          <p:cNvPr id="39" name="直接连接符 19"/>
          <p:cNvCxnSpPr>
            <a:stCxn id="41" idx="0"/>
            <a:endCxn id="31" idx="3"/>
          </p:cNvCxnSpPr>
          <p:nvPr/>
        </p:nvCxnSpPr>
        <p:spPr>
          <a:xfrm flipH="1" flipV="1">
            <a:off x="377825" y="3611563"/>
            <a:ext cx="346075" cy="627062"/>
          </a:xfrm>
          <a:prstGeom prst="line">
            <a:avLst/>
          </a:prstGeom>
          <a:ln w="1905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矩形 39"/>
          <p:cNvSpPr/>
          <p:nvPr/>
        </p:nvSpPr>
        <p:spPr>
          <a:xfrm>
            <a:off x="3533775" y="4229100"/>
            <a:ext cx="400050" cy="1065213"/>
          </a:xfrm>
          <a:prstGeom prst="rect">
            <a:avLst/>
          </a:prstGeom>
          <a:noFill/>
          <a:ln w="28575">
            <a:solidFill>
              <a:schemeClr val="accent1">
                <a:lumMod val="75000"/>
              </a:schemeClr>
            </a:solidFill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41" name="矩形 40"/>
          <p:cNvSpPr/>
          <p:nvPr/>
        </p:nvSpPr>
        <p:spPr>
          <a:xfrm>
            <a:off x="3343275" y="4229100"/>
            <a:ext cx="400050" cy="1065213"/>
          </a:xfrm>
          <a:prstGeom prst="rect">
            <a:avLst/>
          </a:prstGeom>
          <a:noFill/>
          <a:ln w="28575">
            <a:solidFill>
              <a:schemeClr val="accent1">
                <a:lumMod val="75000"/>
              </a:schemeClr>
            </a:solidFill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cxnSp>
        <p:nvCxnSpPr>
          <p:cNvPr id="42" name="直接连接符 22"/>
          <p:cNvCxnSpPr>
            <a:stCxn id="44" idx="0"/>
            <a:endCxn id="35" idx="3"/>
          </p:cNvCxnSpPr>
          <p:nvPr/>
        </p:nvCxnSpPr>
        <p:spPr>
          <a:xfrm flipH="1" flipV="1">
            <a:off x="3040063" y="3611563"/>
            <a:ext cx="493712" cy="617537"/>
          </a:xfrm>
          <a:prstGeom prst="line">
            <a:avLst/>
          </a:prstGeom>
          <a:ln w="1905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直接连接符 23"/>
          <p:cNvCxnSpPr>
            <a:stCxn id="43" idx="0"/>
            <a:endCxn id="36" idx="3"/>
          </p:cNvCxnSpPr>
          <p:nvPr/>
        </p:nvCxnSpPr>
        <p:spPr>
          <a:xfrm flipH="1" flipV="1">
            <a:off x="3441700" y="3611563"/>
            <a:ext cx="282575" cy="617537"/>
          </a:xfrm>
          <a:prstGeom prst="line">
            <a:avLst/>
          </a:prstGeom>
          <a:ln w="1905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文本框 43"/>
          <p:cNvSpPr txBox="1">
            <a:spLocks noChangeArrowheads="1"/>
          </p:cNvSpPr>
          <p:nvPr/>
        </p:nvSpPr>
        <p:spPr bwMode="auto">
          <a:xfrm>
            <a:off x="2017713" y="4576763"/>
            <a:ext cx="43815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>
                <a:latin typeface="Times New Roman" pitchFamily="18" charset="0"/>
              </a:rPr>
              <a:t>···</a:t>
            </a:r>
          </a:p>
        </p:txBody>
      </p:sp>
      <p:sp>
        <p:nvSpPr>
          <p:cNvPr id="47" name="矩形 46"/>
          <p:cNvSpPr/>
          <p:nvPr/>
        </p:nvSpPr>
        <p:spPr>
          <a:xfrm>
            <a:off x="5770563" y="2314575"/>
            <a:ext cx="992187" cy="784225"/>
          </a:xfrm>
          <a:prstGeom prst="rect">
            <a:avLst/>
          </a:prstGeom>
          <a:noFill/>
          <a:ln w="317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1" lang="zh-CN" altLang="en-US"/>
          </a:p>
        </p:txBody>
      </p:sp>
      <p:sp>
        <p:nvSpPr>
          <p:cNvPr id="49" name="矩形 48"/>
          <p:cNvSpPr/>
          <p:nvPr/>
        </p:nvSpPr>
        <p:spPr>
          <a:xfrm>
            <a:off x="5770563" y="3094038"/>
            <a:ext cx="992187" cy="784225"/>
          </a:xfrm>
          <a:prstGeom prst="rect">
            <a:avLst/>
          </a:prstGeom>
          <a:noFill/>
          <a:ln w="317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1" lang="zh-CN" altLang="en-US"/>
          </a:p>
        </p:txBody>
      </p:sp>
      <p:sp>
        <p:nvSpPr>
          <p:cNvPr id="50" name="矩形 49"/>
          <p:cNvSpPr/>
          <p:nvPr/>
        </p:nvSpPr>
        <p:spPr>
          <a:xfrm>
            <a:off x="5770563" y="3886200"/>
            <a:ext cx="992187" cy="785813"/>
          </a:xfrm>
          <a:prstGeom prst="rect">
            <a:avLst/>
          </a:prstGeom>
          <a:noFill/>
          <a:ln w="317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1" lang="zh-CN" altLang="en-US"/>
          </a:p>
        </p:txBody>
      </p:sp>
      <p:sp>
        <p:nvSpPr>
          <p:cNvPr id="51" name="矩形 50"/>
          <p:cNvSpPr/>
          <p:nvPr/>
        </p:nvSpPr>
        <p:spPr>
          <a:xfrm>
            <a:off x="5775325" y="4675188"/>
            <a:ext cx="990600" cy="784225"/>
          </a:xfrm>
          <a:prstGeom prst="rect">
            <a:avLst/>
          </a:prstGeom>
          <a:noFill/>
          <a:ln w="317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1" lang="zh-CN" altLang="en-US"/>
          </a:p>
        </p:txBody>
      </p:sp>
      <p:sp>
        <p:nvSpPr>
          <p:cNvPr id="58" name="立方体 57"/>
          <p:cNvSpPr/>
          <p:nvPr/>
        </p:nvSpPr>
        <p:spPr>
          <a:xfrm>
            <a:off x="7788275" y="3219450"/>
            <a:ext cx="1143000" cy="1123950"/>
          </a:xfrm>
          <a:prstGeom prst="cube">
            <a:avLst>
              <a:gd name="adj" fmla="val 7309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57" name="立方体 56"/>
          <p:cNvSpPr/>
          <p:nvPr/>
        </p:nvSpPr>
        <p:spPr>
          <a:xfrm>
            <a:off x="7783513" y="2917825"/>
            <a:ext cx="1147762" cy="1136650"/>
          </a:xfrm>
          <a:prstGeom prst="cube">
            <a:avLst>
              <a:gd name="adj" fmla="val 7309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55" name="立方体 54"/>
          <p:cNvSpPr/>
          <p:nvPr/>
        </p:nvSpPr>
        <p:spPr>
          <a:xfrm>
            <a:off x="7781925" y="2628900"/>
            <a:ext cx="1149350" cy="1135063"/>
          </a:xfrm>
          <a:prstGeom prst="cube">
            <a:avLst>
              <a:gd name="adj" fmla="val 7309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56" name="立方体 55"/>
          <p:cNvSpPr/>
          <p:nvPr/>
        </p:nvSpPr>
        <p:spPr>
          <a:xfrm>
            <a:off x="7781925" y="2338388"/>
            <a:ext cx="1149350" cy="1135062"/>
          </a:xfrm>
          <a:prstGeom prst="cube">
            <a:avLst>
              <a:gd name="adj" fmla="val 7309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cxnSp>
        <p:nvCxnSpPr>
          <p:cNvPr id="59" name="直接连接符 23"/>
          <p:cNvCxnSpPr>
            <a:stCxn id="56" idx="2"/>
            <a:endCxn id="47" idx="3"/>
          </p:cNvCxnSpPr>
          <p:nvPr/>
        </p:nvCxnSpPr>
        <p:spPr>
          <a:xfrm flipH="1" flipV="1">
            <a:off x="6762750" y="2706688"/>
            <a:ext cx="1019175" cy="614362"/>
          </a:xfrm>
          <a:prstGeom prst="line">
            <a:avLst/>
          </a:prstGeom>
          <a:ln w="1905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直接连接符 23"/>
          <p:cNvCxnSpPr>
            <a:stCxn id="55" idx="2"/>
            <a:endCxn id="49" idx="3"/>
          </p:cNvCxnSpPr>
          <p:nvPr/>
        </p:nvCxnSpPr>
        <p:spPr>
          <a:xfrm flipH="1" flipV="1">
            <a:off x="6762750" y="3486150"/>
            <a:ext cx="1019175" cy="125413"/>
          </a:xfrm>
          <a:prstGeom prst="line">
            <a:avLst/>
          </a:prstGeom>
          <a:ln w="1905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直接连接符 23"/>
          <p:cNvCxnSpPr>
            <a:stCxn id="57" idx="2"/>
            <a:endCxn id="50" idx="3"/>
          </p:cNvCxnSpPr>
          <p:nvPr/>
        </p:nvCxnSpPr>
        <p:spPr>
          <a:xfrm flipH="1">
            <a:off x="6762750" y="3900488"/>
            <a:ext cx="1020763" cy="377825"/>
          </a:xfrm>
          <a:prstGeom prst="line">
            <a:avLst/>
          </a:prstGeom>
          <a:ln w="1905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直接连接符 23"/>
          <p:cNvCxnSpPr>
            <a:stCxn id="58" idx="2"/>
            <a:endCxn id="51" idx="3"/>
          </p:cNvCxnSpPr>
          <p:nvPr/>
        </p:nvCxnSpPr>
        <p:spPr>
          <a:xfrm flipH="1">
            <a:off x="6765925" y="4192588"/>
            <a:ext cx="1022350" cy="874712"/>
          </a:xfrm>
          <a:prstGeom prst="line">
            <a:avLst/>
          </a:prstGeom>
          <a:ln w="1905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文本框 76"/>
          <p:cNvSpPr txBox="1">
            <a:spLocks noChangeArrowheads="1"/>
          </p:cNvSpPr>
          <p:nvPr/>
        </p:nvSpPr>
        <p:spPr bwMode="auto">
          <a:xfrm>
            <a:off x="4865688" y="2490788"/>
            <a:ext cx="71755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zh-CN">
                <a:latin typeface="Times New Roman" pitchFamily="18" charset="0"/>
              </a:rPr>
              <a:t>head</a:t>
            </a:r>
            <a:endParaRPr lang="zh-CN" altLang="en-US">
              <a:latin typeface="Times New Roman" pitchFamily="18" charset="0"/>
            </a:endParaRPr>
          </a:p>
        </p:txBody>
      </p:sp>
      <p:sp>
        <p:nvSpPr>
          <p:cNvPr id="78" name="文本框 77"/>
          <p:cNvSpPr txBox="1">
            <a:spLocks noChangeArrowheads="1"/>
          </p:cNvSpPr>
          <p:nvPr/>
        </p:nvSpPr>
        <p:spPr bwMode="auto">
          <a:xfrm>
            <a:off x="4579938" y="3155950"/>
            <a:ext cx="12890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zh-CN">
                <a:latin typeface="Times New Roman" pitchFamily="18" charset="0"/>
              </a:rPr>
              <a:t>upper</a:t>
            </a:r>
            <a:r>
              <a:rPr lang="zh-CN" altLang="en-US">
                <a:latin typeface="Times New Roman" pitchFamily="18" charset="0"/>
              </a:rPr>
              <a:t> </a:t>
            </a:r>
            <a:r>
              <a:rPr lang="en-US" altLang="zh-CN">
                <a:latin typeface="Times New Roman" pitchFamily="18" charset="0"/>
              </a:rPr>
              <a:t>body</a:t>
            </a:r>
            <a:endParaRPr lang="zh-CN" altLang="en-US">
              <a:latin typeface="Times New Roman" pitchFamily="18" charset="0"/>
            </a:endParaRPr>
          </a:p>
        </p:txBody>
      </p:sp>
      <p:sp>
        <p:nvSpPr>
          <p:cNvPr id="79" name="文本框 78"/>
          <p:cNvSpPr txBox="1">
            <a:spLocks noChangeArrowheads="1"/>
          </p:cNvSpPr>
          <p:nvPr/>
        </p:nvSpPr>
        <p:spPr bwMode="auto">
          <a:xfrm>
            <a:off x="4659313" y="4013200"/>
            <a:ext cx="1068387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zh-CN">
                <a:latin typeface="Times New Roman" pitchFamily="18" charset="0"/>
              </a:rPr>
              <a:t>upper</a:t>
            </a:r>
            <a:r>
              <a:rPr lang="zh-CN" altLang="en-US">
                <a:latin typeface="Times New Roman" pitchFamily="18" charset="0"/>
              </a:rPr>
              <a:t> </a:t>
            </a:r>
            <a:r>
              <a:rPr lang="en-US" altLang="zh-CN">
                <a:latin typeface="Times New Roman" pitchFamily="18" charset="0"/>
              </a:rPr>
              <a:t>leg</a:t>
            </a:r>
            <a:endParaRPr lang="zh-CN" altLang="en-US">
              <a:latin typeface="Times New Roman" pitchFamily="18" charset="0"/>
            </a:endParaRPr>
          </a:p>
        </p:txBody>
      </p:sp>
      <p:sp>
        <p:nvSpPr>
          <p:cNvPr id="80" name="文本框 79"/>
          <p:cNvSpPr txBox="1">
            <a:spLocks noChangeArrowheads="1"/>
          </p:cNvSpPr>
          <p:nvPr/>
        </p:nvSpPr>
        <p:spPr bwMode="auto">
          <a:xfrm>
            <a:off x="4638675" y="4826000"/>
            <a:ext cx="1219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zh-CN">
                <a:latin typeface="Times New Roman" pitchFamily="18" charset="0"/>
              </a:rPr>
              <a:t>Lower</a:t>
            </a:r>
            <a:r>
              <a:rPr lang="zh-CN" altLang="en-US">
                <a:latin typeface="Times New Roman" pitchFamily="18" charset="0"/>
              </a:rPr>
              <a:t> </a:t>
            </a:r>
            <a:r>
              <a:rPr lang="en-US" altLang="zh-CN">
                <a:latin typeface="Times New Roman" pitchFamily="18" charset="0"/>
              </a:rPr>
              <a:t>leg</a:t>
            </a:r>
            <a:endParaRPr lang="zh-CN" altLang="en-US">
              <a:latin typeface="Times New Roman" pitchFamily="18" charset="0"/>
            </a:endParaRPr>
          </a:p>
        </p:txBody>
      </p:sp>
      <p:grpSp>
        <p:nvGrpSpPr>
          <p:cNvPr id="2" name="组 1"/>
          <p:cNvGrpSpPr>
            <a:grpSpLocks/>
          </p:cNvGrpSpPr>
          <p:nvPr/>
        </p:nvGrpSpPr>
        <p:grpSpPr bwMode="auto">
          <a:xfrm>
            <a:off x="523875" y="3656013"/>
            <a:ext cx="3438525" cy="377825"/>
            <a:chOff x="486411" y="3682347"/>
            <a:chExt cx="3437904" cy="376717"/>
          </a:xfrm>
        </p:grpSpPr>
        <p:cxnSp>
          <p:nvCxnSpPr>
            <p:cNvPr id="85" name="直线箭头连接符 84"/>
            <p:cNvCxnSpPr/>
            <p:nvPr/>
          </p:nvCxnSpPr>
          <p:spPr>
            <a:xfrm flipV="1">
              <a:off x="486411" y="4051149"/>
              <a:ext cx="3437904" cy="7915"/>
            </a:xfrm>
            <a:prstGeom prst="straightConnector1">
              <a:avLst/>
            </a:prstGeom>
            <a:ln w="254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4982" name="文本框 86"/>
            <p:cNvSpPr txBox="1">
              <a:spLocks noChangeArrowheads="1"/>
            </p:cNvSpPr>
            <p:nvPr/>
          </p:nvSpPr>
          <p:spPr bwMode="auto">
            <a:xfrm>
              <a:off x="1352156" y="3682347"/>
              <a:ext cx="162179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altLang="zh-CN" b="1">
                  <a:latin typeface="Times New Roman" pitchFamily="18" charset="0"/>
                </a:rPr>
                <a:t>Left-to-Right</a:t>
              </a:r>
              <a:endParaRPr lang="zh-CN" altLang="en-US" b="1">
                <a:latin typeface="Times New Roman" pitchFamily="18" charset="0"/>
              </a:endParaRPr>
            </a:p>
          </p:txBody>
        </p:sp>
      </p:grpSp>
      <p:sp>
        <p:nvSpPr>
          <p:cNvPr id="124969" name="文本框 105"/>
          <p:cNvSpPr txBox="1">
            <a:spLocks noChangeArrowheads="1"/>
          </p:cNvSpPr>
          <p:nvPr/>
        </p:nvSpPr>
        <p:spPr bwMode="auto">
          <a:xfrm>
            <a:off x="660400" y="1806575"/>
            <a:ext cx="3348038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zh-CN" sz="1600">
                <a:latin typeface="Times New Roman" pitchFamily="18" charset="0"/>
                <a:cs typeface="Times New Roman" pitchFamily="18" charset="0"/>
              </a:rPr>
              <a:t>Text</a:t>
            </a:r>
            <a:r>
              <a:rPr lang="zh-CN" altLang="en-US" sz="160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600">
                <a:latin typeface="Times New Roman" pitchFamily="18" charset="0"/>
                <a:cs typeface="Times New Roman" pitchFamily="18" charset="0"/>
              </a:rPr>
              <a:t>Recognition</a:t>
            </a:r>
            <a:r>
              <a:rPr lang="zh-CN" altLang="en-US" sz="160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600">
                <a:latin typeface="Times New Roman" pitchFamily="18" charset="0"/>
                <a:cs typeface="Times New Roman" pitchFamily="18" charset="0"/>
              </a:rPr>
              <a:t>(</a:t>
            </a:r>
            <a:r>
              <a:rPr kumimoji="1" lang="en-US" altLang="zh-CN" sz="1600" b="1">
                <a:latin typeface="Times New Roman" pitchFamily="18" charset="0"/>
                <a:cs typeface="Times New Roman" pitchFamily="18" charset="0"/>
              </a:rPr>
              <a:t>CRNN</a:t>
            </a:r>
            <a:r>
              <a:rPr lang="en-US" altLang="zh-CN" sz="1600">
                <a:latin typeface="Times New Roman" pitchFamily="18" charset="0"/>
                <a:cs typeface="Times New Roman" pitchFamily="18" charset="0"/>
              </a:rPr>
              <a:t>)</a:t>
            </a:r>
            <a:endParaRPr lang="zh-CN" altLang="en-US" sz="160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" name="组 2"/>
          <p:cNvGrpSpPr>
            <a:grpSpLocks/>
          </p:cNvGrpSpPr>
          <p:nvPr/>
        </p:nvGrpSpPr>
        <p:grpSpPr bwMode="auto">
          <a:xfrm>
            <a:off x="7073900" y="2343150"/>
            <a:ext cx="790575" cy="3152775"/>
            <a:chOff x="7073276" y="2343354"/>
            <a:chExt cx="791463" cy="3153099"/>
          </a:xfrm>
        </p:grpSpPr>
        <p:cxnSp>
          <p:nvCxnSpPr>
            <p:cNvPr id="90" name="直线箭头连接符 89"/>
            <p:cNvCxnSpPr/>
            <p:nvPr/>
          </p:nvCxnSpPr>
          <p:spPr>
            <a:xfrm>
              <a:off x="7073276" y="2343354"/>
              <a:ext cx="0" cy="3153099"/>
            </a:xfrm>
            <a:prstGeom prst="straightConnector1">
              <a:avLst/>
            </a:prstGeom>
            <a:ln w="254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24975" name="组 114"/>
            <p:cNvGrpSpPr>
              <a:grpSpLocks/>
            </p:cNvGrpSpPr>
            <p:nvPr/>
          </p:nvGrpSpPr>
          <p:grpSpPr bwMode="auto">
            <a:xfrm>
              <a:off x="7076529" y="4166325"/>
              <a:ext cx="788210" cy="973800"/>
              <a:chOff x="8004240" y="4683964"/>
              <a:chExt cx="788210" cy="973800"/>
            </a:xfrm>
          </p:grpSpPr>
          <p:sp>
            <p:nvSpPr>
              <p:cNvPr id="124976" name="文本框 108"/>
              <p:cNvSpPr txBox="1">
                <a:spLocks noChangeArrowheads="1"/>
              </p:cNvSpPr>
              <p:nvPr/>
            </p:nvSpPr>
            <p:spPr bwMode="auto">
              <a:xfrm>
                <a:off x="8071231" y="4683964"/>
                <a:ext cx="58330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/>
                <a:r>
                  <a:rPr lang="en-US" altLang="zh-CN" b="1">
                    <a:latin typeface="Times New Roman" pitchFamily="18" charset="0"/>
                  </a:rPr>
                  <a:t>Top</a:t>
                </a:r>
                <a:endParaRPr lang="zh-CN" altLang="en-US" b="1">
                  <a:latin typeface="Times New Roman" pitchFamily="18" charset="0"/>
                </a:endParaRPr>
              </a:p>
            </p:txBody>
          </p:sp>
          <p:sp>
            <p:nvSpPr>
              <p:cNvPr id="124977" name="文本框 109"/>
              <p:cNvSpPr txBox="1">
                <a:spLocks noChangeArrowheads="1"/>
              </p:cNvSpPr>
              <p:nvPr/>
            </p:nvSpPr>
            <p:spPr bwMode="auto">
              <a:xfrm>
                <a:off x="8141270" y="4944795"/>
                <a:ext cx="461665" cy="1224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eaVert">
                <a:spAutoFit/>
              </a:bodyPr>
              <a:lstStyle/>
              <a:p>
                <a:r>
                  <a:rPr kumimoji="1" lang="en-US" altLang="zh-CN" b="1">
                    <a:latin typeface="Times New Roman" pitchFamily="18" charset="0"/>
                    <a:cs typeface="Times New Roman" pitchFamily="18" charset="0"/>
                  </a:rPr>
                  <a:t>-</a:t>
                </a:r>
                <a:endParaRPr kumimoji="1" lang="zh-CN" altLang="en-US" b="1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24978" name="文本框 110"/>
              <p:cNvSpPr txBox="1">
                <a:spLocks noChangeArrowheads="1"/>
              </p:cNvSpPr>
              <p:nvPr/>
            </p:nvSpPr>
            <p:spPr bwMode="auto">
              <a:xfrm>
                <a:off x="8076751" y="4974679"/>
                <a:ext cx="57226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/>
                <a:r>
                  <a:rPr lang="en-US" altLang="zh-CN" b="1">
                    <a:latin typeface="Times New Roman" pitchFamily="18" charset="0"/>
                  </a:rPr>
                  <a:t>to</a:t>
                </a:r>
                <a:endParaRPr lang="zh-CN" altLang="en-US" b="1">
                  <a:latin typeface="Times New Roman" pitchFamily="18" charset="0"/>
                </a:endParaRPr>
              </a:p>
            </p:txBody>
          </p:sp>
          <p:sp>
            <p:nvSpPr>
              <p:cNvPr id="124979" name="文本框 112"/>
              <p:cNvSpPr txBox="1">
                <a:spLocks noChangeArrowheads="1"/>
              </p:cNvSpPr>
              <p:nvPr/>
            </p:nvSpPr>
            <p:spPr bwMode="auto">
              <a:xfrm>
                <a:off x="8134869" y="5274441"/>
                <a:ext cx="461665" cy="1224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eaVert">
                <a:spAutoFit/>
              </a:bodyPr>
              <a:lstStyle/>
              <a:p>
                <a:r>
                  <a:rPr kumimoji="1" lang="en-US" altLang="zh-CN" b="1">
                    <a:latin typeface="Times New Roman" pitchFamily="18" charset="0"/>
                    <a:cs typeface="Times New Roman" pitchFamily="18" charset="0"/>
                  </a:rPr>
                  <a:t>-</a:t>
                </a:r>
                <a:endParaRPr kumimoji="1" lang="zh-CN" altLang="en-US" b="1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24980" name="文本框 113"/>
              <p:cNvSpPr txBox="1">
                <a:spLocks noChangeArrowheads="1"/>
              </p:cNvSpPr>
              <p:nvPr/>
            </p:nvSpPr>
            <p:spPr bwMode="auto">
              <a:xfrm>
                <a:off x="8004240" y="5288432"/>
                <a:ext cx="78821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/>
                <a:r>
                  <a:rPr lang="en-US" altLang="zh-CN" b="1">
                    <a:latin typeface="Times New Roman" pitchFamily="18" charset="0"/>
                  </a:rPr>
                  <a:t>Down</a:t>
                </a:r>
                <a:endParaRPr lang="zh-CN" altLang="en-US" b="1">
                  <a:latin typeface="Times New Roman" pitchFamily="18" charset="0"/>
                </a:endParaRPr>
              </a:p>
            </p:txBody>
          </p:sp>
        </p:grpSp>
      </p:grpSp>
      <p:sp>
        <p:nvSpPr>
          <p:cNvPr id="124971" name="文本框 66"/>
          <p:cNvSpPr txBox="1">
            <a:spLocks noChangeArrowheads="1"/>
          </p:cNvSpPr>
          <p:nvPr/>
        </p:nvSpPr>
        <p:spPr bwMode="auto">
          <a:xfrm>
            <a:off x="354013" y="5810250"/>
            <a:ext cx="8361362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 sz="1200">
                <a:latin typeface="Times New Roman" pitchFamily="18" charset="0"/>
                <a:sym typeface="+mn-ea"/>
              </a:rPr>
              <a:t>[1] CRNN: Shi B</a:t>
            </a:r>
            <a:r>
              <a:rPr lang="zh-CN" altLang="en-US" sz="1200">
                <a:latin typeface="Times New Roman" pitchFamily="18" charset="0"/>
                <a:sym typeface="+mn-ea"/>
              </a:rPr>
              <a:t> </a:t>
            </a:r>
            <a:r>
              <a:rPr lang="en-US" altLang="zh-CN" sz="1200">
                <a:latin typeface="Times New Roman" pitchFamily="18" charset="0"/>
                <a:sym typeface="+mn-ea"/>
              </a:rPr>
              <a:t>et</a:t>
            </a:r>
            <a:r>
              <a:rPr lang="zh-CN" altLang="en-US" sz="1200">
                <a:latin typeface="Times New Roman" pitchFamily="18" charset="0"/>
                <a:sym typeface="+mn-ea"/>
              </a:rPr>
              <a:t> </a:t>
            </a:r>
            <a:r>
              <a:rPr lang="en-US" altLang="zh-CN" sz="1200">
                <a:latin typeface="Times New Roman" pitchFamily="18" charset="0"/>
                <a:sym typeface="+mn-ea"/>
              </a:rPr>
              <a:t>al. An end-to-end trainable neural network for image-based sequence recognition and its application to scene text recognition. TPAMI, 2017.</a:t>
            </a:r>
          </a:p>
        </p:txBody>
      </p:sp>
      <p:sp>
        <p:nvSpPr>
          <p:cNvPr id="124972" name="标题 4"/>
          <p:cNvSpPr>
            <a:spLocks noGrp="1"/>
          </p:cNvSpPr>
          <p:nvPr>
            <p:ph type="title"/>
          </p:nvPr>
        </p:nvSpPr>
        <p:spPr>
          <a:xfrm>
            <a:off x="611188" y="206375"/>
            <a:ext cx="7504112" cy="812800"/>
          </a:xfrm>
        </p:spPr>
        <p:txBody>
          <a:bodyPr/>
          <a:lstStyle/>
          <a:p>
            <a:pPr eaLnBrk="1" hangingPunct="1"/>
            <a:r>
              <a:rPr lang="en-US" altLang="zh-CN" sz="2800">
                <a:latin typeface="Times New Roman" pitchFamily="18" charset="0"/>
                <a:sym typeface="+mn-ea"/>
              </a:rPr>
              <a:t>From Text Recognition to Person Re-Identification</a:t>
            </a:r>
            <a:endParaRPr lang="zh-CN" altLang="en-US" sz="2800"/>
          </a:p>
        </p:txBody>
      </p:sp>
      <p:sp>
        <p:nvSpPr>
          <p:cNvPr id="63" name="矩形 62"/>
          <p:cNvSpPr/>
          <p:nvPr/>
        </p:nvSpPr>
        <p:spPr>
          <a:xfrm>
            <a:off x="354013" y="5810250"/>
            <a:ext cx="8459787" cy="444500"/>
          </a:xfrm>
          <a:prstGeom prst="rect">
            <a:avLst/>
          </a:prstGeom>
          <a:noFill/>
          <a:ln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50"/>
                            </p:stCondLst>
                            <p:childTnLst>
                              <p:par>
                                <p:cTn id="2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0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250"/>
                            </p:stCondLst>
                            <p:childTnLst>
                              <p:par>
                                <p:cTn id="52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4" dur="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0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500"/>
                            </p:stCondLst>
                            <p:childTnLst>
                              <p:par>
                                <p:cTn id="62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4" dur="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7" dur="2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0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3" dur="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8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50"/>
                            </p:stCondLst>
                            <p:childTnLst>
                              <p:par>
                                <p:cTn id="80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2" dur="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5" dur="2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8" dur="2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1" dur="25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00"/>
                            </p:stCondLst>
                            <p:childTnLst>
                              <p:par>
                                <p:cTn id="9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5" dur="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8" dur="2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1" dur="25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4" dur="2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750"/>
                            </p:stCondLst>
                            <p:childTnLst>
                              <p:par>
                                <p:cTn id="106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8" dur="2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1" dur="2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4" dur="2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7" dur="25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1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1" dur="25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4" dur="25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7" dur="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0" dur="25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bldLvl="0" animBg="1"/>
      <p:bldP spid="26" grpId="0" bldLvl="0" animBg="1"/>
      <p:bldP spid="27" grpId="0" bldLvl="0" animBg="1"/>
      <p:bldP spid="28" grpId="0" bldLvl="0" animBg="1"/>
      <p:bldP spid="29" grpId="0" bldLvl="0" animBg="1"/>
      <p:bldP spid="30" grpId="0" bldLvl="0" animBg="1"/>
      <p:bldP spid="31" grpId="0" bldLvl="0" animBg="1"/>
      <p:bldP spid="32" grpId="0" bldLvl="0" animBg="1"/>
      <p:bldP spid="33" grpId="0" bldLvl="0" animBg="1"/>
      <p:bldP spid="34" grpId="0"/>
      <p:bldP spid="38" grpId="0" bldLvl="0" animBg="1"/>
      <p:bldP spid="40" grpId="0" bldLvl="0" animBg="1"/>
      <p:bldP spid="41" grpId="0" bldLvl="0" animBg="1"/>
      <p:bldP spid="44" grpId="0"/>
      <p:bldP spid="47" grpId="0" animBg="1"/>
      <p:bldP spid="49" grpId="0" animBg="1"/>
      <p:bldP spid="50" grpId="0" animBg="1"/>
      <p:bldP spid="51" grpId="0" animBg="1"/>
      <p:bldP spid="58" grpId="0" animBg="1"/>
      <p:bldP spid="57" grpId="0" animBg="1"/>
      <p:bldP spid="55" grpId="0" animBg="1"/>
      <p:bldP spid="56" grpId="0" animBg="1"/>
      <p:bldP spid="77" grpId="0"/>
      <p:bldP spid="78" grpId="0"/>
      <p:bldP spid="79" grpId="0"/>
      <p:bldP spid="80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7" name="文本框 22"/>
          <p:cNvSpPr txBox="1">
            <a:spLocks noChangeArrowheads="1"/>
          </p:cNvSpPr>
          <p:nvPr/>
        </p:nvSpPr>
        <p:spPr bwMode="auto">
          <a:xfrm>
            <a:off x="2728913" y="1071563"/>
            <a:ext cx="4002087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zh-CN" sz="2400" b="1">
                <a:latin typeface="Times New Roman" pitchFamily="18" charset="0"/>
                <a:cs typeface="Times New Roman" pitchFamily="18" charset="0"/>
              </a:rPr>
              <a:t>Model Architecture</a:t>
            </a:r>
            <a:endParaRPr lang="zh-CN" altLang="en-US" sz="24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4" name="立方体 253"/>
          <p:cNvSpPr/>
          <p:nvPr/>
        </p:nvSpPr>
        <p:spPr>
          <a:xfrm flipH="1">
            <a:off x="2838450" y="2700338"/>
            <a:ext cx="382588" cy="719137"/>
          </a:xfrm>
          <a:prstGeom prst="cube">
            <a:avLst>
              <a:gd name="adj" fmla="val 46056"/>
            </a:avLst>
          </a:prstGeom>
          <a:noFill/>
          <a:ln>
            <a:solidFill>
              <a:schemeClr val="tx1"/>
            </a:solidFill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256" name="立方体 255"/>
          <p:cNvSpPr/>
          <p:nvPr/>
        </p:nvSpPr>
        <p:spPr>
          <a:xfrm flipH="1">
            <a:off x="2251075" y="2346325"/>
            <a:ext cx="466725" cy="1073150"/>
          </a:xfrm>
          <a:prstGeom prst="cube">
            <a:avLst>
              <a:gd name="adj" fmla="val 65003"/>
            </a:avLst>
          </a:prstGeom>
          <a:noFill/>
          <a:ln>
            <a:solidFill>
              <a:schemeClr val="tx1"/>
            </a:solidFill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257" name="圆角矩形 256"/>
          <p:cNvSpPr/>
          <p:nvPr/>
        </p:nvSpPr>
        <p:spPr>
          <a:xfrm>
            <a:off x="1544638" y="2047875"/>
            <a:ext cx="1941512" cy="1630363"/>
          </a:xfrm>
          <a:prstGeom prst="roundRect">
            <a:avLst/>
          </a:prstGeom>
          <a:noFill/>
          <a:ln>
            <a:solidFill>
              <a:schemeClr val="bg2">
                <a:lumMod val="50000"/>
              </a:schemeClr>
            </a:solidFill>
            <a:prstDash val="dash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253" name="立方体 252"/>
          <p:cNvSpPr/>
          <p:nvPr/>
        </p:nvSpPr>
        <p:spPr>
          <a:xfrm flipH="1">
            <a:off x="1684338" y="2224088"/>
            <a:ext cx="446087" cy="1195387"/>
          </a:xfrm>
          <a:prstGeom prst="cube">
            <a:avLst>
              <a:gd name="adj" fmla="val 86811"/>
            </a:avLst>
          </a:prstGeom>
          <a:noFill/>
          <a:ln>
            <a:solidFill>
              <a:schemeClr val="tx1"/>
            </a:solidFill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26982" name="文本框 258"/>
          <p:cNvSpPr txBox="1">
            <a:spLocks noChangeArrowheads="1"/>
          </p:cNvSpPr>
          <p:nvPr/>
        </p:nvSpPr>
        <p:spPr bwMode="auto">
          <a:xfrm>
            <a:off x="1550988" y="3835400"/>
            <a:ext cx="1785937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zh-CN" sz="1400" b="1">
                <a:latin typeface="Times New Roman" pitchFamily="18" charset="0"/>
              </a:rPr>
              <a:t>CNN</a:t>
            </a:r>
            <a:r>
              <a:rPr lang="zh-CN" altLang="en-US" sz="1400" b="1">
                <a:latin typeface="Times New Roman" pitchFamily="18" charset="0"/>
              </a:rPr>
              <a:t> </a:t>
            </a:r>
            <a:r>
              <a:rPr lang="en-US" altLang="zh-CN" sz="1400" b="1">
                <a:latin typeface="Times New Roman" pitchFamily="18" charset="0"/>
              </a:rPr>
              <a:t>Feature</a:t>
            </a:r>
          </a:p>
        </p:txBody>
      </p:sp>
      <p:cxnSp>
        <p:nvCxnSpPr>
          <p:cNvPr id="290" name="直接箭头连接符 55"/>
          <p:cNvCxnSpPr/>
          <p:nvPr/>
        </p:nvCxnSpPr>
        <p:spPr>
          <a:xfrm flipV="1">
            <a:off x="1155700" y="2862263"/>
            <a:ext cx="358775" cy="6350"/>
          </a:xfrm>
          <a:prstGeom prst="straightConnector1">
            <a:avLst/>
          </a:prstGeom>
          <a:ln w="28575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43" name="表格 342"/>
          <p:cNvGraphicFramePr>
            <a:graphicFrameLocks noGrp="1"/>
          </p:cNvGraphicFramePr>
          <p:nvPr/>
        </p:nvGraphicFramePr>
        <p:xfrm>
          <a:off x="1411288" y="4518025"/>
          <a:ext cx="6096000" cy="1114425"/>
        </p:xfrm>
        <a:graphic>
          <a:graphicData uri="http://schemas.openxmlformats.org/drawingml/2006/table">
            <a:tbl>
              <a:tblPr firstRow="1" firstCol="1" bandRow="1">
                <a:tableStyleId>{3B4B98B0-60AC-42C2-AFA5-B58CD77FA1E5}</a:tableStyleId>
              </a:tblPr>
              <a:tblGrid>
                <a:gridCol w="20320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03200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03200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Method</a:t>
                      </a:r>
                      <a:endParaRPr kumimoji="0" lang="zh-CN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charset="-122"/>
                        <a:cs typeface="Times New Roman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u="none" strike="noStrike" cap="none" normalizeH="0" baseline="0" dirty="0" err="1">
                          <a:ln>
                            <a:noFill/>
                          </a:ln>
                          <a:effectLst/>
                        </a:rPr>
                        <a:t>mAP</a:t>
                      </a:r>
                      <a:r>
                        <a:rPr kumimoji="0" lang="en-US" altLang="zh-CN" sz="16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(%)</a:t>
                      </a:r>
                      <a:endParaRPr kumimoji="0" lang="zh-CN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charset="-122"/>
                        <a:cs typeface="Times New Roman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R1(%)</a:t>
                      </a:r>
                      <a:endParaRPr kumimoji="0" lang="zh-CN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charset="-122"/>
                        <a:cs typeface="Times New Roman" pitchFamily="18" charset="0"/>
                      </a:endParaRPr>
                    </a:p>
                  </a:txBody>
                  <a:tcPr horzOverflow="overflow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CNN</a:t>
                      </a:r>
                      <a:endParaRPr kumimoji="0" lang="zh-CN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charset="-122"/>
                        <a:cs typeface="Times New Roman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59.8</a:t>
                      </a:r>
                      <a:endParaRPr kumimoji="0" lang="zh-CN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charset="-122"/>
                        <a:cs typeface="Times New Roman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81.4</a:t>
                      </a:r>
                      <a:endParaRPr kumimoji="0" lang="zh-CN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charset="-122"/>
                        <a:cs typeface="Times New Roman" pitchFamily="18" charset="0"/>
                      </a:endParaRPr>
                    </a:p>
                  </a:txBody>
                  <a:tcPr horzOverflow="overflow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CNN + LSTM</a:t>
                      </a:r>
                      <a:endParaRPr kumimoji="0" lang="zh-CN" alt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charset="-122"/>
                        <a:cs typeface="Times New Roman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1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</a:rPr>
                        <a:t>65.5</a:t>
                      </a:r>
                      <a:endParaRPr kumimoji="0" lang="zh-CN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Times New Roman" pitchFamily="18" charset="0"/>
                        <a:ea typeface="宋体" charset="-122"/>
                        <a:cs typeface="Times New Roman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1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</a:rPr>
                        <a:t>85.8</a:t>
                      </a:r>
                      <a:endParaRPr kumimoji="0" lang="zh-CN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Times New Roman" pitchFamily="18" charset="0"/>
                        <a:ea typeface="宋体" charset="-122"/>
                        <a:cs typeface="Times New Roman" pitchFamily="18" charset="0"/>
                      </a:endParaRPr>
                    </a:p>
                  </a:txBody>
                  <a:tcPr horzOverflow="overflow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126997" name="图片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1625" y="2084388"/>
            <a:ext cx="812800" cy="162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6" name="文本框 85"/>
          <p:cNvSpPr txBox="1">
            <a:spLocks noChangeArrowheads="1"/>
          </p:cNvSpPr>
          <p:nvPr/>
        </p:nvSpPr>
        <p:spPr bwMode="auto">
          <a:xfrm>
            <a:off x="2887663" y="4135438"/>
            <a:ext cx="31686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zh-CN">
                <a:latin typeface="Times New Roman" pitchFamily="18" charset="0"/>
                <a:cs typeface="Times New Roman" pitchFamily="18" charset="0"/>
              </a:rPr>
              <a:t>Results</a:t>
            </a:r>
            <a:r>
              <a:rPr lang="zh-CN" altLang="en-US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>
                <a:latin typeface="Times New Roman" pitchFamily="18" charset="0"/>
                <a:cs typeface="Times New Roman" pitchFamily="18" charset="0"/>
              </a:rPr>
              <a:t>on</a:t>
            </a:r>
            <a:r>
              <a:rPr lang="zh-CN" altLang="en-US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>
                <a:latin typeface="Times New Roman" pitchFamily="18" charset="0"/>
                <a:cs typeface="Times New Roman" pitchFamily="18" charset="0"/>
              </a:rPr>
              <a:t>Market1501</a:t>
            </a:r>
            <a:r>
              <a:rPr lang="en-US" altLang="zh-CN" b="1" baseline="30000">
                <a:latin typeface="Times New Roman" pitchFamily="18" charset="0"/>
                <a:cs typeface="Times New Roman" pitchFamily="18" charset="0"/>
              </a:rPr>
              <a:t>[1]</a:t>
            </a:r>
          </a:p>
        </p:txBody>
      </p:sp>
      <p:sp>
        <p:nvSpPr>
          <p:cNvPr id="126999" name="文本框 105"/>
          <p:cNvSpPr txBox="1">
            <a:spLocks noChangeArrowheads="1"/>
          </p:cNvSpPr>
          <p:nvPr/>
        </p:nvSpPr>
        <p:spPr bwMode="auto">
          <a:xfrm>
            <a:off x="3394075" y="1568450"/>
            <a:ext cx="1785938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zh-CN" sz="1600" b="1">
                <a:latin typeface="Times New Roman" pitchFamily="18" charset="0"/>
              </a:rPr>
              <a:t>CNN</a:t>
            </a:r>
          </a:p>
        </p:txBody>
      </p:sp>
      <p:sp>
        <p:nvSpPr>
          <p:cNvPr id="107" name="文本框 106"/>
          <p:cNvSpPr txBox="1">
            <a:spLocks noChangeArrowheads="1"/>
          </p:cNvSpPr>
          <p:nvPr/>
        </p:nvSpPr>
        <p:spPr bwMode="auto">
          <a:xfrm>
            <a:off x="4368800" y="1539875"/>
            <a:ext cx="178752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zh-CN" b="1">
                <a:latin typeface="Times New Roman" pitchFamily="18" charset="0"/>
              </a:rPr>
              <a:t>+</a:t>
            </a:r>
            <a:r>
              <a:rPr lang="zh-CN" altLang="en-US" b="1">
                <a:latin typeface="Times New Roman" pitchFamily="18" charset="0"/>
              </a:rPr>
              <a:t>    </a:t>
            </a:r>
            <a:r>
              <a:rPr lang="en-US" altLang="zh-CN" b="1">
                <a:latin typeface="Times New Roman" pitchFamily="18" charset="0"/>
              </a:rPr>
              <a:t>LSTM</a:t>
            </a:r>
          </a:p>
        </p:txBody>
      </p:sp>
      <p:sp>
        <p:nvSpPr>
          <p:cNvPr id="25" name="文本框 24"/>
          <p:cNvSpPr txBox="1">
            <a:spLocks noChangeArrowheads="1"/>
          </p:cNvSpPr>
          <p:nvPr/>
        </p:nvSpPr>
        <p:spPr bwMode="auto">
          <a:xfrm flipH="1">
            <a:off x="315913" y="5659438"/>
            <a:ext cx="8015287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1" lang="en-US" altLang="zh-CN" sz="1600">
                <a:latin typeface="Times New Roman" pitchFamily="18" charset="0"/>
                <a:cs typeface="Times New Roman" pitchFamily="18" charset="0"/>
              </a:rPr>
              <a:t>R1:</a:t>
            </a:r>
            <a:r>
              <a:rPr kumimoji="1" lang="zh-CN" altLang="en-US" sz="1600"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1" lang="en-US" altLang="zh-CN" sz="1600">
                <a:latin typeface="Times New Roman" pitchFamily="18" charset="0"/>
                <a:cs typeface="Times New Roman" pitchFamily="18" charset="0"/>
              </a:rPr>
              <a:t>given</a:t>
            </a:r>
            <a:r>
              <a:rPr kumimoji="1" lang="zh-CN" altLang="en-US" sz="1600"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1" lang="en-US" altLang="zh-CN" sz="1600">
                <a:latin typeface="Times New Roman" pitchFamily="18" charset="0"/>
                <a:cs typeface="Times New Roman" pitchFamily="18" charset="0"/>
              </a:rPr>
              <a:t>a</a:t>
            </a:r>
            <a:r>
              <a:rPr kumimoji="1" lang="zh-CN" altLang="en-US" sz="1600"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1" lang="en-US" altLang="zh-CN" sz="1600">
                <a:latin typeface="Times New Roman" pitchFamily="18" charset="0"/>
                <a:cs typeface="Times New Roman" pitchFamily="18" charset="0"/>
              </a:rPr>
              <a:t>query,</a:t>
            </a:r>
            <a:r>
              <a:rPr kumimoji="1" lang="zh-CN" altLang="en-US" sz="1600">
                <a:latin typeface="Times New Roman" pitchFamily="18" charset="0"/>
                <a:cs typeface="Times New Roman" pitchFamily="18" charset="0"/>
              </a:rPr>
              <a:t>  </a:t>
            </a:r>
            <a:r>
              <a:rPr kumimoji="1" lang="en-US" altLang="zh-CN" sz="1600">
                <a:latin typeface="Times New Roman" pitchFamily="18" charset="0"/>
                <a:cs typeface="Times New Roman" pitchFamily="18" charset="0"/>
              </a:rPr>
              <a:t>precision</a:t>
            </a:r>
            <a:r>
              <a:rPr kumimoji="1" lang="zh-CN" altLang="en-US" sz="1600"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1" lang="en-US" altLang="zh-CN" sz="1600">
                <a:latin typeface="Times New Roman" pitchFamily="18" charset="0"/>
                <a:cs typeface="Times New Roman" pitchFamily="18" charset="0"/>
              </a:rPr>
              <a:t>of</a:t>
            </a:r>
            <a:r>
              <a:rPr kumimoji="1" lang="zh-CN" altLang="en-US" sz="1600"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1" lang="en-US" altLang="zh-CN" sz="1600">
                <a:latin typeface="Times New Roman" pitchFamily="18" charset="0"/>
                <a:cs typeface="Times New Roman" pitchFamily="18" charset="0"/>
              </a:rPr>
              <a:t>the</a:t>
            </a:r>
            <a:r>
              <a:rPr kumimoji="1" lang="zh-CN" altLang="en-US" sz="1600"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1" lang="en-US" altLang="zh-CN" sz="1600">
                <a:latin typeface="Times New Roman" pitchFamily="18" charset="0"/>
                <a:cs typeface="Times New Roman" pitchFamily="18" charset="0"/>
              </a:rPr>
              <a:t>top-1</a:t>
            </a:r>
            <a:r>
              <a:rPr kumimoji="1" lang="zh-CN" altLang="en-US" sz="1600"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1" lang="en-US" altLang="zh-CN" sz="1600">
                <a:latin typeface="Times New Roman" pitchFamily="18" charset="0"/>
                <a:cs typeface="Times New Roman" pitchFamily="18" charset="0"/>
              </a:rPr>
              <a:t>similar</a:t>
            </a:r>
            <a:r>
              <a:rPr kumimoji="1" lang="zh-CN" altLang="en-US" sz="1600"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1" lang="en-US" altLang="zh-CN" sz="1600">
                <a:latin typeface="Times New Roman" pitchFamily="18" charset="0"/>
                <a:cs typeface="Times New Roman" pitchFamily="18" charset="0"/>
              </a:rPr>
              <a:t>image</a:t>
            </a:r>
            <a:r>
              <a:rPr kumimoji="1" lang="zh-CN" altLang="en-US" sz="1600"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1" lang="en-US" altLang="zh-CN" sz="1600">
                <a:latin typeface="Times New Roman" pitchFamily="18" charset="0"/>
                <a:cs typeface="Times New Roman" pitchFamily="18" charset="0"/>
              </a:rPr>
              <a:t>from</a:t>
            </a:r>
            <a:r>
              <a:rPr kumimoji="1" lang="zh-CN" altLang="en-US" sz="1600"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1" lang="en-US" altLang="zh-CN" sz="1600">
                <a:latin typeface="Times New Roman" pitchFamily="18" charset="0"/>
                <a:cs typeface="Times New Roman" pitchFamily="18" charset="0"/>
              </a:rPr>
              <a:t>gallery</a:t>
            </a:r>
            <a:r>
              <a:rPr kumimoji="1" lang="zh-CN" altLang="en-US" sz="1600"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1" lang="en-US" altLang="zh-CN" sz="1600">
                <a:latin typeface="Times New Roman" pitchFamily="18" charset="0"/>
                <a:cs typeface="Times New Roman" pitchFamily="18" charset="0"/>
              </a:rPr>
              <a:t>discriminated</a:t>
            </a:r>
            <a:r>
              <a:rPr kumimoji="1" lang="zh-CN" altLang="en-US" sz="1600"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1" lang="en-US" altLang="zh-CN" sz="1600">
                <a:latin typeface="Times New Roman" pitchFamily="18" charset="0"/>
                <a:cs typeface="Times New Roman" pitchFamily="18" charset="0"/>
              </a:rPr>
              <a:t>by</a:t>
            </a:r>
            <a:r>
              <a:rPr kumimoji="1" lang="zh-CN" altLang="en-US" sz="1600"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1" lang="en-US" altLang="zh-CN" sz="1600">
                <a:latin typeface="Times New Roman" pitchFamily="18" charset="0"/>
                <a:cs typeface="Times New Roman" pitchFamily="18" charset="0"/>
              </a:rPr>
              <a:t>model.</a:t>
            </a:r>
            <a:r>
              <a:rPr kumimoji="1" lang="zh-CN" altLang="en-US" sz="1600">
                <a:latin typeface="Times New Roman" pitchFamily="18" charset="0"/>
                <a:cs typeface="Times New Roman" pitchFamily="18" charset="0"/>
              </a:rPr>
              <a:t>  </a:t>
            </a:r>
          </a:p>
        </p:txBody>
      </p:sp>
      <p:grpSp>
        <p:nvGrpSpPr>
          <p:cNvPr id="234" name="组 233"/>
          <p:cNvGrpSpPr>
            <a:grpSpLocks/>
          </p:cNvGrpSpPr>
          <p:nvPr/>
        </p:nvGrpSpPr>
        <p:grpSpPr bwMode="auto">
          <a:xfrm>
            <a:off x="3292475" y="1920875"/>
            <a:ext cx="5851525" cy="2216150"/>
            <a:chOff x="3336792" y="2172147"/>
            <a:chExt cx="5850937" cy="2216332"/>
          </a:xfrm>
        </p:grpSpPr>
        <p:sp>
          <p:nvSpPr>
            <p:cNvPr id="288" name="立方体 287"/>
            <p:cNvSpPr/>
            <p:nvPr/>
          </p:nvSpPr>
          <p:spPr>
            <a:xfrm>
              <a:off x="7389273" y="2335673"/>
              <a:ext cx="190481" cy="1354248"/>
            </a:xfrm>
            <a:prstGeom prst="cube">
              <a:avLst>
                <a:gd name="adj" fmla="val 36923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127013" name="文本框 288"/>
            <p:cNvSpPr txBox="1">
              <a:spLocks noChangeArrowheads="1"/>
            </p:cNvSpPr>
            <p:nvPr/>
          </p:nvSpPr>
          <p:spPr bwMode="auto">
            <a:xfrm>
              <a:off x="7938704" y="2925512"/>
              <a:ext cx="1249025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altLang="zh-CN" sz="1400" b="1">
                  <a:latin typeface="Times New Roman" pitchFamily="18" charset="0"/>
                </a:rPr>
                <a:t>Classification</a:t>
              </a:r>
            </a:p>
          </p:txBody>
        </p:sp>
        <p:cxnSp>
          <p:nvCxnSpPr>
            <p:cNvPr id="299" name="直接箭头连接符 55"/>
            <p:cNvCxnSpPr/>
            <p:nvPr/>
          </p:nvCxnSpPr>
          <p:spPr>
            <a:xfrm>
              <a:off x="7638485" y="3088210"/>
              <a:ext cx="360327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27015" name="组 230"/>
            <p:cNvGrpSpPr>
              <a:grpSpLocks/>
            </p:cNvGrpSpPr>
            <p:nvPr/>
          </p:nvGrpSpPr>
          <p:grpSpPr bwMode="auto">
            <a:xfrm>
              <a:off x="3336792" y="2172147"/>
              <a:ext cx="4052481" cy="2216332"/>
              <a:chOff x="3336792" y="2172147"/>
              <a:chExt cx="4052481" cy="2216332"/>
            </a:xfrm>
          </p:grpSpPr>
          <p:sp>
            <p:nvSpPr>
              <p:cNvPr id="127016" name="文本框 264"/>
              <p:cNvSpPr txBox="1">
                <a:spLocks noChangeArrowheads="1"/>
              </p:cNvSpPr>
              <p:nvPr/>
            </p:nvSpPr>
            <p:spPr bwMode="auto">
              <a:xfrm>
                <a:off x="4853513" y="4079548"/>
                <a:ext cx="1786447" cy="3077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/>
                <a:r>
                  <a:rPr lang="en-US" altLang="zh-CN" sz="1400" b="1">
                    <a:latin typeface="Times New Roman" pitchFamily="18" charset="0"/>
                    <a:cs typeface="Times New Roman" pitchFamily="18" charset="0"/>
                  </a:rPr>
                  <a:t>Bi-LSTM</a:t>
                </a:r>
              </a:p>
            </p:txBody>
          </p:sp>
          <p:cxnSp>
            <p:nvCxnSpPr>
              <p:cNvPr id="291" name="直接箭头连接符 55"/>
              <p:cNvCxnSpPr/>
              <p:nvPr/>
            </p:nvCxnSpPr>
            <p:spPr>
              <a:xfrm flipV="1">
                <a:off x="3584417" y="3100911"/>
                <a:ext cx="360327" cy="12701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2" name="直接箭头连接符 55"/>
              <p:cNvCxnSpPr/>
              <p:nvPr/>
            </p:nvCxnSpPr>
            <p:spPr>
              <a:xfrm flipV="1">
                <a:off x="4630475" y="3083447"/>
                <a:ext cx="358739" cy="6351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27019" name="组 8"/>
              <p:cNvGrpSpPr>
                <a:grpSpLocks/>
              </p:cNvGrpSpPr>
              <p:nvPr/>
            </p:nvGrpSpPr>
            <p:grpSpPr bwMode="auto">
              <a:xfrm>
                <a:off x="3950154" y="2207075"/>
                <a:ext cx="599366" cy="1773384"/>
                <a:chOff x="3985476" y="2152632"/>
                <a:chExt cx="599366" cy="1773384"/>
              </a:xfrm>
            </p:grpSpPr>
            <p:sp>
              <p:nvSpPr>
                <p:cNvPr id="262" name="立方体 261"/>
                <p:cNvSpPr/>
                <p:nvPr/>
              </p:nvSpPr>
              <p:spPr>
                <a:xfrm>
                  <a:off x="4088005" y="2781334"/>
                  <a:ext cx="450805" cy="557259"/>
                </a:xfrm>
                <a:prstGeom prst="cube">
                  <a:avLst>
                    <a:gd name="adj" fmla="val 59445"/>
                  </a:avLst>
                </a:prstGeom>
                <a:noFill/>
                <a:ln>
                  <a:solidFill>
                    <a:schemeClr val="tx1"/>
                  </a:solidFill>
                </a:ln>
                <a:ex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/>
                </a:p>
              </p:txBody>
            </p:sp>
            <p:sp>
              <p:nvSpPr>
                <p:cNvPr id="260" name="立方体 259"/>
                <p:cNvSpPr/>
                <p:nvPr/>
              </p:nvSpPr>
              <p:spPr>
                <a:xfrm>
                  <a:off x="4083242" y="2246303"/>
                  <a:ext cx="450805" cy="557258"/>
                </a:xfrm>
                <a:prstGeom prst="cube">
                  <a:avLst>
                    <a:gd name="adj" fmla="val 59445"/>
                  </a:avLst>
                </a:prstGeom>
                <a:noFill/>
                <a:ln>
                  <a:solidFill>
                    <a:schemeClr val="tx1"/>
                  </a:solidFill>
                </a:ln>
                <a:ex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/>
                </a:p>
              </p:txBody>
            </p:sp>
            <p:sp>
              <p:nvSpPr>
                <p:cNvPr id="261" name="立方体 260"/>
                <p:cNvSpPr/>
                <p:nvPr/>
              </p:nvSpPr>
              <p:spPr>
                <a:xfrm>
                  <a:off x="4083242" y="3313191"/>
                  <a:ext cx="450805" cy="557258"/>
                </a:xfrm>
                <a:prstGeom prst="cube">
                  <a:avLst>
                    <a:gd name="adj" fmla="val 59445"/>
                  </a:avLst>
                </a:prstGeom>
                <a:noFill/>
                <a:ln>
                  <a:solidFill>
                    <a:schemeClr val="tx1"/>
                  </a:solidFill>
                </a:ln>
                <a:ex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/>
                </a:p>
              </p:txBody>
            </p:sp>
            <p:sp>
              <p:nvSpPr>
                <p:cNvPr id="293" name="圆角矩形 292"/>
                <p:cNvSpPr/>
                <p:nvPr/>
              </p:nvSpPr>
              <p:spPr>
                <a:xfrm>
                  <a:off x="4035622" y="2152632"/>
                  <a:ext cx="549220" cy="1773384"/>
                </a:xfrm>
                <a:prstGeom prst="roundRect">
                  <a:avLst/>
                </a:prstGeom>
                <a:noFill/>
                <a:ln>
                  <a:solidFill>
                    <a:schemeClr val="bg2">
                      <a:lumMod val="50000"/>
                    </a:schemeClr>
                  </a:solidFill>
                  <a:prstDash val="dash"/>
                </a:ln>
                <a:ex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/>
                </a:p>
              </p:txBody>
            </p:sp>
            <p:sp>
              <p:nvSpPr>
                <p:cNvPr id="127050" name="文本框 293"/>
                <p:cNvSpPr txBox="1">
                  <a:spLocks noChangeArrowheads="1"/>
                </p:cNvSpPr>
                <p:nvPr/>
              </p:nvSpPr>
              <p:spPr bwMode="auto">
                <a:xfrm>
                  <a:off x="3992446" y="3352757"/>
                  <a:ext cx="400110" cy="19506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vert="eaVert">
                  <a:spAutoFit/>
                </a:bodyPr>
                <a:lstStyle/>
                <a:p>
                  <a:r>
                    <a:rPr kumimoji="1" lang="mr-IN" altLang="zh-CN" sz="1400">
                      <a:latin typeface="Calibri" pitchFamily="34" charset="0"/>
                      <a:ea typeface="Mangal"/>
                    </a:rPr>
                    <a:t>…</a:t>
                  </a:r>
                  <a:endParaRPr kumimoji="1" lang="zh-CN" altLang="en-US" sz="1400">
                    <a:latin typeface="Calibri" pitchFamily="34" charset="0"/>
                  </a:endParaRPr>
                </a:p>
              </p:txBody>
            </p:sp>
            <p:sp>
              <p:nvSpPr>
                <p:cNvPr id="127051" name="文本框 294"/>
                <p:cNvSpPr txBox="1">
                  <a:spLocks noChangeArrowheads="1"/>
                </p:cNvSpPr>
                <p:nvPr/>
              </p:nvSpPr>
              <p:spPr bwMode="auto">
                <a:xfrm>
                  <a:off x="3985476" y="2820516"/>
                  <a:ext cx="400110" cy="27981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vert="eaVert">
                  <a:spAutoFit/>
                </a:bodyPr>
                <a:lstStyle/>
                <a:p>
                  <a:r>
                    <a:rPr kumimoji="1" lang="mr-IN" altLang="zh-CN" sz="1400">
                      <a:latin typeface="Calibri" pitchFamily="34" charset="0"/>
                      <a:ea typeface="Mangal"/>
                    </a:rPr>
                    <a:t>…</a:t>
                  </a:r>
                  <a:endParaRPr kumimoji="1" lang="zh-CN" altLang="en-US" sz="1400">
                    <a:latin typeface="Calibri" pitchFamily="34" charset="0"/>
                  </a:endParaRPr>
                </a:p>
              </p:txBody>
            </p:sp>
          </p:grpSp>
          <p:sp>
            <p:nvSpPr>
              <p:cNvPr id="127020" name="文本框 295"/>
              <p:cNvSpPr txBox="1">
                <a:spLocks noChangeArrowheads="1"/>
              </p:cNvSpPr>
              <p:nvPr/>
            </p:nvSpPr>
            <p:spPr bwMode="auto">
              <a:xfrm>
                <a:off x="3336792" y="4080702"/>
                <a:ext cx="1786447" cy="3077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/>
                <a:r>
                  <a:rPr lang="en-US" altLang="zh-CN" sz="1400" b="1">
                    <a:latin typeface="Times New Roman" pitchFamily="18" charset="0"/>
                    <a:cs typeface="Times New Roman" pitchFamily="18" charset="0"/>
                  </a:rPr>
                  <a:t>Feature</a:t>
                </a:r>
                <a:r>
                  <a:rPr lang="zh-CN" altLang="en-US" sz="1400" b="1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altLang="zh-CN" sz="1400" b="1">
                    <a:latin typeface="Times New Roman" pitchFamily="18" charset="0"/>
                    <a:cs typeface="Times New Roman" pitchFamily="18" charset="0"/>
                  </a:rPr>
                  <a:t>Sequence</a:t>
                </a:r>
              </a:p>
            </p:txBody>
          </p:sp>
          <p:cxnSp>
            <p:nvCxnSpPr>
              <p:cNvPr id="297" name="直接箭头连接符 55"/>
              <p:cNvCxnSpPr>
                <a:stCxn id="109" idx="0"/>
                <a:endCxn id="288" idx="2"/>
              </p:cNvCxnSpPr>
              <p:nvPr/>
            </p:nvCxnSpPr>
            <p:spPr>
              <a:xfrm>
                <a:off x="6325755" y="3043757"/>
                <a:ext cx="1063518" cy="3175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27022" name="组 9"/>
              <p:cNvGrpSpPr>
                <a:grpSpLocks noChangeAspect="1"/>
              </p:cNvGrpSpPr>
              <p:nvPr/>
            </p:nvGrpSpPr>
            <p:grpSpPr bwMode="auto">
              <a:xfrm>
                <a:off x="5027309" y="2172147"/>
                <a:ext cx="1414320" cy="1800373"/>
                <a:chOff x="5231137" y="1942546"/>
                <a:chExt cx="1774504" cy="2258872"/>
              </a:xfrm>
            </p:grpSpPr>
            <p:sp>
              <p:nvSpPr>
                <p:cNvPr id="263" name="圆角矩形 262"/>
                <p:cNvSpPr/>
                <p:nvPr/>
              </p:nvSpPr>
              <p:spPr>
                <a:xfrm>
                  <a:off x="5231138" y="1942546"/>
                  <a:ext cx="1774504" cy="2258872"/>
                </a:xfrm>
                <a:prstGeom prst="roundRect">
                  <a:avLst/>
                </a:prstGeom>
                <a:noFill/>
                <a:ln>
                  <a:solidFill>
                    <a:schemeClr val="bg2">
                      <a:lumMod val="50000"/>
                    </a:schemeClr>
                  </a:solidFill>
                  <a:prstDash val="dash"/>
                </a:ln>
                <a:ex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/>
                </a:p>
              </p:txBody>
            </p:sp>
            <p:grpSp>
              <p:nvGrpSpPr>
                <p:cNvPr id="127026" name="组 92"/>
                <p:cNvGrpSpPr>
                  <a:grpSpLocks/>
                </p:cNvGrpSpPr>
                <p:nvPr/>
              </p:nvGrpSpPr>
              <p:grpSpPr bwMode="auto">
                <a:xfrm>
                  <a:off x="5402414" y="2081983"/>
                  <a:ext cx="1461826" cy="2043741"/>
                  <a:chOff x="1747045" y="2694295"/>
                  <a:chExt cx="1461826" cy="2043741"/>
                </a:xfrm>
              </p:grpSpPr>
              <p:sp>
                <p:nvSpPr>
                  <p:cNvPr id="94" name="矩形 93"/>
                  <p:cNvSpPr/>
                  <p:nvPr/>
                </p:nvSpPr>
                <p:spPr>
                  <a:xfrm rot="5400000">
                    <a:off x="1881459" y="2559882"/>
                    <a:ext cx="207163" cy="475989"/>
                  </a:xfrm>
                  <a:prstGeom prst="rect">
                    <a:avLst/>
                  </a:prstGeom>
                  <a:solidFill>
                    <a:srgbClr val="FFC000"/>
                  </a:solidFill>
                  <a:ln>
                    <a:solidFill>
                      <a:srgbClr val="FFC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zh-CN" altLang="en-US"/>
                  </a:p>
                </p:txBody>
              </p:sp>
              <p:sp>
                <p:nvSpPr>
                  <p:cNvPr id="95" name="矩形 94"/>
                  <p:cNvSpPr/>
                  <p:nvPr/>
                </p:nvSpPr>
                <p:spPr>
                  <a:xfrm rot="5400000">
                    <a:off x="2033816" y="2676410"/>
                    <a:ext cx="207163" cy="473998"/>
                  </a:xfrm>
                  <a:prstGeom prst="rect">
                    <a:avLst/>
                  </a:prstGeom>
                  <a:solidFill>
                    <a:srgbClr val="5B9BD5"/>
                  </a:solidFill>
                  <a:ln>
                    <a:solidFill>
                      <a:srgbClr val="5B9BD5"/>
                    </a:solidFill>
                  </a:ln>
                  <a:effectLst>
                    <a:outerShdw blurRad="50800" dist="76200" dir="10800000" algn="r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zh-CN" altLang="en-US"/>
                  </a:p>
                </p:txBody>
              </p:sp>
              <p:sp>
                <p:nvSpPr>
                  <p:cNvPr id="96" name="矩形 95"/>
                  <p:cNvSpPr/>
                  <p:nvPr/>
                </p:nvSpPr>
                <p:spPr>
                  <a:xfrm rot="5400000">
                    <a:off x="1908347" y="3429367"/>
                    <a:ext cx="207163" cy="473998"/>
                  </a:xfrm>
                  <a:prstGeom prst="rect">
                    <a:avLst/>
                  </a:prstGeom>
                  <a:solidFill>
                    <a:srgbClr val="FFC000"/>
                  </a:solidFill>
                  <a:ln>
                    <a:solidFill>
                      <a:srgbClr val="FFC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zh-CN" altLang="en-US"/>
                  </a:p>
                </p:txBody>
              </p:sp>
              <p:sp>
                <p:nvSpPr>
                  <p:cNvPr id="97" name="矩形 96"/>
                  <p:cNvSpPr/>
                  <p:nvPr/>
                </p:nvSpPr>
                <p:spPr>
                  <a:xfrm rot="5400000">
                    <a:off x="2060702" y="3545898"/>
                    <a:ext cx="207163" cy="475989"/>
                  </a:xfrm>
                  <a:prstGeom prst="rect">
                    <a:avLst/>
                  </a:prstGeom>
                  <a:solidFill>
                    <a:srgbClr val="5B9BD5"/>
                  </a:solidFill>
                  <a:ln>
                    <a:solidFill>
                      <a:srgbClr val="5B9BD5"/>
                    </a:solidFill>
                  </a:ln>
                  <a:effectLst>
                    <a:outerShdw blurRad="50800" dist="76200" dir="10800000" algn="r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zh-CN" altLang="en-US"/>
                  </a:p>
                </p:txBody>
              </p:sp>
              <p:sp>
                <p:nvSpPr>
                  <p:cNvPr id="98" name="矩形 97"/>
                  <p:cNvSpPr/>
                  <p:nvPr/>
                </p:nvSpPr>
                <p:spPr>
                  <a:xfrm rot="5400000">
                    <a:off x="1971081" y="4280926"/>
                    <a:ext cx="207163" cy="475990"/>
                  </a:xfrm>
                  <a:prstGeom prst="rect">
                    <a:avLst/>
                  </a:prstGeom>
                  <a:solidFill>
                    <a:srgbClr val="FFC000"/>
                  </a:solidFill>
                  <a:ln>
                    <a:solidFill>
                      <a:srgbClr val="FFC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zh-CN" altLang="en-US"/>
                  </a:p>
                </p:txBody>
              </p:sp>
              <p:sp>
                <p:nvSpPr>
                  <p:cNvPr id="99" name="矩形 98"/>
                  <p:cNvSpPr/>
                  <p:nvPr/>
                </p:nvSpPr>
                <p:spPr>
                  <a:xfrm rot="5400000">
                    <a:off x="2051741" y="4397455"/>
                    <a:ext cx="207163" cy="473998"/>
                  </a:xfrm>
                  <a:prstGeom prst="rect">
                    <a:avLst/>
                  </a:prstGeom>
                  <a:solidFill>
                    <a:srgbClr val="5B9BD5"/>
                  </a:solidFill>
                  <a:ln>
                    <a:solidFill>
                      <a:srgbClr val="5B9BD5"/>
                    </a:solidFill>
                  </a:ln>
                  <a:effectLst>
                    <a:outerShdw blurRad="50800" dist="76200" dir="10800000" algn="r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zh-CN" altLang="en-US"/>
                  </a:p>
                </p:txBody>
              </p:sp>
              <p:cxnSp>
                <p:nvCxnSpPr>
                  <p:cNvPr id="100" name="直线箭头连接符 99"/>
                  <p:cNvCxnSpPr/>
                  <p:nvPr/>
                </p:nvCxnSpPr>
                <p:spPr>
                  <a:xfrm>
                    <a:off x="2043792" y="3050855"/>
                    <a:ext cx="0" cy="603560"/>
                  </a:xfrm>
                  <a:prstGeom prst="straightConnector1">
                    <a:avLst/>
                  </a:prstGeom>
                  <a:ln w="12700">
                    <a:solidFill>
                      <a:schemeClr val="tx1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1" name="直线箭头连接符 100"/>
                  <p:cNvCxnSpPr/>
                  <p:nvPr/>
                </p:nvCxnSpPr>
                <p:spPr>
                  <a:xfrm>
                    <a:off x="1864549" y="2911418"/>
                    <a:ext cx="0" cy="603560"/>
                  </a:xfrm>
                  <a:prstGeom prst="straightConnector1">
                    <a:avLst/>
                  </a:prstGeom>
                  <a:ln w="12700">
                    <a:solidFill>
                      <a:schemeClr val="tx1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2" name="直线箭头连接符 101"/>
                  <p:cNvCxnSpPr/>
                  <p:nvPr/>
                </p:nvCxnSpPr>
                <p:spPr>
                  <a:xfrm>
                    <a:off x="2061717" y="3905401"/>
                    <a:ext cx="0" cy="603562"/>
                  </a:xfrm>
                  <a:prstGeom prst="straightConnector1">
                    <a:avLst/>
                  </a:prstGeom>
                  <a:ln w="12700">
                    <a:solidFill>
                      <a:schemeClr val="tx1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3" name="直线箭头连接符 102"/>
                  <p:cNvCxnSpPr/>
                  <p:nvPr/>
                </p:nvCxnSpPr>
                <p:spPr>
                  <a:xfrm>
                    <a:off x="1890441" y="3779909"/>
                    <a:ext cx="0" cy="605553"/>
                  </a:xfrm>
                  <a:prstGeom prst="straightConnector1">
                    <a:avLst/>
                  </a:prstGeom>
                  <a:ln w="12700">
                    <a:solidFill>
                      <a:schemeClr val="tx1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04" name="矩形 103"/>
                  <p:cNvSpPr/>
                  <p:nvPr/>
                </p:nvSpPr>
                <p:spPr>
                  <a:xfrm rot="5400000">
                    <a:off x="2867295" y="2649519"/>
                    <a:ext cx="207163" cy="475990"/>
                  </a:xfrm>
                  <a:prstGeom prst="rect">
                    <a:avLst/>
                  </a:prstGeom>
                  <a:solidFill>
                    <a:srgbClr val="92D05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zh-CN" altLang="en-US"/>
                  </a:p>
                </p:txBody>
              </p:sp>
              <p:cxnSp>
                <p:nvCxnSpPr>
                  <p:cNvPr id="105" name="直线箭头连接符 104"/>
                  <p:cNvCxnSpPr/>
                  <p:nvPr/>
                </p:nvCxnSpPr>
                <p:spPr>
                  <a:xfrm flipV="1">
                    <a:off x="2374395" y="2887515"/>
                    <a:ext cx="358486" cy="25895"/>
                  </a:xfrm>
                  <a:prstGeom prst="straightConnector1">
                    <a:avLst/>
                  </a:prstGeom>
                  <a:ln w="12700">
                    <a:solidFill>
                      <a:schemeClr val="tx1"/>
                    </a:solidFill>
                    <a:tailEnd type="non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8" name="直线箭头连接符 107"/>
                  <p:cNvCxnSpPr/>
                  <p:nvPr/>
                </p:nvCxnSpPr>
                <p:spPr>
                  <a:xfrm>
                    <a:off x="2223035" y="2694295"/>
                    <a:ext cx="509846" cy="193220"/>
                  </a:xfrm>
                  <a:prstGeom prst="straightConnector1">
                    <a:avLst/>
                  </a:prstGeom>
                  <a:ln w="12700" cap="rnd">
                    <a:solidFill>
                      <a:schemeClr val="tx1"/>
                    </a:solidFill>
                    <a:headEnd type="none"/>
                    <a:tailEnd type="non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09" name="矩形 108"/>
                  <p:cNvSpPr/>
                  <p:nvPr/>
                </p:nvSpPr>
                <p:spPr>
                  <a:xfrm rot="5400000">
                    <a:off x="2863312" y="3410444"/>
                    <a:ext cx="207163" cy="475990"/>
                  </a:xfrm>
                  <a:prstGeom prst="rect">
                    <a:avLst/>
                  </a:prstGeom>
                  <a:solidFill>
                    <a:srgbClr val="92D05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zh-CN" altLang="en-US"/>
                  </a:p>
                </p:txBody>
              </p:sp>
              <p:cxnSp>
                <p:nvCxnSpPr>
                  <p:cNvPr id="110" name="直线箭头连接符 109"/>
                  <p:cNvCxnSpPr/>
                  <p:nvPr/>
                </p:nvCxnSpPr>
                <p:spPr>
                  <a:xfrm flipV="1">
                    <a:off x="2402278" y="3648440"/>
                    <a:ext cx="354502" cy="135453"/>
                  </a:xfrm>
                  <a:prstGeom prst="straightConnector1">
                    <a:avLst/>
                  </a:prstGeom>
                  <a:ln w="12700">
                    <a:solidFill>
                      <a:schemeClr val="tx1"/>
                    </a:solidFill>
                    <a:tailEnd type="non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1" name="直线箭头连接符 110"/>
                  <p:cNvCxnSpPr>
                    <a:endCxn id="109" idx="2"/>
                  </p:cNvCxnSpPr>
                  <p:nvPr/>
                </p:nvCxnSpPr>
                <p:spPr>
                  <a:xfrm>
                    <a:off x="2215069" y="3562785"/>
                    <a:ext cx="513829" cy="85654"/>
                  </a:xfrm>
                  <a:prstGeom prst="straightConnector1">
                    <a:avLst/>
                  </a:prstGeom>
                  <a:ln w="12700">
                    <a:solidFill>
                      <a:schemeClr val="tx1"/>
                    </a:solidFill>
                    <a:headEnd type="none"/>
                    <a:tailEnd type="non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12" name="矩形 111"/>
                  <p:cNvSpPr/>
                  <p:nvPr/>
                </p:nvSpPr>
                <p:spPr>
                  <a:xfrm rot="5400000">
                    <a:off x="2868292" y="4293874"/>
                    <a:ext cx="205170" cy="475990"/>
                  </a:xfrm>
                  <a:prstGeom prst="rect">
                    <a:avLst/>
                  </a:prstGeom>
                  <a:solidFill>
                    <a:srgbClr val="92D05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zh-CN" altLang="en-US"/>
                  </a:p>
                </p:txBody>
              </p:sp>
              <p:cxnSp>
                <p:nvCxnSpPr>
                  <p:cNvPr id="113" name="直线箭头连接符 112"/>
                  <p:cNvCxnSpPr>
                    <a:endCxn id="112" idx="2"/>
                  </p:cNvCxnSpPr>
                  <p:nvPr/>
                </p:nvCxnSpPr>
                <p:spPr>
                  <a:xfrm>
                    <a:off x="2312657" y="4401397"/>
                    <a:ext cx="420224" cy="129476"/>
                  </a:xfrm>
                  <a:prstGeom prst="straightConnector1">
                    <a:avLst/>
                  </a:prstGeom>
                  <a:ln w="12700">
                    <a:solidFill>
                      <a:schemeClr val="tx1"/>
                    </a:solidFill>
                    <a:tailEnd type="non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4" name="直线箭头连接符 113"/>
                  <p:cNvCxnSpPr/>
                  <p:nvPr/>
                </p:nvCxnSpPr>
                <p:spPr>
                  <a:xfrm flipV="1">
                    <a:off x="2392320" y="4530873"/>
                    <a:ext cx="340561" cy="103581"/>
                  </a:xfrm>
                  <a:prstGeom prst="straightConnector1">
                    <a:avLst/>
                  </a:prstGeom>
                  <a:ln w="12700">
                    <a:solidFill>
                      <a:schemeClr val="tx1"/>
                    </a:solidFill>
                    <a:tailEnd type="non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cxnSp>
            <p:nvCxnSpPr>
              <p:cNvPr id="117" name="直接箭头连接符 55"/>
              <p:cNvCxnSpPr/>
              <p:nvPr/>
            </p:nvCxnSpPr>
            <p:spPr>
              <a:xfrm>
                <a:off x="6328929" y="2462684"/>
                <a:ext cx="1044470" cy="33499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0" name="直接箭头连接符 55"/>
              <p:cNvCxnSpPr/>
              <p:nvPr/>
            </p:nvCxnSpPr>
            <p:spPr>
              <a:xfrm flipV="1">
                <a:off x="6328929" y="3256499"/>
                <a:ext cx="1041295" cy="52233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33" name="组 232"/>
          <p:cNvGrpSpPr>
            <a:grpSpLocks/>
          </p:cNvGrpSpPr>
          <p:nvPr/>
        </p:nvGrpSpPr>
        <p:grpSpPr bwMode="auto">
          <a:xfrm>
            <a:off x="3521075" y="1833563"/>
            <a:ext cx="5589588" cy="2260600"/>
            <a:chOff x="3556747" y="2708912"/>
            <a:chExt cx="5463135" cy="2439940"/>
          </a:xfrm>
        </p:grpSpPr>
        <p:sp>
          <p:nvSpPr>
            <p:cNvPr id="7" name="矩形 6"/>
            <p:cNvSpPr/>
            <p:nvPr/>
          </p:nvSpPr>
          <p:spPr>
            <a:xfrm>
              <a:off x="3556747" y="2708912"/>
              <a:ext cx="5463135" cy="243994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1" lang="zh-CN" altLang="en-US"/>
            </a:p>
          </p:txBody>
        </p:sp>
        <p:cxnSp>
          <p:nvCxnSpPr>
            <p:cNvPr id="90" name="直接箭头连接符 55"/>
            <p:cNvCxnSpPr/>
            <p:nvPr/>
          </p:nvCxnSpPr>
          <p:spPr>
            <a:xfrm>
              <a:off x="3609501" y="3810654"/>
              <a:ext cx="391000" cy="1714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3" name="立方体 142"/>
            <p:cNvSpPr/>
            <p:nvPr/>
          </p:nvSpPr>
          <p:spPr>
            <a:xfrm>
              <a:off x="4079632" y="3108143"/>
              <a:ext cx="189293" cy="1353618"/>
            </a:xfrm>
            <a:prstGeom prst="cube">
              <a:avLst>
                <a:gd name="adj" fmla="val 36923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127010" name="文本框 144"/>
            <p:cNvSpPr txBox="1">
              <a:spLocks noChangeArrowheads="1"/>
            </p:cNvSpPr>
            <p:nvPr/>
          </p:nvSpPr>
          <p:spPr bwMode="auto">
            <a:xfrm>
              <a:off x="4707089" y="3656841"/>
              <a:ext cx="1249025" cy="3323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altLang="zh-CN" sz="1400" b="1">
                  <a:latin typeface="Times New Roman" pitchFamily="18" charset="0"/>
                </a:rPr>
                <a:t>Classification</a:t>
              </a:r>
            </a:p>
          </p:txBody>
        </p:sp>
        <p:cxnSp>
          <p:nvCxnSpPr>
            <p:cNvPr id="146" name="直接箭头连接符 55"/>
            <p:cNvCxnSpPr/>
            <p:nvPr/>
          </p:nvCxnSpPr>
          <p:spPr>
            <a:xfrm>
              <a:off x="4368227" y="3819222"/>
              <a:ext cx="359968" cy="1713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7004" name="文本框 63"/>
          <p:cNvSpPr txBox="1">
            <a:spLocks noChangeArrowheads="1"/>
          </p:cNvSpPr>
          <p:nvPr/>
        </p:nvSpPr>
        <p:spPr bwMode="auto">
          <a:xfrm>
            <a:off x="354013" y="5980113"/>
            <a:ext cx="7540625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 sz="1300">
                <a:latin typeface="Times New Roman" pitchFamily="18" charset="0"/>
              </a:rPr>
              <a:t>[1] Zheng et al. Scalable Person Re-identification: A Benchmark.</a:t>
            </a:r>
            <a:r>
              <a:rPr lang="zh-CN" altLang="en-US" sz="1300">
                <a:latin typeface="Times New Roman" pitchFamily="18" charset="0"/>
              </a:rPr>
              <a:t> </a:t>
            </a:r>
            <a:r>
              <a:rPr lang="en-US" altLang="zh-CN" sz="1300">
                <a:latin typeface="Times New Roman" pitchFamily="18" charset="0"/>
              </a:rPr>
              <a:t>ICCV 2015</a:t>
            </a:r>
          </a:p>
        </p:txBody>
      </p:sp>
      <p:sp>
        <p:nvSpPr>
          <p:cNvPr id="127005" name="标题 1"/>
          <p:cNvSpPr>
            <a:spLocks noGrp="1"/>
          </p:cNvSpPr>
          <p:nvPr>
            <p:ph type="title"/>
          </p:nvPr>
        </p:nvSpPr>
        <p:spPr>
          <a:xfrm>
            <a:off x="611188" y="206375"/>
            <a:ext cx="7504112" cy="812800"/>
          </a:xfrm>
        </p:spPr>
        <p:txBody>
          <a:bodyPr/>
          <a:lstStyle/>
          <a:p>
            <a:pPr eaLnBrk="1" hangingPunct="1"/>
            <a:r>
              <a:rPr lang="en-US" altLang="zh-CN" sz="2800">
                <a:latin typeface="Times New Roman" pitchFamily="18" charset="0"/>
                <a:sym typeface="+mn-ea"/>
              </a:rPr>
              <a:t>From Text Recognition to Person Re-Identification</a:t>
            </a:r>
            <a:endParaRPr lang="zh-CN" altLang="en-US" sz="2800"/>
          </a:p>
        </p:txBody>
      </p:sp>
      <p:sp>
        <p:nvSpPr>
          <p:cNvPr id="68" name="矩形 67"/>
          <p:cNvSpPr/>
          <p:nvPr/>
        </p:nvSpPr>
        <p:spPr>
          <a:xfrm>
            <a:off x="354013" y="5997575"/>
            <a:ext cx="8459787" cy="257175"/>
          </a:xfrm>
          <a:prstGeom prst="rect">
            <a:avLst/>
          </a:prstGeom>
          <a:noFill/>
          <a:ln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" grpId="0"/>
      <p:bldP spid="107" grpId="0"/>
      <p:bldP spid="25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5" name="文本框 22"/>
          <p:cNvSpPr txBox="1">
            <a:spLocks noChangeArrowheads="1"/>
          </p:cNvSpPr>
          <p:nvPr/>
        </p:nvSpPr>
        <p:spPr bwMode="auto">
          <a:xfrm>
            <a:off x="2728913" y="1071563"/>
            <a:ext cx="4002087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zh-CN" sz="2400" b="1">
                <a:latin typeface="Times New Roman" pitchFamily="18" charset="0"/>
                <a:cs typeface="Times New Roman" pitchFamily="18" charset="0"/>
              </a:rPr>
              <a:t>Retrival</a:t>
            </a:r>
            <a:r>
              <a:rPr lang="zh-CN" altLang="en-US" sz="2400" b="1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>
                <a:latin typeface="Times New Roman" pitchFamily="18" charset="0"/>
                <a:cs typeface="Times New Roman" pitchFamily="18" charset="0"/>
              </a:rPr>
              <a:t>Results</a:t>
            </a:r>
            <a:endParaRPr lang="zh-CN" altLang="en-US" sz="24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9026" name="文本框 67"/>
          <p:cNvSpPr txBox="1">
            <a:spLocks noChangeArrowheads="1"/>
          </p:cNvSpPr>
          <p:nvPr/>
        </p:nvSpPr>
        <p:spPr bwMode="auto">
          <a:xfrm>
            <a:off x="762000" y="1385888"/>
            <a:ext cx="178752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zh-CN" b="1">
                <a:latin typeface="Times New Roman" pitchFamily="18" charset="0"/>
              </a:rPr>
              <a:t>CNN</a:t>
            </a:r>
            <a:endParaRPr lang="en-US" altLang="zh-CN" b="1" i="1">
              <a:latin typeface="Times New Roman" pitchFamily="18" charset="0"/>
            </a:endParaRPr>
          </a:p>
        </p:txBody>
      </p:sp>
      <p:sp>
        <p:nvSpPr>
          <p:cNvPr id="129027" name="文本框 68"/>
          <p:cNvSpPr txBox="1">
            <a:spLocks noChangeArrowheads="1"/>
          </p:cNvSpPr>
          <p:nvPr/>
        </p:nvSpPr>
        <p:spPr bwMode="auto">
          <a:xfrm>
            <a:off x="996950" y="3865563"/>
            <a:ext cx="178752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zh-CN" b="1">
                <a:latin typeface="Times New Roman" pitchFamily="18" charset="0"/>
              </a:rPr>
              <a:t>CNN+LSTM</a:t>
            </a:r>
            <a:endParaRPr lang="en-US" altLang="zh-CN" b="1" i="1">
              <a:latin typeface="Times New Roman" pitchFamily="18" charset="0"/>
            </a:endParaRPr>
          </a:p>
        </p:txBody>
      </p:sp>
      <p:pic>
        <p:nvPicPr>
          <p:cNvPr id="129028" name="图片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58888" y="1851025"/>
            <a:ext cx="795337" cy="161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9029" name="图片 7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62063" y="4305300"/>
            <a:ext cx="795337" cy="162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矩形 7"/>
          <p:cNvSpPr/>
          <p:nvPr/>
        </p:nvSpPr>
        <p:spPr>
          <a:xfrm>
            <a:off x="2608263" y="4310063"/>
            <a:ext cx="614362" cy="16160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kumimoji="1" lang="zh-CN" altLang="en-US"/>
          </a:p>
        </p:txBody>
      </p:sp>
      <p:sp>
        <p:nvSpPr>
          <p:cNvPr id="75" name="圆角矩形 39"/>
          <p:cNvSpPr/>
          <p:nvPr/>
        </p:nvSpPr>
        <p:spPr bwMode="auto">
          <a:xfrm>
            <a:off x="1069975" y="1776413"/>
            <a:ext cx="6888163" cy="2065337"/>
          </a:xfrm>
          <a:prstGeom prst="roundRect">
            <a:avLst/>
          </a:prstGeom>
          <a:noFill/>
          <a:ln w="28575">
            <a:solidFill>
              <a:srgbClr val="0070C0"/>
            </a:solidFill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dirty="0"/>
          </a:p>
        </p:txBody>
      </p:sp>
      <p:sp>
        <p:nvSpPr>
          <p:cNvPr id="76" name="圆角矩形 79"/>
          <p:cNvSpPr/>
          <p:nvPr/>
        </p:nvSpPr>
        <p:spPr bwMode="auto">
          <a:xfrm>
            <a:off x="1069975" y="4241800"/>
            <a:ext cx="6891338" cy="1995488"/>
          </a:xfrm>
          <a:prstGeom prst="roundRect">
            <a:avLst/>
          </a:prstGeom>
          <a:noFill/>
          <a:ln w="28575">
            <a:solidFill>
              <a:srgbClr val="FFC000"/>
            </a:solidFill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dirty="0"/>
          </a:p>
        </p:txBody>
      </p:sp>
      <p:pic>
        <p:nvPicPr>
          <p:cNvPr id="129033" name="图片 9"/>
          <p:cNvPicPr>
            <a:picLocks noChangeAspect="1"/>
          </p:cNvPicPr>
          <p:nvPr/>
        </p:nvPicPr>
        <p:blipFill>
          <a:blip r:embed="rId4"/>
          <a:srcRect r="655"/>
          <a:stretch>
            <a:fillRect/>
          </a:stretch>
        </p:blipFill>
        <p:spPr bwMode="auto">
          <a:xfrm>
            <a:off x="2646363" y="4311650"/>
            <a:ext cx="3986212" cy="162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9034" name="图片 10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643188" y="1851025"/>
            <a:ext cx="4030662" cy="161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9035" name="文本框 79"/>
          <p:cNvSpPr txBox="1">
            <a:spLocks noChangeArrowheads="1"/>
          </p:cNvSpPr>
          <p:nvPr/>
        </p:nvSpPr>
        <p:spPr bwMode="auto">
          <a:xfrm>
            <a:off x="762000" y="3413125"/>
            <a:ext cx="178752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zh-CN" b="1">
                <a:latin typeface="Times New Roman" pitchFamily="18" charset="0"/>
              </a:rPr>
              <a:t>query</a:t>
            </a:r>
            <a:endParaRPr lang="en-US" altLang="zh-CN" b="1" i="1">
              <a:latin typeface="Times New Roman" pitchFamily="18" charset="0"/>
            </a:endParaRPr>
          </a:p>
        </p:txBody>
      </p:sp>
      <p:sp>
        <p:nvSpPr>
          <p:cNvPr id="129036" name="文本框 80"/>
          <p:cNvSpPr txBox="1">
            <a:spLocks noChangeArrowheads="1"/>
          </p:cNvSpPr>
          <p:nvPr/>
        </p:nvSpPr>
        <p:spPr bwMode="auto">
          <a:xfrm>
            <a:off x="6419850" y="2476500"/>
            <a:ext cx="178752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mr-IN" altLang="zh-CN" b="1" i="1">
                <a:latin typeface="Times New Roman" pitchFamily="18" charset="0"/>
                <a:ea typeface="Mangal"/>
              </a:rPr>
              <a:t>…</a:t>
            </a:r>
            <a:r>
              <a:rPr lang="zh-CN" altLang="en-US" b="1" i="1">
                <a:latin typeface="Times New Roman" pitchFamily="18" charset="0"/>
              </a:rPr>
              <a:t> </a:t>
            </a:r>
            <a:r>
              <a:rPr lang="mr-IN" altLang="zh-CN" b="1" i="1">
                <a:latin typeface="Times New Roman" pitchFamily="18" charset="0"/>
                <a:ea typeface="Mangal"/>
              </a:rPr>
              <a:t>…</a:t>
            </a:r>
            <a:endParaRPr lang="en-US" altLang="zh-CN" b="1" i="1">
              <a:latin typeface="Times New Roman" pitchFamily="18" charset="0"/>
            </a:endParaRPr>
          </a:p>
        </p:txBody>
      </p:sp>
      <p:sp>
        <p:nvSpPr>
          <p:cNvPr id="129037" name="文本框 81"/>
          <p:cNvSpPr txBox="1">
            <a:spLocks noChangeArrowheads="1"/>
          </p:cNvSpPr>
          <p:nvPr/>
        </p:nvSpPr>
        <p:spPr bwMode="auto">
          <a:xfrm>
            <a:off x="765175" y="5842000"/>
            <a:ext cx="178752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zh-CN" b="1">
                <a:latin typeface="Times New Roman" pitchFamily="18" charset="0"/>
              </a:rPr>
              <a:t>query</a:t>
            </a:r>
            <a:endParaRPr lang="en-US" altLang="zh-CN" b="1" i="1">
              <a:latin typeface="Times New Roman" pitchFamily="18" charset="0"/>
            </a:endParaRPr>
          </a:p>
        </p:txBody>
      </p:sp>
      <p:sp>
        <p:nvSpPr>
          <p:cNvPr id="129038" name="文本框 82"/>
          <p:cNvSpPr txBox="1">
            <a:spLocks noChangeArrowheads="1"/>
          </p:cNvSpPr>
          <p:nvPr/>
        </p:nvSpPr>
        <p:spPr bwMode="auto">
          <a:xfrm>
            <a:off x="6419850" y="4937125"/>
            <a:ext cx="178752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mr-IN" altLang="zh-CN" b="1" i="1">
                <a:latin typeface="Times New Roman" pitchFamily="18" charset="0"/>
                <a:ea typeface="Mangal"/>
              </a:rPr>
              <a:t>…</a:t>
            </a:r>
            <a:r>
              <a:rPr lang="zh-CN" altLang="en-US" b="1" i="1">
                <a:latin typeface="Times New Roman" pitchFamily="18" charset="0"/>
              </a:rPr>
              <a:t> </a:t>
            </a:r>
            <a:r>
              <a:rPr lang="mr-IN" altLang="zh-CN" b="1" i="1">
                <a:latin typeface="Times New Roman" pitchFamily="18" charset="0"/>
                <a:ea typeface="Mangal"/>
              </a:rPr>
              <a:t>…</a:t>
            </a:r>
            <a:endParaRPr lang="en-US" altLang="zh-CN" b="1" i="1">
              <a:latin typeface="Times New Roman" pitchFamily="18" charset="0"/>
            </a:endParaRPr>
          </a:p>
        </p:txBody>
      </p:sp>
      <p:sp>
        <p:nvSpPr>
          <p:cNvPr id="129039" name="标题 1"/>
          <p:cNvSpPr>
            <a:spLocks noGrp="1"/>
          </p:cNvSpPr>
          <p:nvPr>
            <p:ph type="title"/>
          </p:nvPr>
        </p:nvSpPr>
        <p:spPr>
          <a:xfrm>
            <a:off x="611188" y="206375"/>
            <a:ext cx="7504112" cy="812800"/>
          </a:xfrm>
        </p:spPr>
        <p:txBody>
          <a:bodyPr/>
          <a:lstStyle/>
          <a:p>
            <a:pPr eaLnBrk="1" hangingPunct="1"/>
            <a:r>
              <a:rPr lang="en-US" altLang="zh-CN" sz="2800">
                <a:latin typeface="Times New Roman" pitchFamily="18" charset="0"/>
                <a:sym typeface="+mn-ea"/>
              </a:rPr>
              <a:t>From Text Recognition to Person Re-Identification</a:t>
            </a:r>
            <a:endParaRPr lang="zh-CN" altLang="en-US" sz="2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文本框 7"/>
          <p:cNvSpPr txBox="1">
            <a:spLocks noChangeArrowheads="1"/>
          </p:cNvSpPr>
          <p:nvPr/>
        </p:nvSpPr>
        <p:spPr bwMode="auto">
          <a:xfrm>
            <a:off x="354013" y="5425758"/>
            <a:ext cx="829786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 sz="1200" dirty="0">
                <a:latin typeface="Times New Roman" charset="0"/>
                <a:ea typeface="Times New Roman" charset="0"/>
                <a:cs typeface="Times New Roman" charset="0"/>
              </a:rPr>
              <a:t>[1] Zhang Z, et al. Multi-oriented text detection with fully convolutional networks.</a:t>
            </a:r>
            <a:r>
              <a:rPr lang="zh-CN" altLang="en-US" sz="12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altLang="zh-CN" sz="1200" dirty="0">
                <a:latin typeface="Times New Roman" charset="0"/>
                <a:ea typeface="Times New Roman" charset="0"/>
                <a:cs typeface="Times New Roman" charset="0"/>
                <a:sym typeface="+mn-ea"/>
              </a:rPr>
              <a:t>CVPR,</a:t>
            </a:r>
            <a:r>
              <a:rPr lang="en-US" altLang="zh-CN" sz="1200" dirty="0">
                <a:latin typeface="Times New Roman" charset="0"/>
                <a:ea typeface="Times New Roman" charset="0"/>
                <a:cs typeface="Times New Roman" charset="0"/>
              </a:rPr>
              <a:t> 2016.</a:t>
            </a:r>
          </a:p>
          <a:p>
            <a:r>
              <a:rPr lang="en-US" altLang="zh-CN" sz="1200" dirty="0">
                <a:latin typeface="Times New Roman" charset="0"/>
                <a:ea typeface="Times New Roman" charset="0"/>
                <a:cs typeface="Times New Roman" charset="0"/>
              </a:rPr>
              <a:t>[2] </a:t>
            </a:r>
            <a:r>
              <a:rPr lang="zh-CN" altLang="en-US" sz="1200" dirty="0">
                <a:latin typeface="Times New Roman" charset="0"/>
                <a:ea typeface="Times New Roman" charset="0"/>
                <a:cs typeface="Times New Roman" charset="0"/>
              </a:rPr>
              <a:t>Gupta A, </a:t>
            </a:r>
            <a:r>
              <a:rPr lang="en-US" altLang="zh-CN" sz="1200" dirty="0">
                <a:latin typeface="Times New Roman" charset="0"/>
                <a:ea typeface="Times New Roman" charset="0"/>
                <a:cs typeface="Times New Roman" charset="0"/>
              </a:rPr>
              <a:t>et al</a:t>
            </a:r>
            <a:r>
              <a:rPr lang="zh-CN" altLang="en-US" sz="1200" dirty="0">
                <a:latin typeface="Times New Roman" charset="0"/>
                <a:ea typeface="Times New Roman" charset="0"/>
                <a:cs typeface="Times New Roman" charset="0"/>
              </a:rPr>
              <a:t>. Synthetic data for text localisation in natural images</a:t>
            </a:r>
            <a:r>
              <a:rPr lang="en-US" altLang="zh-CN" sz="1200" dirty="0">
                <a:latin typeface="Times New Roman" charset="0"/>
                <a:ea typeface="Times New Roman" charset="0"/>
                <a:cs typeface="Times New Roman" charset="0"/>
              </a:rPr>
              <a:t>. CVPR, </a:t>
            </a:r>
            <a:r>
              <a:rPr lang="zh-CN" altLang="en-US" sz="1200" dirty="0">
                <a:latin typeface="Times New Roman" charset="0"/>
                <a:ea typeface="Times New Roman" charset="0"/>
                <a:cs typeface="Times New Roman" charset="0"/>
              </a:rPr>
              <a:t>2016.</a:t>
            </a:r>
          </a:p>
          <a:p>
            <a:r>
              <a:rPr lang="en-US" altLang="zh-CN" sz="1200" dirty="0">
                <a:latin typeface="Times New Roman" charset="0"/>
                <a:ea typeface="Times New Roman" charset="0"/>
                <a:cs typeface="Times New Roman" charset="0"/>
              </a:rPr>
              <a:t>[3] He W, et al. Deep Direct Regression for Multi-Oriented Scene Text Detection. ICCV, </a:t>
            </a:r>
            <a:r>
              <a:rPr lang="en-US" altLang="zh-CN" sz="1200" dirty="0" smtClean="0">
                <a:latin typeface="Times New Roman" charset="0"/>
                <a:ea typeface="Times New Roman" charset="0"/>
                <a:cs typeface="Times New Roman" charset="0"/>
              </a:rPr>
              <a:t>2017</a:t>
            </a:r>
          </a:p>
          <a:p>
            <a:r>
              <a:rPr lang="en-US" altLang="zh-CN" sz="1200" dirty="0" smtClean="0">
                <a:latin typeface="Times New Roman" charset="0"/>
                <a:ea typeface="Times New Roman" charset="0"/>
                <a:cs typeface="Times New Roman" charset="0"/>
              </a:rPr>
              <a:t>[4] Liao et al. </a:t>
            </a:r>
            <a:r>
              <a:rPr lang="en-US" altLang="zh-CN" sz="1200" dirty="0" err="1" smtClean="0">
                <a:latin typeface="Times New Roman" charset="0"/>
                <a:ea typeface="Times New Roman" charset="0"/>
                <a:cs typeface="Times New Roman" charset="0"/>
              </a:rPr>
              <a:t>TextBoxes</a:t>
            </a:r>
            <a:r>
              <a:rPr lang="en-US" altLang="zh-CN" sz="1200" dirty="0">
                <a:latin typeface="Times New Roman" charset="0"/>
                <a:ea typeface="Times New Roman" charset="0"/>
                <a:cs typeface="Times New Roman" charset="0"/>
              </a:rPr>
              <a:t>: A fast text detector with a single deep neural </a:t>
            </a:r>
            <a:r>
              <a:rPr lang="en-US" altLang="zh-CN" sz="1200" dirty="0" smtClean="0">
                <a:latin typeface="Times New Roman" charset="0"/>
                <a:ea typeface="Times New Roman" charset="0"/>
                <a:cs typeface="Times New Roman" charset="0"/>
              </a:rPr>
              <a:t>network. AAAI, 2017.</a:t>
            </a:r>
            <a:endParaRPr lang="en-US" altLang="zh-CN" sz="12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grpSp>
        <p:nvGrpSpPr>
          <p:cNvPr id="10" name="组合 9"/>
          <p:cNvGrpSpPr>
            <a:grpSpLocks noChangeAspect="1"/>
          </p:cNvGrpSpPr>
          <p:nvPr/>
        </p:nvGrpSpPr>
        <p:grpSpPr>
          <a:xfrm>
            <a:off x="1284272" y="1479994"/>
            <a:ext cx="2653538" cy="1620000"/>
            <a:chOff x="3224709" y="14153963"/>
            <a:chExt cx="9978031" cy="3776379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grpSpPr>
        <p:pic>
          <p:nvPicPr>
            <p:cNvPr id="11" name="图片 10"/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3224709" y="14153963"/>
              <a:ext cx="2394001" cy="1800000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2" name="图片 11"/>
            <p:cNvPicPr/>
            <p:nvPr/>
          </p:nvPicPr>
          <p:blipFill>
            <a:blip r:embed="rId4"/>
            <a:stretch>
              <a:fillRect/>
            </a:stretch>
          </p:blipFill>
          <p:spPr>
            <a:xfrm>
              <a:off x="5752720" y="14153963"/>
              <a:ext cx="2393999" cy="1800000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3" name="图片 12"/>
            <p:cNvPicPr/>
            <p:nvPr/>
          </p:nvPicPr>
          <p:blipFill>
            <a:blip r:embed="rId5"/>
            <a:stretch>
              <a:fillRect/>
            </a:stretch>
          </p:blipFill>
          <p:spPr>
            <a:xfrm>
              <a:off x="8280729" y="14153963"/>
              <a:ext cx="2394001" cy="1800001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grpSp>
          <p:nvGrpSpPr>
            <p:cNvPr id="14" name="组合 13"/>
            <p:cNvGrpSpPr/>
            <p:nvPr/>
          </p:nvGrpSpPr>
          <p:grpSpPr>
            <a:xfrm>
              <a:off x="9875210" y="16130342"/>
              <a:ext cx="2394001" cy="1800000"/>
              <a:chOff x="7420489" y="3091053"/>
              <a:chExt cx="2394001" cy="1800000"/>
            </a:xfrm>
          </p:grpSpPr>
          <p:pic>
            <p:nvPicPr>
              <p:cNvPr id="64" name="图片 63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420489" y="3091053"/>
                <a:ext cx="2394001" cy="1800000"/>
              </a:xfrm>
              <a:prstGeom prst="rect">
                <a:avLst/>
              </a:prstGeom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65" name="矩形 64"/>
              <p:cNvSpPr/>
              <p:nvPr/>
            </p:nvSpPr>
            <p:spPr bwMode="auto">
              <a:xfrm rot="660000">
                <a:off x="7496079" y="4127055"/>
                <a:ext cx="2017616" cy="312456"/>
              </a:xfrm>
              <a:prstGeom prst="rect">
                <a:avLst/>
              </a:prstGeom>
              <a:noFill/>
              <a:ln w="254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noProof="1"/>
              </a:p>
            </p:txBody>
          </p:sp>
          <p:sp>
            <p:nvSpPr>
              <p:cNvPr id="66" name="矩形 65"/>
              <p:cNvSpPr/>
              <p:nvPr/>
            </p:nvSpPr>
            <p:spPr bwMode="auto">
              <a:xfrm rot="660000">
                <a:off x="7571872" y="3701267"/>
                <a:ext cx="1420254" cy="171586"/>
              </a:xfrm>
              <a:prstGeom prst="rect">
                <a:avLst/>
              </a:prstGeom>
              <a:noFill/>
              <a:ln w="254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noProof="1"/>
              </a:p>
            </p:txBody>
          </p:sp>
          <p:sp>
            <p:nvSpPr>
              <p:cNvPr id="67" name="矩形 66"/>
              <p:cNvSpPr/>
              <p:nvPr/>
            </p:nvSpPr>
            <p:spPr bwMode="auto">
              <a:xfrm rot="660000">
                <a:off x="7659813" y="3453156"/>
                <a:ext cx="1399655" cy="211835"/>
              </a:xfrm>
              <a:prstGeom prst="rect">
                <a:avLst/>
              </a:prstGeom>
              <a:noFill/>
              <a:ln w="254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noProof="1"/>
              </a:p>
            </p:txBody>
          </p:sp>
          <p:sp>
            <p:nvSpPr>
              <p:cNvPr id="68" name="矩形 67"/>
              <p:cNvSpPr/>
              <p:nvPr/>
            </p:nvSpPr>
            <p:spPr bwMode="auto">
              <a:xfrm rot="720000">
                <a:off x="7706556" y="3307519"/>
                <a:ext cx="2022370" cy="211835"/>
              </a:xfrm>
              <a:prstGeom prst="rect">
                <a:avLst/>
              </a:prstGeom>
              <a:noFill/>
              <a:ln w="254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noProof="1"/>
              </a:p>
            </p:txBody>
          </p:sp>
        </p:grpSp>
        <p:grpSp>
          <p:nvGrpSpPr>
            <p:cNvPr id="15" name="组合 14"/>
            <p:cNvGrpSpPr/>
            <p:nvPr/>
          </p:nvGrpSpPr>
          <p:grpSpPr>
            <a:xfrm>
              <a:off x="7341632" y="16130342"/>
              <a:ext cx="2394000" cy="1800000"/>
              <a:chOff x="6732302" y="3970691"/>
              <a:chExt cx="2383658" cy="1792224"/>
            </a:xfr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grpSpPr>
          <p:pic>
            <p:nvPicPr>
              <p:cNvPr id="56" name="图片 55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732302" y="3970691"/>
                <a:ext cx="2383658" cy="1792224"/>
              </a:xfrm>
              <a:prstGeom prst="rect">
                <a:avLst/>
              </a:prstGeom>
            </p:spPr>
          </p:pic>
          <p:sp>
            <p:nvSpPr>
              <p:cNvPr id="57" name="矩形 56"/>
              <p:cNvSpPr/>
              <p:nvPr/>
            </p:nvSpPr>
            <p:spPr>
              <a:xfrm rot="720000">
                <a:off x="7048862" y="4178422"/>
                <a:ext cx="2019732" cy="204183"/>
              </a:xfrm>
              <a:prstGeom prst="rect">
                <a:avLst/>
              </a:prstGeom>
              <a:noFill/>
              <a:ln w="25400">
                <a:solidFill>
                  <a:srgbClr val="00F0EE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noProof="1"/>
              </a:p>
            </p:txBody>
          </p:sp>
          <p:sp>
            <p:nvSpPr>
              <p:cNvPr id="58" name="矩形 57"/>
              <p:cNvSpPr/>
              <p:nvPr/>
            </p:nvSpPr>
            <p:spPr>
              <a:xfrm rot="720000">
                <a:off x="7010413" y="4323403"/>
                <a:ext cx="1355299" cy="198745"/>
              </a:xfrm>
              <a:prstGeom prst="rect">
                <a:avLst/>
              </a:prstGeom>
              <a:noFill/>
              <a:ln w="25400">
                <a:solidFill>
                  <a:srgbClr val="00F0EE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noProof="1"/>
              </a:p>
            </p:txBody>
          </p:sp>
          <p:sp>
            <p:nvSpPr>
              <p:cNvPr id="59" name="矩形 58"/>
              <p:cNvSpPr/>
              <p:nvPr/>
            </p:nvSpPr>
            <p:spPr>
              <a:xfrm rot="720000">
                <a:off x="7009812" y="4371730"/>
                <a:ext cx="1340881" cy="157063"/>
              </a:xfrm>
              <a:prstGeom prst="rect">
                <a:avLst/>
              </a:prstGeom>
              <a:noFill/>
              <a:ln w="25400">
                <a:solidFill>
                  <a:srgbClr val="00F0EE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noProof="1"/>
              </a:p>
            </p:txBody>
          </p:sp>
          <p:sp>
            <p:nvSpPr>
              <p:cNvPr id="60" name="矩形 59"/>
              <p:cNvSpPr/>
              <p:nvPr/>
            </p:nvSpPr>
            <p:spPr>
              <a:xfrm rot="540000">
                <a:off x="6915495" y="4550541"/>
                <a:ext cx="1414774" cy="203578"/>
              </a:xfrm>
              <a:prstGeom prst="rect">
                <a:avLst/>
              </a:prstGeom>
              <a:noFill/>
              <a:ln w="25400">
                <a:solidFill>
                  <a:srgbClr val="FFFF00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noProof="1"/>
              </a:p>
            </p:txBody>
          </p:sp>
          <p:sp>
            <p:nvSpPr>
              <p:cNvPr id="61" name="矩形 60"/>
              <p:cNvSpPr/>
              <p:nvPr/>
            </p:nvSpPr>
            <p:spPr>
              <a:xfrm rot="540000">
                <a:off x="6919099" y="4609137"/>
                <a:ext cx="1422583" cy="101488"/>
              </a:xfrm>
              <a:prstGeom prst="rect">
                <a:avLst/>
              </a:prstGeom>
              <a:noFill/>
              <a:ln w="25400">
                <a:solidFill>
                  <a:srgbClr val="FFFF00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noProof="1"/>
              </a:p>
            </p:txBody>
          </p:sp>
          <p:sp>
            <p:nvSpPr>
              <p:cNvPr id="62" name="矩形 61"/>
              <p:cNvSpPr/>
              <p:nvPr/>
            </p:nvSpPr>
            <p:spPr>
              <a:xfrm rot="660000">
                <a:off x="6810964" y="4982465"/>
                <a:ext cx="2063586" cy="284525"/>
              </a:xfrm>
              <a:prstGeom prst="rect">
                <a:avLst/>
              </a:prstGeom>
              <a:noFill/>
              <a:ln w="25400">
                <a:solidFill>
                  <a:srgbClr val="DA46D3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noProof="1"/>
              </a:p>
            </p:txBody>
          </p:sp>
          <p:sp>
            <p:nvSpPr>
              <p:cNvPr id="63" name="矩形 62"/>
              <p:cNvSpPr/>
              <p:nvPr/>
            </p:nvSpPr>
            <p:spPr>
              <a:xfrm rot="660000">
                <a:off x="6797747" y="5082744"/>
                <a:ext cx="2063586" cy="173978"/>
              </a:xfrm>
              <a:prstGeom prst="rect">
                <a:avLst/>
              </a:prstGeom>
              <a:noFill/>
              <a:ln w="25400">
                <a:solidFill>
                  <a:srgbClr val="C841C1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noProof="1"/>
              </a:p>
            </p:txBody>
          </p:sp>
        </p:grpSp>
        <p:grpSp>
          <p:nvGrpSpPr>
            <p:cNvPr id="16" name="组合 15"/>
            <p:cNvGrpSpPr/>
            <p:nvPr/>
          </p:nvGrpSpPr>
          <p:grpSpPr>
            <a:xfrm>
              <a:off x="4815744" y="16130342"/>
              <a:ext cx="2394000" cy="1800000"/>
              <a:chOff x="421698" y="2091955"/>
              <a:chExt cx="2388737" cy="1792224"/>
            </a:xfr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grpSpPr>
          <p:pic>
            <p:nvPicPr>
              <p:cNvPr id="52" name="图片 51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21698" y="2091955"/>
                <a:ext cx="2383658" cy="1792224"/>
              </a:xfrm>
              <a:prstGeom prst="rect">
                <a:avLst/>
              </a:prstGeom>
            </p:spPr>
          </p:pic>
          <p:cxnSp>
            <p:nvCxnSpPr>
              <p:cNvPr id="53" name="直接连接符 52"/>
              <p:cNvCxnSpPr/>
              <p:nvPr/>
            </p:nvCxnSpPr>
            <p:spPr bwMode="auto">
              <a:xfrm flipH="1" flipV="1">
                <a:off x="551365" y="2123831"/>
                <a:ext cx="2259070" cy="531892"/>
              </a:xfrm>
              <a:prstGeom prst="line">
                <a:avLst/>
              </a:prstGeom>
              <a:ln w="25400">
                <a:solidFill>
                  <a:srgbClr val="00F0EE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直接连接符 53"/>
              <p:cNvCxnSpPr/>
              <p:nvPr/>
            </p:nvCxnSpPr>
            <p:spPr bwMode="auto">
              <a:xfrm flipH="1" flipV="1">
                <a:off x="582073" y="2648106"/>
                <a:ext cx="1548983" cy="313694"/>
              </a:xfrm>
              <a:prstGeom prst="line">
                <a:avLst/>
              </a:prstGeom>
              <a:ln w="25400">
                <a:solidFill>
                  <a:srgbClr val="FFFF00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直接连接符 54"/>
              <p:cNvCxnSpPr/>
              <p:nvPr/>
            </p:nvCxnSpPr>
            <p:spPr bwMode="auto">
              <a:xfrm flipH="1" flipV="1">
                <a:off x="478807" y="3058384"/>
                <a:ext cx="2167762" cy="391778"/>
              </a:xfrm>
              <a:prstGeom prst="line">
                <a:avLst/>
              </a:prstGeom>
              <a:ln w="25400">
                <a:solidFill>
                  <a:srgbClr val="DA46D3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7" name="组合 16"/>
            <p:cNvGrpSpPr/>
            <p:nvPr/>
          </p:nvGrpSpPr>
          <p:grpSpPr>
            <a:xfrm>
              <a:off x="10808740" y="14153963"/>
              <a:ext cx="2394000" cy="1800000"/>
              <a:chOff x="8443545" y="600860"/>
              <a:chExt cx="2383658" cy="1792224"/>
            </a:xfr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grpSpPr>
          <p:pic>
            <p:nvPicPr>
              <p:cNvPr id="18" name="图片 17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443545" y="600860"/>
                <a:ext cx="2383658" cy="1792224"/>
              </a:xfrm>
              <a:prstGeom prst="rect">
                <a:avLst/>
              </a:prstGeom>
            </p:spPr>
          </p:pic>
          <p:sp>
            <p:nvSpPr>
              <p:cNvPr id="19" name="矩形 18"/>
              <p:cNvSpPr/>
              <p:nvPr/>
            </p:nvSpPr>
            <p:spPr bwMode="auto">
              <a:xfrm>
                <a:off x="9001643" y="681844"/>
                <a:ext cx="155243" cy="164141"/>
              </a:xfrm>
              <a:prstGeom prst="rect">
                <a:avLst/>
              </a:prstGeom>
              <a:noFill/>
              <a:ln w="25400">
                <a:solidFill>
                  <a:srgbClr val="00F0E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u="sng" noProof="1"/>
              </a:p>
            </p:txBody>
          </p:sp>
          <p:sp>
            <p:nvSpPr>
              <p:cNvPr id="20" name="矩形 19"/>
              <p:cNvSpPr/>
              <p:nvPr/>
            </p:nvSpPr>
            <p:spPr bwMode="auto">
              <a:xfrm>
                <a:off x="9188248" y="733141"/>
                <a:ext cx="172975" cy="159977"/>
              </a:xfrm>
              <a:prstGeom prst="rect">
                <a:avLst/>
              </a:prstGeom>
              <a:noFill/>
              <a:ln w="25400">
                <a:solidFill>
                  <a:srgbClr val="00F0E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u="sng" noProof="1"/>
              </a:p>
            </p:txBody>
          </p:sp>
          <p:sp>
            <p:nvSpPr>
              <p:cNvPr id="21" name="矩形 20"/>
              <p:cNvSpPr/>
              <p:nvPr/>
            </p:nvSpPr>
            <p:spPr bwMode="auto">
              <a:xfrm>
                <a:off x="9378805" y="831882"/>
                <a:ext cx="169429" cy="114978"/>
              </a:xfrm>
              <a:prstGeom prst="rect">
                <a:avLst/>
              </a:prstGeom>
              <a:noFill/>
              <a:ln w="25400">
                <a:solidFill>
                  <a:srgbClr val="00F0E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u="sng" noProof="1"/>
              </a:p>
            </p:txBody>
          </p:sp>
          <p:sp>
            <p:nvSpPr>
              <p:cNvPr id="22" name="矩形 21"/>
              <p:cNvSpPr/>
              <p:nvPr/>
            </p:nvSpPr>
            <p:spPr bwMode="auto">
              <a:xfrm>
                <a:off x="9578967" y="831331"/>
                <a:ext cx="169429" cy="173458"/>
              </a:xfrm>
              <a:prstGeom prst="rect">
                <a:avLst/>
              </a:prstGeom>
              <a:noFill/>
              <a:ln w="25400">
                <a:solidFill>
                  <a:srgbClr val="00F0E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u="sng" noProof="1"/>
              </a:p>
            </p:txBody>
          </p:sp>
          <p:sp>
            <p:nvSpPr>
              <p:cNvPr id="23" name="矩形 22"/>
              <p:cNvSpPr/>
              <p:nvPr/>
            </p:nvSpPr>
            <p:spPr bwMode="auto">
              <a:xfrm>
                <a:off x="9777307" y="881924"/>
                <a:ext cx="115251" cy="127863"/>
              </a:xfrm>
              <a:prstGeom prst="rect">
                <a:avLst/>
              </a:prstGeom>
              <a:noFill/>
              <a:ln w="25400">
                <a:solidFill>
                  <a:srgbClr val="00F0E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u="sng" noProof="1"/>
              </a:p>
            </p:txBody>
          </p:sp>
          <p:sp>
            <p:nvSpPr>
              <p:cNvPr id="24" name="矩形 23"/>
              <p:cNvSpPr/>
              <p:nvPr/>
            </p:nvSpPr>
            <p:spPr bwMode="auto">
              <a:xfrm>
                <a:off x="9937815" y="919134"/>
                <a:ext cx="151302" cy="164537"/>
              </a:xfrm>
              <a:prstGeom prst="rect">
                <a:avLst/>
              </a:prstGeom>
              <a:noFill/>
              <a:ln w="25400">
                <a:solidFill>
                  <a:srgbClr val="00F0E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u="sng" noProof="1"/>
              </a:p>
            </p:txBody>
          </p:sp>
          <p:sp>
            <p:nvSpPr>
              <p:cNvPr id="25" name="矩形 24"/>
              <p:cNvSpPr/>
              <p:nvPr/>
            </p:nvSpPr>
            <p:spPr bwMode="auto">
              <a:xfrm>
                <a:off x="10119172" y="974738"/>
                <a:ext cx="126675" cy="136191"/>
              </a:xfrm>
              <a:prstGeom prst="rect">
                <a:avLst/>
              </a:prstGeom>
              <a:noFill/>
              <a:ln w="25400">
                <a:solidFill>
                  <a:srgbClr val="00F0E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u="sng" noProof="1"/>
              </a:p>
            </p:txBody>
          </p:sp>
          <p:sp>
            <p:nvSpPr>
              <p:cNvPr id="26" name="矩形 25"/>
              <p:cNvSpPr/>
              <p:nvPr/>
            </p:nvSpPr>
            <p:spPr bwMode="auto">
              <a:xfrm>
                <a:off x="10286187" y="1013163"/>
                <a:ext cx="113281" cy="122313"/>
              </a:xfrm>
              <a:prstGeom prst="rect">
                <a:avLst/>
              </a:prstGeom>
              <a:noFill/>
              <a:ln w="25400">
                <a:solidFill>
                  <a:srgbClr val="00F0E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u="sng" noProof="1"/>
              </a:p>
            </p:txBody>
          </p:sp>
          <p:sp>
            <p:nvSpPr>
              <p:cNvPr id="27" name="矩形 26"/>
              <p:cNvSpPr/>
              <p:nvPr/>
            </p:nvSpPr>
            <p:spPr bwMode="auto">
              <a:xfrm>
                <a:off x="10446757" y="1037151"/>
                <a:ext cx="129633" cy="164141"/>
              </a:xfrm>
              <a:prstGeom prst="rect">
                <a:avLst/>
              </a:prstGeom>
              <a:noFill/>
              <a:ln w="25400">
                <a:solidFill>
                  <a:srgbClr val="00F0E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u="sng" noProof="1"/>
              </a:p>
            </p:txBody>
          </p:sp>
          <p:sp>
            <p:nvSpPr>
              <p:cNvPr id="28" name="矩形 27"/>
              <p:cNvSpPr/>
              <p:nvPr/>
            </p:nvSpPr>
            <p:spPr bwMode="auto">
              <a:xfrm>
                <a:off x="8778911" y="884131"/>
                <a:ext cx="90230" cy="164537"/>
              </a:xfrm>
              <a:prstGeom prst="rect">
                <a:avLst/>
              </a:prstGeom>
              <a:noFill/>
              <a:ln w="25400">
                <a:solidFill>
                  <a:srgbClr val="00F0E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u="sng" noProof="1"/>
              </a:p>
            </p:txBody>
          </p:sp>
          <p:sp>
            <p:nvSpPr>
              <p:cNvPr id="29" name="矩形 28"/>
              <p:cNvSpPr/>
              <p:nvPr/>
            </p:nvSpPr>
            <p:spPr bwMode="auto">
              <a:xfrm>
                <a:off x="8945384" y="974738"/>
                <a:ext cx="112885" cy="88215"/>
              </a:xfrm>
              <a:prstGeom prst="rect">
                <a:avLst/>
              </a:prstGeom>
              <a:noFill/>
              <a:ln w="25400">
                <a:solidFill>
                  <a:srgbClr val="00F0E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u="sng" noProof="1"/>
              </a:p>
            </p:txBody>
          </p:sp>
          <p:sp>
            <p:nvSpPr>
              <p:cNvPr id="30" name="矩形 29"/>
              <p:cNvSpPr/>
              <p:nvPr/>
            </p:nvSpPr>
            <p:spPr bwMode="auto">
              <a:xfrm>
                <a:off x="8898100" y="906741"/>
                <a:ext cx="157608" cy="156608"/>
              </a:xfrm>
              <a:prstGeom prst="rect">
                <a:avLst/>
              </a:prstGeom>
              <a:noFill/>
              <a:ln w="25400">
                <a:solidFill>
                  <a:srgbClr val="00F0E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u="sng" noProof="1"/>
              </a:p>
            </p:txBody>
          </p:sp>
          <p:sp>
            <p:nvSpPr>
              <p:cNvPr id="31" name="矩形 30"/>
              <p:cNvSpPr/>
              <p:nvPr/>
            </p:nvSpPr>
            <p:spPr bwMode="auto">
              <a:xfrm>
                <a:off x="9322113" y="981970"/>
                <a:ext cx="173960" cy="169890"/>
              </a:xfrm>
              <a:prstGeom prst="rect">
                <a:avLst/>
              </a:prstGeom>
              <a:noFill/>
              <a:ln w="25400">
                <a:solidFill>
                  <a:srgbClr val="00F0E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u="sng" noProof="1"/>
              </a:p>
            </p:txBody>
          </p:sp>
          <p:sp>
            <p:nvSpPr>
              <p:cNvPr id="32" name="矩形 31"/>
              <p:cNvSpPr/>
              <p:nvPr/>
            </p:nvSpPr>
            <p:spPr bwMode="auto">
              <a:xfrm>
                <a:off x="9543362" y="1097795"/>
                <a:ext cx="102982" cy="101350"/>
              </a:xfrm>
              <a:prstGeom prst="rect">
                <a:avLst/>
              </a:prstGeom>
              <a:noFill/>
              <a:ln w="25400">
                <a:solidFill>
                  <a:srgbClr val="00F0E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u="sng" noProof="1"/>
              </a:p>
            </p:txBody>
          </p:sp>
          <p:sp>
            <p:nvSpPr>
              <p:cNvPr id="33" name="矩形 32"/>
              <p:cNvSpPr/>
              <p:nvPr/>
            </p:nvSpPr>
            <p:spPr bwMode="auto">
              <a:xfrm>
                <a:off x="9663682" y="1076831"/>
                <a:ext cx="167458" cy="163942"/>
              </a:xfrm>
              <a:prstGeom prst="rect">
                <a:avLst/>
              </a:prstGeom>
              <a:noFill/>
              <a:ln w="25400">
                <a:solidFill>
                  <a:srgbClr val="00F0E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u="sng" noProof="1"/>
              </a:p>
            </p:txBody>
          </p:sp>
          <p:sp>
            <p:nvSpPr>
              <p:cNvPr id="34" name="矩形 33"/>
              <p:cNvSpPr/>
              <p:nvPr/>
            </p:nvSpPr>
            <p:spPr bwMode="auto">
              <a:xfrm>
                <a:off x="9864633" y="1116876"/>
                <a:ext cx="172975" cy="162155"/>
              </a:xfrm>
              <a:prstGeom prst="rect">
                <a:avLst/>
              </a:prstGeom>
              <a:noFill/>
              <a:ln w="25400">
                <a:solidFill>
                  <a:srgbClr val="00F0E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u="sng" noProof="1"/>
              </a:p>
            </p:txBody>
          </p:sp>
          <p:sp>
            <p:nvSpPr>
              <p:cNvPr id="35" name="矩形 34"/>
              <p:cNvSpPr/>
              <p:nvPr/>
            </p:nvSpPr>
            <p:spPr bwMode="auto">
              <a:xfrm>
                <a:off x="8674271" y="1103952"/>
                <a:ext cx="113281" cy="164141"/>
              </a:xfrm>
              <a:prstGeom prst="rect">
                <a:avLst/>
              </a:prstGeom>
              <a:noFill/>
              <a:ln w="25400"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u="sng" noProof="1"/>
              </a:p>
            </p:txBody>
          </p:sp>
          <p:sp>
            <p:nvSpPr>
              <p:cNvPr id="36" name="矩形 35"/>
              <p:cNvSpPr/>
              <p:nvPr/>
            </p:nvSpPr>
            <p:spPr bwMode="auto">
              <a:xfrm>
                <a:off x="8842936" y="1176149"/>
                <a:ext cx="113281" cy="107048"/>
              </a:xfrm>
              <a:prstGeom prst="rect">
                <a:avLst/>
              </a:prstGeom>
              <a:noFill/>
              <a:ln w="25400"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u="sng" noProof="1"/>
              </a:p>
            </p:txBody>
          </p:sp>
          <p:sp>
            <p:nvSpPr>
              <p:cNvPr id="37" name="矩形 36"/>
              <p:cNvSpPr/>
              <p:nvPr/>
            </p:nvSpPr>
            <p:spPr bwMode="auto">
              <a:xfrm>
                <a:off x="8992127" y="1202152"/>
                <a:ext cx="76242" cy="93370"/>
              </a:xfrm>
              <a:prstGeom prst="rect">
                <a:avLst/>
              </a:prstGeom>
              <a:noFill/>
              <a:ln w="25400"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u="sng" noProof="1"/>
              </a:p>
            </p:txBody>
          </p:sp>
          <p:sp>
            <p:nvSpPr>
              <p:cNvPr id="38" name="矩形 37"/>
              <p:cNvSpPr/>
              <p:nvPr/>
            </p:nvSpPr>
            <p:spPr bwMode="auto">
              <a:xfrm>
                <a:off x="9164774" y="1229673"/>
                <a:ext cx="96575" cy="114488"/>
              </a:xfrm>
              <a:prstGeom prst="rect">
                <a:avLst/>
              </a:prstGeom>
              <a:noFill/>
              <a:ln w="25400"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u="sng" noProof="1"/>
              </a:p>
            </p:txBody>
          </p:sp>
          <p:sp>
            <p:nvSpPr>
              <p:cNvPr id="39" name="矩形 38"/>
              <p:cNvSpPr/>
              <p:nvPr/>
            </p:nvSpPr>
            <p:spPr bwMode="auto">
              <a:xfrm>
                <a:off x="9305911" y="1240773"/>
                <a:ext cx="113281" cy="164141"/>
              </a:xfrm>
              <a:prstGeom prst="rect">
                <a:avLst/>
              </a:prstGeom>
              <a:noFill/>
              <a:ln w="25400"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u="sng" noProof="1"/>
              </a:p>
            </p:txBody>
          </p:sp>
          <p:sp>
            <p:nvSpPr>
              <p:cNvPr id="40" name="矩形 39"/>
              <p:cNvSpPr/>
              <p:nvPr/>
            </p:nvSpPr>
            <p:spPr bwMode="auto">
              <a:xfrm>
                <a:off x="9469786" y="1268528"/>
                <a:ext cx="177309" cy="165925"/>
              </a:xfrm>
              <a:prstGeom prst="rect">
                <a:avLst/>
              </a:prstGeom>
              <a:noFill/>
              <a:ln w="25400"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u="sng" noProof="1"/>
              </a:p>
            </p:txBody>
          </p:sp>
          <p:sp>
            <p:nvSpPr>
              <p:cNvPr id="41" name="矩形 40"/>
              <p:cNvSpPr/>
              <p:nvPr/>
            </p:nvSpPr>
            <p:spPr bwMode="auto">
              <a:xfrm>
                <a:off x="9691657" y="1322843"/>
                <a:ext cx="139483" cy="155022"/>
              </a:xfrm>
              <a:prstGeom prst="rect">
                <a:avLst/>
              </a:prstGeom>
              <a:noFill/>
              <a:ln w="25400"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u="sng" noProof="1"/>
              </a:p>
            </p:txBody>
          </p:sp>
          <p:sp>
            <p:nvSpPr>
              <p:cNvPr id="42" name="矩形 41"/>
              <p:cNvSpPr/>
              <p:nvPr/>
            </p:nvSpPr>
            <p:spPr bwMode="auto">
              <a:xfrm>
                <a:off x="9881174" y="1366556"/>
                <a:ext cx="113281" cy="135794"/>
              </a:xfrm>
              <a:prstGeom prst="rect">
                <a:avLst/>
              </a:prstGeom>
              <a:noFill/>
              <a:ln w="25400"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u="sng" noProof="1"/>
              </a:p>
            </p:txBody>
          </p:sp>
          <p:sp>
            <p:nvSpPr>
              <p:cNvPr id="43" name="矩形 42"/>
              <p:cNvSpPr/>
              <p:nvPr/>
            </p:nvSpPr>
            <p:spPr bwMode="auto">
              <a:xfrm>
                <a:off x="8856190" y="1606083"/>
                <a:ext cx="135937" cy="173138"/>
              </a:xfrm>
              <a:prstGeom prst="rect">
                <a:avLst/>
              </a:prstGeom>
              <a:noFill/>
              <a:ln w="25400">
                <a:solidFill>
                  <a:srgbClr val="DA46D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u="sng" noProof="1"/>
              </a:p>
            </p:txBody>
          </p:sp>
          <p:sp>
            <p:nvSpPr>
              <p:cNvPr id="44" name="矩形 43"/>
              <p:cNvSpPr/>
              <p:nvPr/>
            </p:nvSpPr>
            <p:spPr bwMode="auto">
              <a:xfrm>
                <a:off x="8937476" y="1553358"/>
                <a:ext cx="204496" cy="275550"/>
              </a:xfrm>
              <a:prstGeom prst="rect">
                <a:avLst/>
              </a:prstGeom>
              <a:noFill/>
              <a:ln w="25400">
                <a:solidFill>
                  <a:srgbClr val="DA46D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u="sng" noProof="1"/>
              </a:p>
            </p:txBody>
          </p:sp>
          <p:sp>
            <p:nvSpPr>
              <p:cNvPr id="45" name="矩形 44"/>
              <p:cNvSpPr/>
              <p:nvPr/>
            </p:nvSpPr>
            <p:spPr bwMode="auto">
              <a:xfrm>
                <a:off x="9197804" y="1606083"/>
                <a:ext cx="237003" cy="269207"/>
              </a:xfrm>
              <a:prstGeom prst="rect">
                <a:avLst/>
              </a:prstGeom>
              <a:noFill/>
              <a:ln w="25400">
                <a:solidFill>
                  <a:srgbClr val="DA46D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u="sng" noProof="1"/>
              </a:p>
            </p:txBody>
          </p:sp>
          <p:sp>
            <p:nvSpPr>
              <p:cNvPr id="46" name="矩形 45"/>
              <p:cNvSpPr/>
              <p:nvPr/>
            </p:nvSpPr>
            <p:spPr bwMode="auto">
              <a:xfrm>
                <a:off x="9519916" y="1657775"/>
                <a:ext cx="221635" cy="214493"/>
              </a:xfrm>
              <a:prstGeom prst="rect">
                <a:avLst/>
              </a:prstGeom>
              <a:noFill/>
              <a:ln w="25400">
                <a:solidFill>
                  <a:srgbClr val="DA46D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u="sng" noProof="1"/>
              </a:p>
            </p:txBody>
          </p:sp>
          <p:sp>
            <p:nvSpPr>
              <p:cNvPr id="47" name="矩形 46"/>
              <p:cNvSpPr/>
              <p:nvPr/>
            </p:nvSpPr>
            <p:spPr bwMode="auto">
              <a:xfrm>
                <a:off x="9897113" y="1809299"/>
                <a:ext cx="96535" cy="112599"/>
              </a:xfrm>
              <a:prstGeom prst="rect">
                <a:avLst/>
              </a:prstGeom>
              <a:noFill/>
              <a:ln w="25400">
                <a:solidFill>
                  <a:srgbClr val="DA46D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u="sng" noProof="1"/>
              </a:p>
            </p:txBody>
          </p:sp>
          <p:sp>
            <p:nvSpPr>
              <p:cNvPr id="48" name="矩形 47"/>
              <p:cNvSpPr/>
              <p:nvPr/>
            </p:nvSpPr>
            <p:spPr bwMode="auto">
              <a:xfrm>
                <a:off x="9777658" y="1710425"/>
                <a:ext cx="219666" cy="268215"/>
              </a:xfrm>
              <a:prstGeom prst="rect">
                <a:avLst/>
              </a:prstGeom>
              <a:noFill/>
              <a:ln w="25400">
                <a:solidFill>
                  <a:srgbClr val="DA46D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u="sng" noProof="1"/>
              </a:p>
            </p:txBody>
          </p:sp>
          <p:sp>
            <p:nvSpPr>
              <p:cNvPr id="49" name="矩形 48"/>
              <p:cNvSpPr/>
              <p:nvPr/>
            </p:nvSpPr>
            <p:spPr bwMode="auto">
              <a:xfrm>
                <a:off x="10061221" y="1827914"/>
                <a:ext cx="188734" cy="178416"/>
              </a:xfrm>
              <a:prstGeom prst="rect">
                <a:avLst/>
              </a:prstGeom>
              <a:noFill/>
              <a:ln w="25400">
                <a:solidFill>
                  <a:srgbClr val="DA46D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u="sng" noProof="1"/>
              </a:p>
            </p:txBody>
          </p:sp>
          <p:sp>
            <p:nvSpPr>
              <p:cNvPr id="50" name="矩形 49"/>
              <p:cNvSpPr/>
              <p:nvPr/>
            </p:nvSpPr>
            <p:spPr bwMode="auto">
              <a:xfrm>
                <a:off x="10328482" y="1827914"/>
                <a:ext cx="207846" cy="245449"/>
              </a:xfrm>
              <a:prstGeom prst="rect">
                <a:avLst/>
              </a:prstGeom>
              <a:noFill/>
              <a:ln w="25400">
                <a:solidFill>
                  <a:srgbClr val="DA46D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u="sng" noProof="1"/>
              </a:p>
            </p:txBody>
          </p:sp>
          <p:sp>
            <p:nvSpPr>
              <p:cNvPr id="51" name="矩形 50"/>
              <p:cNvSpPr/>
              <p:nvPr/>
            </p:nvSpPr>
            <p:spPr bwMode="auto">
              <a:xfrm>
                <a:off x="9115607" y="981354"/>
                <a:ext cx="162683" cy="131456"/>
              </a:xfrm>
              <a:prstGeom prst="rect">
                <a:avLst/>
              </a:prstGeom>
              <a:noFill/>
              <a:ln w="25400">
                <a:solidFill>
                  <a:srgbClr val="00F0E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u="sng" noProof="1"/>
              </a:p>
            </p:txBody>
          </p:sp>
          <p:sp>
            <p:nvSpPr>
              <p:cNvPr id="69" name="矩形 68"/>
              <p:cNvSpPr/>
              <p:nvPr/>
            </p:nvSpPr>
            <p:spPr bwMode="auto">
              <a:xfrm>
                <a:off x="10607108" y="1087922"/>
                <a:ext cx="108531" cy="131878"/>
              </a:xfrm>
              <a:prstGeom prst="rect">
                <a:avLst/>
              </a:prstGeom>
              <a:noFill/>
              <a:ln w="25400">
                <a:solidFill>
                  <a:srgbClr val="00F0E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u="sng" noProof="1"/>
              </a:p>
            </p:txBody>
          </p:sp>
        </p:grpSp>
      </p:grpSp>
      <p:pic>
        <p:nvPicPr>
          <p:cNvPr id="71" name="图片 7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91175" y="1474597"/>
            <a:ext cx="2076450" cy="1620838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cxnSp>
        <p:nvCxnSpPr>
          <p:cNvPr id="24580" name="直接连接符 17"/>
          <p:cNvCxnSpPr>
            <a:cxnSpLocks noChangeShapeType="1"/>
          </p:cNvCxnSpPr>
          <p:nvPr/>
        </p:nvCxnSpPr>
        <p:spPr bwMode="auto">
          <a:xfrm flipH="1">
            <a:off x="4557713" y="1561910"/>
            <a:ext cx="6350" cy="1979612"/>
          </a:xfrm>
          <a:prstGeom prst="line">
            <a:avLst/>
          </a:prstGeom>
          <a:noFill/>
          <a:ln w="19050">
            <a:solidFill>
              <a:schemeClr val="accent1"/>
            </a:solidFill>
            <a:prstDash val="sysDot"/>
            <a:round/>
            <a:headEnd/>
            <a:tailEnd/>
          </a:ln>
        </p:spPr>
      </p:cxnSp>
      <p:cxnSp>
        <p:nvCxnSpPr>
          <p:cNvPr id="24581" name="直接连接符 17"/>
          <p:cNvCxnSpPr>
            <a:cxnSpLocks noChangeShapeType="1"/>
          </p:cNvCxnSpPr>
          <p:nvPr/>
        </p:nvCxnSpPr>
        <p:spPr bwMode="auto">
          <a:xfrm flipV="1">
            <a:off x="696913" y="3549460"/>
            <a:ext cx="7796212" cy="3175"/>
          </a:xfrm>
          <a:prstGeom prst="line">
            <a:avLst/>
          </a:prstGeom>
          <a:noFill/>
          <a:ln w="19050">
            <a:solidFill>
              <a:schemeClr val="accent1"/>
            </a:solidFill>
            <a:prstDash val="sysDot"/>
            <a:round/>
            <a:headEnd/>
            <a:tailEnd/>
          </a:ln>
        </p:spPr>
      </p:cxnSp>
      <p:sp>
        <p:nvSpPr>
          <p:cNvPr id="24582" name="文本框 72"/>
          <p:cNvSpPr txBox="1">
            <a:spLocks noChangeArrowheads="1"/>
          </p:cNvSpPr>
          <p:nvPr/>
        </p:nvSpPr>
        <p:spPr bwMode="auto">
          <a:xfrm>
            <a:off x="1174750" y="3112897"/>
            <a:ext cx="303688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zh-CN" sz="1600">
                <a:latin typeface="Times New Roman" pitchFamily="18" charset="0"/>
                <a:sym typeface="+mn-ea"/>
              </a:rPr>
              <a:t>Segmentation-based method[1]</a:t>
            </a:r>
          </a:p>
        </p:txBody>
      </p:sp>
      <p:sp>
        <p:nvSpPr>
          <p:cNvPr id="24583" name="文本框 73"/>
          <p:cNvSpPr txBox="1">
            <a:spLocks noChangeArrowheads="1"/>
          </p:cNvSpPr>
          <p:nvPr/>
        </p:nvSpPr>
        <p:spPr bwMode="auto">
          <a:xfrm>
            <a:off x="4981575" y="3101785"/>
            <a:ext cx="33147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zh-CN" sz="1600">
                <a:latin typeface="Times New Roman" pitchFamily="18" charset="0"/>
                <a:sym typeface="+mn-ea"/>
              </a:rPr>
              <a:t>Proposal-based method[2]</a:t>
            </a:r>
          </a:p>
        </p:txBody>
      </p:sp>
      <p:sp>
        <p:nvSpPr>
          <p:cNvPr id="24584" name="文本框 74"/>
          <p:cNvSpPr txBox="1">
            <a:spLocks noChangeArrowheads="1"/>
          </p:cNvSpPr>
          <p:nvPr/>
        </p:nvSpPr>
        <p:spPr bwMode="auto">
          <a:xfrm>
            <a:off x="1916113" y="5090922"/>
            <a:ext cx="535781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zh-CN" sz="1600">
                <a:latin typeface="Times New Roman" pitchFamily="18" charset="0"/>
                <a:sym typeface="+mn-ea"/>
              </a:rPr>
              <a:t>Hybrid method[3]</a:t>
            </a:r>
          </a:p>
        </p:txBody>
      </p:sp>
      <p:pic>
        <p:nvPicPr>
          <p:cNvPr id="24585" name="图片 76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773238" y="3668522"/>
            <a:ext cx="5561012" cy="147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6" name="文本框 78"/>
          <p:cNvSpPr txBox="1">
            <a:spLocks noChangeArrowheads="1"/>
          </p:cNvSpPr>
          <p:nvPr/>
        </p:nvSpPr>
        <p:spPr bwMode="auto">
          <a:xfrm>
            <a:off x="611188" y="1017588"/>
            <a:ext cx="7685087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zh-CN" sz="2400" b="1">
                <a:latin typeface="Times New Roman" pitchFamily="18" charset="0"/>
                <a:cs typeface="Times New Roman" pitchFamily="18" charset="0"/>
              </a:rPr>
              <a:t>Scene text detectionmethods after 2016</a:t>
            </a:r>
          </a:p>
          <a:p>
            <a:pPr algn="ctr"/>
            <a:endParaRPr lang="zh-CN" altLang="en-US" sz="24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587" name="标题 1"/>
          <p:cNvSpPr>
            <a:spLocks noGrp="1"/>
          </p:cNvSpPr>
          <p:nvPr>
            <p:ph type="title"/>
          </p:nvPr>
        </p:nvSpPr>
        <p:spPr>
          <a:xfrm>
            <a:off x="611188" y="206375"/>
            <a:ext cx="7504112" cy="812800"/>
          </a:xfrm>
        </p:spPr>
        <p:txBody>
          <a:bodyPr/>
          <a:lstStyle/>
          <a:p>
            <a:pPr eaLnBrk="1" hangingPunct="1"/>
            <a:r>
              <a:rPr kumimoji="1" lang="en-US" altLang="zh-CN">
                <a:latin typeface="Times New Roman" pitchFamily="18" charset="0"/>
              </a:rPr>
              <a:t>Background</a:t>
            </a:r>
            <a:endParaRPr lang="zh-CN" altLang="en-US"/>
          </a:p>
        </p:txBody>
      </p:sp>
      <p:sp>
        <p:nvSpPr>
          <p:cNvPr id="80" name="矩形 79"/>
          <p:cNvSpPr/>
          <p:nvPr/>
        </p:nvSpPr>
        <p:spPr>
          <a:xfrm>
            <a:off x="354013" y="5427472"/>
            <a:ext cx="8459787" cy="827278"/>
          </a:xfrm>
          <a:prstGeom prst="rect">
            <a:avLst/>
          </a:prstGeom>
          <a:noFill/>
          <a:ln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3" name="标题 1"/>
          <p:cNvSpPr>
            <a:spLocks noGrp="1"/>
          </p:cNvSpPr>
          <p:nvPr>
            <p:ph type="title"/>
          </p:nvPr>
        </p:nvSpPr>
        <p:spPr>
          <a:xfrm>
            <a:off x="611188" y="206375"/>
            <a:ext cx="7504112" cy="812800"/>
          </a:xfrm>
        </p:spPr>
        <p:txBody>
          <a:bodyPr/>
          <a:lstStyle/>
          <a:p>
            <a:pPr eaLnBrk="1" hangingPunct="1"/>
            <a:r>
              <a:rPr lang="en-US" altLang="zh-CN">
                <a:latin typeface="Times New Roman" pitchFamily="18" charset="0"/>
                <a:sym typeface="+mn-ea"/>
              </a:rPr>
              <a:t>Outline</a:t>
            </a:r>
            <a:endParaRPr lang="zh-CN" altLang="en-US"/>
          </a:p>
        </p:txBody>
      </p:sp>
      <p:sp>
        <p:nvSpPr>
          <p:cNvPr id="3" name="文本框 1"/>
          <p:cNvSpPr txBox="1"/>
          <p:nvPr/>
        </p:nvSpPr>
        <p:spPr>
          <a:xfrm>
            <a:off x="615950" y="1298575"/>
            <a:ext cx="8386763" cy="28622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42900" indent="-3429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charset="0"/>
              <a:buChar char=""/>
              <a:defRPr/>
            </a:pPr>
            <a:r>
              <a:rPr lang="en-US" altLang="zh-CN" sz="2400" dirty="0">
                <a:solidFill>
                  <a:schemeClr val="bg1">
                    <a:lumMod val="50000"/>
                  </a:schemeClr>
                </a:solidFill>
                <a:latin typeface="Times New Roman" panose="02020603050405020304" charset="0"/>
                <a:ea typeface="+mn-ea"/>
              </a:rPr>
              <a:t>Background</a:t>
            </a:r>
          </a:p>
          <a:p>
            <a:pPr marL="342900" indent="-3429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charset="0"/>
              <a:buChar char=""/>
              <a:defRPr/>
            </a:pPr>
            <a:r>
              <a:rPr lang="en-US" altLang="zh-CN" sz="2400" dirty="0">
                <a:solidFill>
                  <a:schemeClr val="bg1">
                    <a:lumMod val="50000"/>
                  </a:schemeClr>
                </a:solidFill>
                <a:latin typeface="Times New Roman" panose="02020603050405020304" charset="0"/>
                <a:ea typeface="+mn-ea"/>
                <a:sym typeface="+mn-ea"/>
              </a:rPr>
              <a:t>Scene T</a:t>
            </a:r>
            <a:r>
              <a:rPr lang="en-US" altLang="zh-CN" sz="2400" dirty="0">
                <a:solidFill>
                  <a:schemeClr val="bg1">
                    <a:lumMod val="50000"/>
                  </a:schemeClr>
                </a:solidFill>
                <a:latin typeface="Times New Roman" panose="02020603050405020304" charset="0"/>
                <a:ea typeface="+mn-ea"/>
              </a:rPr>
              <a:t>ext Detection </a:t>
            </a:r>
          </a:p>
          <a:p>
            <a:pPr marL="342900" indent="-3429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charset="0"/>
              <a:buChar char=""/>
              <a:defRPr/>
            </a:pPr>
            <a:r>
              <a:rPr lang="en-US" altLang="zh-CN" sz="2400" dirty="0">
                <a:solidFill>
                  <a:schemeClr val="bg1">
                    <a:lumMod val="50000"/>
                  </a:schemeClr>
                </a:solidFill>
                <a:latin typeface="Times New Roman" panose="02020603050405020304" charset="0"/>
                <a:ea typeface="+mn-ea"/>
              </a:rPr>
              <a:t>Scene Text Recognition</a:t>
            </a:r>
          </a:p>
          <a:p>
            <a:pPr marL="342900" indent="-3429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charset="0"/>
              <a:buChar char=""/>
              <a:defRPr/>
            </a:pPr>
            <a:r>
              <a:rPr lang="en-US" altLang="zh-CN" sz="2400" dirty="0">
                <a:solidFill>
                  <a:schemeClr val="bg1">
                    <a:lumMod val="50000"/>
                  </a:schemeClr>
                </a:solidFill>
                <a:latin typeface="Times New Roman" panose="02020603050405020304" charset="0"/>
                <a:ea typeface="+mn-ea"/>
              </a:rPr>
              <a:t>Applications</a:t>
            </a:r>
          </a:p>
          <a:p>
            <a:pPr marL="342900" indent="-3429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charset="0"/>
              <a:buChar char=""/>
              <a:defRPr/>
            </a:pPr>
            <a:r>
              <a:rPr lang="en-US" altLang="zh-CN" sz="2400" b="1" dirty="0">
                <a:latin typeface="Times New Roman" panose="02020603050405020304" charset="0"/>
                <a:ea typeface="+mn-ea"/>
                <a:sym typeface="+mn-ea"/>
              </a:rPr>
              <a:t>Future Trends</a:t>
            </a:r>
            <a:endParaRPr lang="en-US" altLang="zh-CN" sz="2400" b="1" dirty="0">
              <a:latin typeface="Times New Roman" panose="02020603050405020304" charset="0"/>
              <a:ea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7" name="标题 1"/>
          <p:cNvSpPr>
            <a:spLocks noGrp="1"/>
          </p:cNvSpPr>
          <p:nvPr>
            <p:ph type="title"/>
          </p:nvPr>
        </p:nvSpPr>
        <p:spPr>
          <a:xfrm>
            <a:off x="611188" y="206375"/>
            <a:ext cx="7504112" cy="812800"/>
          </a:xfrm>
        </p:spPr>
        <p:txBody>
          <a:bodyPr/>
          <a:lstStyle/>
          <a:p>
            <a:pPr eaLnBrk="1" hangingPunct="1"/>
            <a:r>
              <a:rPr lang="en-US" altLang="zh-CN">
                <a:latin typeface="Times New Roman" pitchFamily="18" charset="0"/>
                <a:sym typeface="+mn-ea"/>
              </a:rPr>
              <a:t>Future Trends</a:t>
            </a:r>
            <a:endParaRPr lang="zh-CN" altLang="en-US"/>
          </a:p>
        </p:txBody>
      </p:sp>
      <p:sp>
        <p:nvSpPr>
          <p:cNvPr id="132098" name="文本框 3"/>
          <p:cNvSpPr txBox="1">
            <a:spLocks noChangeArrowheads="1"/>
          </p:cNvSpPr>
          <p:nvPr/>
        </p:nvSpPr>
        <p:spPr bwMode="auto">
          <a:xfrm>
            <a:off x="488950" y="1503363"/>
            <a:ext cx="8337550" cy="3970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lnSpc>
                <a:spcPct val="150000"/>
              </a:lnSpc>
              <a:buClr>
                <a:srgbClr val="C00000"/>
              </a:buClr>
              <a:buFont typeface="Wingdings" pitchFamily="2" charset="2"/>
              <a:buChar char="p"/>
            </a:pPr>
            <a:r>
              <a:rPr lang="en-US" altLang="zh-CN" sz="2400" dirty="0">
                <a:latin typeface="Times New Roman" pitchFamily="18" charset="0"/>
                <a:cs typeface="Times New Roman" pitchFamily="18" charset="0"/>
                <a:sym typeface="+mn-ea"/>
              </a:rPr>
              <a:t>Irregular text 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  <a:sym typeface="+mn-ea"/>
              </a:rPr>
              <a:t>detection (Curved &amp; Perspective Text Lines ) </a:t>
            </a:r>
            <a:endParaRPr lang="en-US" altLang="zh-CN" sz="2400" dirty="0">
              <a:latin typeface="Times New Roman" pitchFamily="18" charset="0"/>
              <a:cs typeface="Times New Roman" pitchFamily="18" charset="0"/>
              <a:sym typeface="+mn-ea"/>
            </a:endParaRPr>
          </a:p>
          <a:p>
            <a:pPr marL="342900" indent="-342900">
              <a:lnSpc>
                <a:spcPct val="150000"/>
              </a:lnSpc>
              <a:buClr>
                <a:srgbClr val="C00000"/>
              </a:buClr>
              <a:buFont typeface="Wingdings" pitchFamily="2" charset="2"/>
              <a:buChar char="p"/>
            </a:pP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  <a:sym typeface="+mn-ea"/>
              </a:rPr>
              <a:t>Multilingual End-to-end 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  <a:sym typeface="+mn-ea"/>
              </a:rPr>
              <a:t>text 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  <a:sym typeface="+mn-ea"/>
              </a:rPr>
              <a:t>recognition </a:t>
            </a:r>
          </a:p>
          <a:p>
            <a:pPr marL="342900" indent="-342900">
              <a:lnSpc>
                <a:spcPct val="150000"/>
              </a:lnSpc>
              <a:buClr>
                <a:srgbClr val="C00000"/>
              </a:buClr>
              <a:buFont typeface="Wingdings" pitchFamily="2" charset="2"/>
              <a:buChar char="p"/>
            </a:pP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  <a:sym typeface="+mn-ea"/>
              </a:rPr>
              <a:t>Semi-supervised 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  <a:sym typeface="+mn-ea"/>
              </a:rPr>
              <a:t>or weakly supervised text detection and 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  <a:sym typeface="+mn-ea"/>
              </a:rPr>
              <a:t>recognition </a:t>
            </a:r>
          </a:p>
          <a:p>
            <a:pPr marL="342900" indent="-342900">
              <a:lnSpc>
                <a:spcPct val="150000"/>
              </a:lnSpc>
              <a:buClr>
                <a:srgbClr val="C00000"/>
              </a:buClr>
              <a:buFont typeface="Wingdings" pitchFamily="2" charset="2"/>
              <a:buChar char="p"/>
            </a:pP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  <a:sym typeface="+mn-ea"/>
              </a:rPr>
              <a:t>Text 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  <a:sym typeface="+mn-ea"/>
              </a:rPr>
              <a:t>image synthesis 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  <a:sym typeface="+mn-ea"/>
              </a:rPr>
              <a:t>(GAN)</a:t>
            </a:r>
            <a:endParaRPr lang="en-US" altLang="zh-CN" sz="2400" dirty="0">
              <a:latin typeface="Times New Roman" pitchFamily="18" charset="0"/>
              <a:cs typeface="Times New Roman" pitchFamily="18" charset="0"/>
              <a:sym typeface="+mn-ea"/>
            </a:endParaRPr>
          </a:p>
          <a:p>
            <a:pPr marL="342900" indent="-342900">
              <a:lnSpc>
                <a:spcPct val="150000"/>
              </a:lnSpc>
              <a:buClr>
                <a:srgbClr val="C00000"/>
              </a:buClr>
              <a:buFont typeface="Wingdings" pitchFamily="2" charset="2"/>
              <a:buChar char="p"/>
            </a:pPr>
            <a:r>
              <a:rPr lang="en-US" altLang="zh-CN" sz="2400" dirty="0">
                <a:latin typeface="Times New Roman" pitchFamily="18" charset="0"/>
                <a:cs typeface="Times New Roman" pitchFamily="18" charset="0"/>
                <a:sym typeface="+mn-ea"/>
              </a:rPr>
              <a:t>Unified framework for OCR and 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  <a:sym typeface="+mn-ea"/>
              </a:rPr>
              <a:t>NLP </a:t>
            </a:r>
          </a:p>
          <a:p>
            <a:pPr marL="342900" indent="-342900">
              <a:lnSpc>
                <a:spcPct val="150000"/>
              </a:lnSpc>
              <a:buClr>
                <a:srgbClr val="C00000"/>
              </a:buClr>
              <a:buFont typeface="Wingdings" pitchFamily="2" charset="2"/>
              <a:buChar char="p"/>
            </a:pP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  <a:sym typeface="+mn-ea"/>
              </a:rPr>
              <a:t>Integrating 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  <a:sym typeface="+mn-ea"/>
              </a:rPr>
              <a:t>Scene text and Image/Videos for many applications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  <a:sym typeface="+mn-ea"/>
              </a:rPr>
              <a:t>. </a:t>
            </a:r>
            <a:endParaRPr lang="en-US" altLang="zh-CN" sz="2400" dirty="0"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1" name="文本框 4"/>
          <p:cNvSpPr txBox="1">
            <a:spLocks noChangeArrowheads="1"/>
          </p:cNvSpPr>
          <p:nvPr/>
        </p:nvSpPr>
        <p:spPr bwMode="auto">
          <a:xfrm>
            <a:off x="512763" y="1103313"/>
            <a:ext cx="8455025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 sz="1400" dirty="0">
                <a:latin typeface="Times New Roman" pitchFamily="18" charset="0"/>
                <a:cs typeface="Times New Roman" pitchFamily="18" charset="0"/>
              </a:rPr>
              <a:t>B. Shi, C. Yao, M. Liao, </a:t>
            </a:r>
            <a:r>
              <a:rPr lang="pt-BR" altLang="zh-CN" sz="1400" dirty="0">
                <a:latin typeface="Times New Roman" pitchFamily="18" charset="0"/>
                <a:cs typeface="Times New Roman" pitchFamily="18" charset="0"/>
              </a:rPr>
              <a:t>M Yang, </a:t>
            </a:r>
            <a:r>
              <a:rPr lang="pt-BR" altLang="zh-CN" sz="1400" dirty="0" err="1">
                <a:latin typeface="Times New Roman" pitchFamily="18" charset="0"/>
                <a:cs typeface="Times New Roman" pitchFamily="18" charset="0"/>
              </a:rPr>
              <a:t>P</a:t>
            </a:r>
            <a:r>
              <a:rPr lang="pt-BR" altLang="zh-CN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t-BR" altLang="zh-CN" sz="1400" dirty="0" err="1">
                <a:latin typeface="Times New Roman" pitchFamily="18" charset="0"/>
                <a:cs typeface="Times New Roman" pitchFamily="18" charset="0"/>
              </a:rPr>
              <a:t>Xu</a:t>
            </a:r>
            <a:r>
              <a:rPr lang="pt-BR" altLang="zh-CN" sz="1400" dirty="0">
                <a:latin typeface="Times New Roman" pitchFamily="18" charset="0"/>
                <a:cs typeface="Times New Roman" pitchFamily="18" charset="0"/>
              </a:rPr>
              <a:t>, L </a:t>
            </a:r>
            <a:r>
              <a:rPr lang="pt-BR" altLang="zh-CN" sz="1400" dirty="0" err="1">
                <a:latin typeface="Times New Roman" pitchFamily="18" charset="0"/>
                <a:cs typeface="Times New Roman" pitchFamily="18" charset="0"/>
              </a:rPr>
              <a:t>Cui</a:t>
            </a:r>
            <a:r>
              <a:rPr lang="pt-BR" altLang="zh-CN" sz="1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pt-BR" altLang="zh-CN" sz="1400" dirty="0" err="1">
                <a:latin typeface="Times New Roman" pitchFamily="18" charset="0"/>
                <a:cs typeface="Times New Roman" pitchFamily="18" charset="0"/>
              </a:rPr>
              <a:t>S</a:t>
            </a:r>
            <a:r>
              <a:rPr lang="pt-BR" altLang="zh-CN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t-BR" altLang="zh-CN" sz="1400" dirty="0" err="1">
                <a:latin typeface="Times New Roman" pitchFamily="18" charset="0"/>
                <a:cs typeface="Times New Roman" pitchFamily="18" charset="0"/>
              </a:rPr>
              <a:t>Belongie</a:t>
            </a:r>
            <a:r>
              <a:rPr lang="pt-BR" altLang="zh-CN" sz="1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pt-BR" altLang="zh-CN" sz="1400" dirty="0" err="1">
                <a:latin typeface="Times New Roman" pitchFamily="18" charset="0"/>
                <a:cs typeface="Times New Roman" pitchFamily="18" charset="0"/>
              </a:rPr>
              <a:t>S</a:t>
            </a:r>
            <a:r>
              <a:rPr lang="pt-BR" altLang="zh-CN" sz="1400" dirty="0">
                <a:latin typeface="Times New Roman" pitchFamily="18" charset="0"/>
                <a:cs typeface="Times New Roman" pitchFamily="18" charset="0"/>
              </a:rPr>
              <a:t> Lu, </a:t>
            </a:r>
            <a:r>
              <a:rPr lang="pt-BR" altLang="zh-CN" sz="1400" dirty="0" err="1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pt-BR" altLang="zh-CN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t-BR" altLang="zh-CN" sz="1400" dirty="0" err="1">
                <a:latin typeface="Times New Roman" pitchFamily="18" charset="0"/>
                <a:cs typeface="Times New Roman" pitchFamily="18" charset="0"/>
              </a:rPr>
              <a:t>Bai</a:t>
            </a:r>
            <a:r>
              <a:rPr lang="pt-BR" altLang="zh-CN" sz="1400" dirty="0">
                <a:latin typeface="Times New Roman" pitchFamily="18" charset="0"/>
                <a:cs typeface="Times New Roman" pitchFamily="18" charset="0"/>
              </a:rPr>
              <a:t>. </a:t>
            </a:r>
            <a:endParaRPr lang="pt-BR" altLang="zh-CN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altLang="zh-CN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ICDAR2017 Competition on Reading Chinese Text in the Wild ( RCTW-17). </a:t>
            </a:r>
            <a:r>
              <a:rPr lang="en-US" altLang="zh-CN" dirty="0">
                <a:latin typeface="Times New Roman" pitchFamily="18" charset="0"/>
                <a:cs typeface="Times New Roman" pitchFamily="18" charset="0"/>
              </a:rPr>
              <a:t>ICDAR’17</a:t>
            </a:r>
            <a:endParaRPr lang="en-US" altLang="zh-CN" sz="11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altLang="zh-CN" sz="1400" dirty="0">
                <a:latin typeface="Times New Roman" pitchFamily="18" charset="0"/>
                <a:cs typeface="Times New Roman" pitchFamily="18" charset="0"/>
              </a:rPr>
              <a:t>Dataset :  </a:t>
            </a:r>
            <a:r>
              <a:rPr lang="en-US" altLang="zh-CN" sz="1400" i="1" u="sng" dirty="0">
                <a:solidFill>
                  <a:srgbClr val="002060"/>
                </a:solidFill>
                <a:latin typeface="Times New Roman" pitchFamily="18" charset="0"/>
                <a:ea typeface="黑体" pitchFamily="2" charset="-122"/>
                <a:cs typeface="Times New Roman" pitchFamily="18" charset="0"/>
                <a:hlinkClick r:id="rId3"/>
              </a:rPr>
              <a:t>http://mclab.eic.hust.edu.cn/icdar2017chinese</a:t>
            </a:r>
            <a:r>
              <a:rPr lang="en-US" altLang="zh-CN" sz="1400" i="1" u="sng" dirty="0">
                <a:solidFill>
                  <a:srgbClr val="002060"/>
                </a:solidFill>
                <a:latin typeface="Times New Roman" pitchFamily="18" charset="0"/>
                <a:ea typeface="黑体" pitchFamily="2" charset="-122"/>
                <a:cs typeface="Times New Roman" pitchFamily="18" charset="0"/>
              </a:rPr>
              <a:t> </a:t>
            </a:r>
            <a:endParaRPr lang="en-US" altLang="zh-CN" sz="11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altLang="zh-CN" sz="11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altLang="zh-CN" sz="1400" dirty="0">
                <a:latin typeface="Times New Roman" pitchFamily="18" charset="0"/>
                <a:cs typeface="Times New Roman" pitchFamily="18" charset="0"/>
              </a:rPr>
              <a:t>B. Shi, X. Bai, S. </a:t>
            </a:r>
            <a:r>
              <a:rPr lang="en-US" altLang="zh-CN" sz="1400" dirty="0" err="1">
                <a:latin typeface="Times New Roman" pitchFamily="18" charset="0"/>
                <a:cs typeface="Times New Roman" pitchFamily="18" charset="0"/>
              </a:rPr>
              <a:t>Belongie</a:t>
            </a:r>
            <a:r>
              <a:rPr lang="en-US" altLang="zh-CN" sz="1400" dirty="0">
                <a:latin typeface="Times New Roman" pitchFamily="18" charset="0"/>
                <a:cs typeface="Times New Roman" pitchFamily="18" charset="0"/>
              </a:rPr>
              <a:t>. </a:t>
            </a:r>
            <a:endParaRPr lang="en-US" altLang="zh-CN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altLang="zh-CN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Detecting Oriented Text in Natural Images by Linking Segments. </a:t>
            </a:r>
            <a:r>
              <a:rPr lang="en-US" altLang="zh-CN" dirty="0">
                <a:latin typeface="Times New Roman" pitchFamily="18" charset="0"/>
                <a:cs typeface="Times New Roman" pitchFamily="18" charset="0"/>
              </a:rPr>
              <a:t>CVPR'17</a:t>
            </a:r>
            <a:endParaRPr lang="en-US" altLang="zh-CN" sz="11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altLang="zh-CN" sz="1400" dirty="0">
                <a:latin typeface="Times New Roman" pitchFamily="18" charset="0"/>
                <a:cs typeface="Times New Roman" pitchFamily="18" charset="0"/>
              </a:rPr>
              <a:t>Code: </a:t>
            </a:r>
            <a:r>
              <a:rPr lang="en-US" altLang="zh-CN" sz="1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hlinkClick r:id="rId4"/>
              </a:rPr>
              <a:t>https://github.com/bgshih/seglink</a:t>
            </a:r>
            <a:endParaRPr lang="en-US" altLang="zh-CN" sz="11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altLang="zh-CN" sz="11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altLang="zh-CN" sz="1400" dirty="0">
                <a:latin typeface="Times New Roman" pitchFamily="18" charset="0"/>
                <a:cs typeface="Times New Roman" pitchFamily="18" charset="0"/>
              </a:rPr>
              <a:t>M. Liao, B. Shi, X. Bai, X. Wang, W. Liu.</a:t>
            </a:r>
            <a:endParaRPr lang="en-US" altLang="zh-CN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altLang="zh-CN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TextBoxes</a:t>
            </a:r>
            <a:r>
              <a:rPr lang="en-US" altLang="zh-CN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: A fast text detector with a single deep neural network. </a:t>
            </a:r>
            <a:r>
              <a:rPr lang="en-US" altLang="zh-CN" dirty="0">
                <a:latin typeface="Times New Roman" pitchFamily="18" charset="0"/>
                <a:cs typeface="Times New Roman" pitchFamily="18" charset="0"/>
              </a:rPr>
              <a:t>AAAI'17</a:t>
            </a:r>
            <a:endParaRPr lang="en-US" altLang="zh-CN" sz="11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altLang="zh-CN" sz="1400" dirty="0">
                <a:latin typeface="Times New Roman" pitchFamily="18" charset="0"/>
                <a:cs typeface="Times New Roman" pitchFamily="18" charset="0"/>
              </a:rPr>
              <a:t>Code: </a:t>
            </a:r>
            <a:r>
              <a:rPr lang="en-US" altLang="zh-CN" sz="1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hlinkClick r:id="rId5"/>
              </a:rPr>
              <a:t>https://github.com/MhLiao/TextBoxes</a:t>
            </a:r>
            <a:endParaRPr lang="en-US" altLang="zh-CN" sz="11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altLang="zh-CN" sz="11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altLang="zh-CN" sz="1400" dirty="0">
                <a:latin typeface="Times New Roman" pitchFamily="18" charset="0"/>
                <a:cs typeface="Times New Roman" pitchFamily="18" charset="0"/>
              </a:rPr>
              <a:t>B. Shi, X. Bai, C. Yao. </a:t>
            </a:r>
            <a:endParaRPr lang="en-US" altLang="zh-CN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altLang="zh-CN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An end-to-end trainable neural network for image-based sequence recognition and its application to scene text recognition.</a:t>
            </a:r>
            <a:r>
              <a:rPr lang="en-US" altLang="zh-CN" dirty="0">
                <a:latin typeface="Times New Roman" pitchFamily="18" charset="0"/>
                <a:cs typeface="Times New Roman" pitchFamily="18" charset="0"/>
              </a:rPr>
              <a:t> TPAMI’17</a:t>
            </a:r>
            <a:endParaRPr lang="en-US" altLang="zh-CN" sz="11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altLang="zh-CN" sz="1400" dirty="0">
                <a:latin typeface="Times New Roman" pitchFamily="18" charset="0"/>
                <a:cs typeface="Times New Roman" pitchFamily="18" charset="0"/>
              </a:rPr>
              <a:t>Code: </a:t>
            </a:r>
            <a:r>
              <a:rPr lang="en-US" altLang="zh-CN" sz="1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hlinkClick r:id="rId6"/>
              </a:rPr>
              <a:t>http://mclab.eic.hust.edu.cn/~xbai/CRNN/crnn_code.zip</a:t>
            </a:r>
            <a:endParaRPr lang="en-US" altLang="zh-CN" sz="11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altLang="zh-CN" sz="11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altLang="zh-CN" sz="1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B. Shi, , X. Wang, P. </a:t>
            </a:r>
            <a:r>
              <a:rPr lang="en-US" altLang="zh-CN" sz="1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Lyu</a:t>
            </a:r>
            <a:r>
              <a:rPr lang="en-US" altLang="zh-CN" sz="1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C. Yao, X. Bai. </a:t>
            </a:r>
          </a:p>
          <a:p>
            <a:r>
              <a:rPr lang="en-US" altLang="zh-CN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Robust scene text recognition with automatic rectification. </a:t>
            </a:r>
            <a:r>
              <a:rPr lang="en-US" altLang="zh-CN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CVPR’16</a:t>
            </a:r>
          </a:p>
          <a:p>
            <a:endParaRPr lang="en-US" altLang="zh-CN" sz="1000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ts val="2000"/>
              </a:lnSpc>
            </a:pPr>
            <a:r>
              <a:rPr lang="en-US" altLang="zh-CN" sz="1400" dirty="0">
                <a:latin typeface="Times New Roman" pitchFamily="18" charset="0"/>
                <a:cs typeface="Times New Roman" pitchFamily="18" charset="0"/>
              </a:rPr>
              <a:t>X. Bai, M. Yang, P. </a:t>
            </a:r>
            <a:r>
              <a:rPr lang="en-US" altLang="zh-CN" sz="1400" dirty="0" err="1">
                <a:latin typeface="Times New Roman" pitchFamily="18" charset="0"/>
                <a:cs typeface="Times New Roman" pitchFamily="18" charset="0"/>
              </a:rPr>
              <a:t>Lyu</a:t>
            </a:r>
            <a:r>
              <a:rPr lang="en-US" altLang="zh-CN" sz="1400" dirty="0">
                <a:latin typeface="Times New Roman" pitchFamily="18" charset="0"/>
                <a:cs typeface="Times New Roman" pitchFamily="18" charset="0"/>
              </a:rPr>
              <a:t>, et al. </a:t>
            </a:r>
            <a:endParaRPr lang="en-US" altLang="zh-CN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ts val="2000"/>
              </a:lnSpc>
            </a:pPr>
            <a:r>
              <a:rPr lang="en-US" altLang="zh-CN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Integrating Scene Text and Visual Appearance for Fine-Grained Image </a:t>
            </a:r>
            <a:r>
              <a:rPr lang="en-US" altLang="zh-CN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Classification </a:t>
            </a:r>
            <a:r>
              <a:rPr lang="en-US" altLang="zh-CN" dirty="0">
                <a:latin typeface="Times New Roman" pitchFamily="18" charset="0"/>
                <a:cs typeface="Times New Roman" pitchFamily="18" charset="0"/>
              </a:rPr>
              <a:t>arXiv2017.</a:t>
            </a:r>
          </a:p>
          <a:p>
            <a:pPr>
              <a:lnSpc>
                <a:spcPts val="2100"/>
              </a:lnSpc>
            </a:pPr>
            <a:r>
              <a:rPr lang="en-US" altLang="zh-CN" sz="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600" dirty="0">
                <a:latin typeface="Times New Roman" pitchFamily="18" charset="0"/>
                <a:cs typeface="Times New Roman" pitchFamily="18" charset="0"/>
              </a:rPr>
              <a:t> </a:t>
            </a:r>
            <a:endParaRPr lang="en-US" altLang="zh-CN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611188" y="206375"/>
            <a:ext cx="7504112" cy="8128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Resources (Papers &amp; Datasets &amp; Codes)</a:t>
            </a:r>
            <a:endParaRPr lang="zh-CN" altLang="en-US" dirty="0"/>
          </a:p>
        </p:txBody>
      </p:sp>
      <p:sp>
        <p:nvSpPr>
          <p:cNvPr id="133123" name="文本框 3"/>
          <p:cNvSpPr txBox="1">
            <a:spLocks noChangeArrowheads="1"/>
          </p:cNvSpPr>
          <p:nvPr/>
        </p:nvSpPr>
        <p:spPr bwMode="auto">
          <a:xfrm>
            <a:off x="257175" y="998538"/>
            <a:ext cx="1009650" cy="5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lnSpc>
                <a:spcPct val="150000"/>
              </a:lnSpc>
              <a:buClr>
                <a:srgbClr val="C00000"/>
              </a:buClr>
              <a:buFont typeface="Wingdings" pitchFamily="2" charset="2"/>
              <a:buChar char="p"/>
            </a:pPr>
            <a:r>
              <a:rPr lang="en-US" altLang="zh-CN" dirty="0">
                <a:latin typeface="Times New Roman" pitchFamily="18" charset="0"/>
                <a:cs typeface="Times New Roman" pitchFamily="18" charset="0"/>
                <a:sym typeface="+mn-ea"/>
              </a:rPr>
              <a:t>  </a:t>
            </a:r>
            <a:endParaRPr lang="en-US" altLang="zh-CN" dirty="0">
              <a:latin typeface="Times New Roman" pitchFamily="18" charset="0"/>
            </a:endParaRPr>
          </a:p>
        </p:txBody>
      </p:sp>
      <p:sp>
        <p:nvSpPr>
          <p:cNvPr id="133124" name="文本框 3"/>
          <p:cNvSpPr txBox="1">
            <a:spLocks noChangeArrowheads="1"/>
          </p:cNvSpPr>
          <p:nvPr/>
        </p:nvSpPr>
        <p:spPr bwMode="auto">
          <a:xfrm>
            <a:off x="257175" y="1865313"/>
            <a:ext cx="1009650" cy="5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lnSpc>
                <a:spcPct val="150000"/>
              </a:lnSpc>
              <a:buClr>
                <a:srgbClr val="C00000"/>
              </a:buClr>
              <a:buFont typeface="Wingdings" pitchFamily="2" charset="2"/>
              <a:buChar char="p"/>
            </a:pPr>
            <a:r>
              <a:rPr lang="en-US" altLang="zh-CN">
                <a:latin typeface="Times New Roman" pitchFamily="18" charset="0"/>
                <a:cs typeface="Times New Roman" pitchFamily="18" charset="0"/>
                <a:sym typeface="+mn-ea"/>
              </a:rPr>
              <a:t>  </a:t>
            </a:r>
            <a:endParaRPr lang="en-US" altLang="zh-CN">
              <a:latin typeface="Times New Roman" pitchFamily="18" charset="0"/>
            </a:endParaRPr>
          </a:p>
        </p:txBody>
      </p:sp>
      <p:sp>
        <p:nvSpPr>
          <p:cNvPr id="133125" name="文本框 3"/>
          <p:cNvSpPr txBox="1">
            <a:spLocks noChangeArrowheads="1"/>
          </p:cNvSpPr>
          <p:nvPr/>
        </p:nvSpPr>
        <p:spPr bwMode="auto">
          <a:xfrm>
            <a:off x="257175" y="2733675"/>
            <a:ext cx="1009650" cy="5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lnSpc>
                <a:spcPct val="150000"/>
              </a:lnSpc>
              <a:buClr>
                <a:srgbClr val="C00000"/>
              </a:buClr>
              <a:buFont typeface="Wingdings" pitchFamily="2" charset="2"/>
              <a:buChar char="p"/>
            </a:pPr>
            <a:r>
              <a:rPr lang="en-US" altLang="zh-CN">
                <a:latin typeface="Times New Roman" pitchFamily="18" charset="0"/>
                <a:cs typeface="Times New Roman" pitchFamily="18" charset="0"/>
                <a:sym typeface="+mn-ea"/>
              </a:rPr>
              <a:t>  </a:t>
            </a:r>
            <a:endParaRPr lang="en-US" altLang="zh-CN">
              <a:latin typeface="Times New Roman" pitchFamily="18" charset="0"/>
            </a:endParaRPr>
          </a:p>
        </p:txBody>
      </p:sp>
      <p:sp>
        <p:nvSpPr>
          <p:cNvPr id="133126" name="文本框 3"/>
          <p:cNvSpPr txBox="1">
            <a:spLocks noChangeArrowheads="1"/>
          </p:cNvSpPr>
          <p:nvPr/>
        </p:nvSpPr>
        <p:spPr bwMode="auto">
          <a:xfrm>
            <a:off x="257175" y="3595688"/>
            <a:ext cx="1009650" cy="5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lnSpc>
                <a:spcPct val="150000"/>
              </a:lnSpc>
              <a:buClr>
                <a:srgbClr val="C00000"/>
              </a:buClr>
              <a:buFont typeface="Wingdings" pitchFamily="2" charset="2"/>
              <a:buChar char="p"/>
            </a:pPr>
            <a:r>
              <a:rPr lang="en-US" altLang="zh-CN">
                <a:latin typeface="Times New Roman" pitchFamily="18" charset="0"/>
                <a:cs typeface="Times New Roman" pitchFamily="18" charset="0"/>
                <a:sym typeface="+mn-ea"/>
              </a:rPr>
              <a:t>  </a:t>
            </a:r>
            <a:endParaRPr lang="en-US" altLang="zh-CN">
              <a:latin typeface="Times New Roman" pitchFamily="18" charset="0"/>
            </a:endParaRPr>
          </a:p>
        </p:txBody>
      </p:sp>
      <p:sp>
        <p:nvSpPr>
          <p:cNvPr id="133127" name="文本框 3"/>
          <p:cNvSpPr txBox="1">
            <a:spLocks noChangeArrowheads="1"/>
          </p:cNvSpPr>
          <p:nvPr/>
        </p:nvSpPr>
        <p:spPr bwMode="auto">
          <a:xfrm>
            <a:off x="257175" y="4732338"/>
            <a:ext cx="1009650" cy="5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lnSpc>
                <a:spcPct val="150000"/>
              </a:lnSpc>
              <a:buClr>
                <a:srgbClr val="C00000"/>
              </a:buClr>
              <a:buFont typeface="Wingdings" pitchFamily="2" charset="2"/>
              <a:buChar char="p"/>
            </a:pPr>
            <a:r>
              <a:rPr lang="en-US" altLang="zh-CN">
                <a:latin typeface="Times New Roman" pitchFamily="18" charset="0"/>
                <a:cs typeface="Times New Roman" pitchFamily="18" charset="0"/>
                <a:sym typeface="+mn-ea"/>
              </a:rPr>
              <a:t>  </a:t>
            </a:r>
            <a:endParaRPr lang="en-US" altLang="zh-CN">
              <a:latin typeface="Times New Roman" pitchFamily="18" charset="0"/>
            </a:endParaRPr>
          </a:p>
        </p:txBody>
      </p:sp>
      <p:sp>
        <p:nvSpPr>
          <p:cNvPr id="133128" name="文本框 3"/>
          <p:cNvSpPr txBox="1">
            <a:spLocks noChangeArrowheads="1"/>
          </p:cNvSpPr>
          <p:nvPr/>
        </p:nvSpPr>
        <p:spPr bwMode="auto">
          <a:xfrm>
            <a:off x="257175" y="5400675"/>
            <a:ext cx="1009650" cy="5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lnSpc>
                <a:spcPct val="150000"/>
              </a:lnSpc>
              <a:buClr>
                <a:srgbClr val="C00000"/>
              </a:buClr>
              <a:buFont typeface="Wingdings" pitchFamily="2" charset="2"/>
              <a:buChar char="p"/>
            </a:pPr>
            <a:r>
              <a:rPr lang="en-US" altLang="zh-CN">
                <a:latin typeface="Times New Roman" pitchFamily="18" charset="0"/>
                <a:cs typeface="Times New Roman" pitchFamily="18" charset="0"/>
                <a:sym typeface="+mn-ea"/>
              </a:rPr>
              <a:t>  </a:t>
            </a:r>
            <a:endParaRPr lang="en-US" altLang="zh-CN"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zh-CN" sz="3600" dirty="0" smtClean="0">
                <a:latin typeface="Times New Roman" charset="0"/>
                <a:ea typeface="Times New Roman" charset="0"/>
                <a:cs typeface="Times New Roman" charset="0"/>
              </a:rPr>
              <a:t>Literature review (Papers &amp; PPTs)</a:t>
            </a:r>
            <a:endParaRPr kumimoji="1" lang="zh-CN" altLang="en-US" sz="36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611188" y="1183627"/>
            <a:ext cx="7984172" cy="40010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 smtClean="0">
                <a:latin typeface="Times New Roman" charset="0"/>
                <a:ea typeface="Times New Roman" charset="0"/>
                <a:cs typeface="Times New Roman" charset="0"/>
              </a:rPr>
              <a:t>[Survey Paper] </a:t>
            </a:r>
          </a:p>
          <a:p>
            <a:r>
              <a:rPr lang="en-US" altLang="zh-CN" dirty="0" smtClean="0">
                <a:latin typeface="Times New Roman" charset="0"/>
                <a:ea typeface="Times New Roman" charset="0"/>
                <a:cs typeface="Times New Roman" charset="0"/>
              </a:rPr>
              <a:t>Scene </a:t>
            </a:r>
            <a:r>
              <a:rPr lang="en-US" altLang="zh-CN" dirty="0">
                <a:latin typeface="Times New Roman" charset="0"/>
                <a:ea typeface="Times New Roman" charset="0"/>
                <a:cs typeface="Times New Roman" charset="0"/>
              </a:rPr>
              <a:t>text detection and recognition: Recent advances and future </a:t>
            </a:r>
            <a:r>
              <a:rPr lang="en-US" altLang="zh-CN" dirty="0" smtClean="0">
                <a:latin typeface="Times New Roman" charset="0"/>
                <a:ea typeface="Times New Roman" charset="0"/>
                <a:cs typeface="Times New Roman" charset="0"/>
              </a:rPr>
              <a:t>trends. </a:t>
            </a:r>
          </a:p>
          <a:p>
            <a:r>
              <a:rPr lang="en-US" altLang="zh-CN" dirty="0" smtClean="0">
                <a:latin typeface="Times New Roman" charset="0"/>
                <a:ea typeface="Times New Roman" charset="0"/>
                <a:cs typeface="Times New Roman" charset="0"/>
              </a:rPr>
              <a:t>Y </a:t>
            </a:r>
            <a:r>
              <a:rPr lang="en-US" altLang="zh-CN" dirty="0">
                <a:latin typeface="Times New Roman" charset="0"/>
                <a:ea typeface="Times New Roman" charset="0"/>
                <a:cs typeface="Times New Roman" charset="0"/>
              </a:rPr>
              <a:t>Zhu, C Yao, X </a:t>
            </a:r>
            <a:r>
              <a:rPr lang="en-US" altLang="zh-CN" dirty="0" smtClean="0">
                <a:latin typeface="Times New Roman" charset="0"/>
                <a:ea typeface="Times New Roman" charset="0"/>
                <a:cs typeface="Times New Roman" charset="0"/>
              </a:rPr>
              <a:t>Bai.</a:t>
            </a:r>
            <a:endParaRPr lang="en-US" altLang="zh-CN" dirty="0">
              <a:latin typeface="Times New Roman" charset="0"/>
              <a:ea typeface="Times New Roman" charset="0"/>
              <a:cs typeface="Times New Roman" charset="0"/>
            </a:endParaRPr>
          </a:p>
          <a:p>
            <a:r>
              <a:rPr lang="en-US" altLang="zh-CN" dirty="0">
                <a:latin typeface="Times New Roman" charset="0"/>
                <a:ea typeface="Times New Roman" charset="0"/>
                <a:cs typeface="Times New Roman" charset="0"/>
              </a:rPr>
              <a:t>Frontiers of Computer Science 10 (1), </a:t>
            </a:r>
            <a:r>
              <a:rPr lang="en-US" altLang="zh-CN" dirty="0" smtClean="0">
                <a:latin typeface="Times New Roman" charset="0"/>
                <a:ea typeface="Times New Roman" charset="0"/>
                <a:cs typeface="Times New Roman" charset="0"/>
              </a:rPr>
              <a:t>19–36, 2016. </a:t>
            </a:r>
          </a:p>
          <a:p>
            <a:r>
              <a:rPr lang="zh-CN" altLang="en-US" sz="1400" dirty="0" smtClean="0">
                <a:latin typeface="Times New Roman" charset="0"/>
                <a:ea typeface="Times New Roman" charset="0"/>
                <a:cs typeface="Times New Roman" charset="0"/>
                <a:hlinkClick r:id="rId3"/>
              </a:rPr>
              <a:t>http</a:t>
            </a:r>
            <a:r>
              <a:rPr lang="zh-CN" altLang="en-US" sz="1400" dirty="0">
                <a:latin typeface="Times New Roman" charset="0"/>
                <a:ea typeface="Times New Roman" charset="0"/>
                <a:cs typeface="Times New Roman" charset="0"/>
                <a:hlinkClick r:id="rId3"/>
              </a:rPr>
              <a:t>://mclab.eic.hust.edu.cn/UpLoadFiles/Papers/FCS_TextSurvey_2015.</a:t>
            </a:r>
            <a:r>
              <a:rPr lang="zh-CN" altLang="en-US" sz="1400" dirty="0" smtClean="0">
                <a:latin typeface="Times New Roman" charset="0"/>
                <a:ea typeface="Times New Roman" charset="0"/>
                <a:cs typeface="Times New Roman" charset="0"/>
                <a:hlinkClick r:id="rId3"/>
              </a:rPr>
              <a:t>pdf</a:t>
            </a:r>
            <a:endParaRPr lang="en-US" altLang="zh-CN" sz="1400" dirty="0" smtClean="0">
              <a:latin typeface="Times New Roman" charset="0"/>
              <a:ea typeface="Times New Roman" charset="0"/>
              <a:cs typeface="Times New Roman" charset="0"/>
            </a:endParaRPr>
          </a:p>
          <a:p>
            <a:endParaRPr lang="en-US" altLang="zh-CN" dirty="0">
              <a:latin typeface="Times New Roman" charset="0"/>
              <a:ea typeface="Times New Roman" charset="0"/>
              <a:cs typeface="Times New Roman" charset="0"/>
            </a:endParaRPr>
          </a:p>
          <a:p>
            <a:r>
              <a:rPr lang="en-US" altLang="zh-CN" dirty="0" smtClean="0">
                <a:latin typeface="Times New Roman" charset="0"/>
                <a:ea typeface="Times New Roman" charset="0"/>
                <a:cs typeface="Times New Roman" charset="0"/>
              </a:rPr>
              <a:t>[Talk PPT in </a:t>
            </a:r>
            <a:r>
              <a:rPr lang="en-US" altLang="zh-CN" dirty="0">
                <a:latin typeface="Times New Roman" charset="0"/>
                <a:ea typeface="Times New Roman" charset="0"/>
                <a:cs typeface="Times New Roman" charset="0"/>
              </a:rPr>
              <a:t>2014] </a:t>
            </a:r>
            <a:endParaRPr lang="en-US" altLang="zh-CN" dirty="0" smtClean="0">
              <a:latin typeface="Times New Roman" charset="0"/>
              <a:ea typeface="Times New Roman" charset="0"/>
              <a:cs typeface="Times New Roman" charset="0"/>
            </a:endParaRPr>
          </a:p>
          <a:p>
            <a:r>
              <a:rPr lang="en-US" altLang="zh-CN" dirty="0" smtClean="0">
                <a:latin typeface="Times New Roman" charset="0"/>
                <a:ea typeface="Times New Roman" charset="0"/>
                <a:cs typeface="Times New Roman" charset="0"/>
              </a:rPr>
              <a:t>Representation </a:t>
            </a:r>
            <a:r>
              <a:rPr lang="en-US" altLang="zh-CN" dirty="0">
                <a:latin typeface="Times New Roman" charset="0"/>
                <a:ea typeface="Times New Roman" charset="0"/>
                <a:cs typeface="Times New Roman" charset="0"/>
              </a:rPr>
              <a:t>in Scene Text Detection and </a:t>
            </a:r>
            <a:r>
              <a:rPr lang="en-US" altLang="zh-CN" dirty="0" smtClean="0">
                <a:latin typeface="Times New Roman" charset="0"/>
                <a:ea typeface="Times New Roman" charset="0"/>
                <a:cs typeface="Times New Roman" charset="0"/>
              </a:rPr>
              <a:t>Recognition.</a:t>
            </a:r>
          </a:p>
          <a:p>
            <a:r>
              <a:rPr lang="en-US" altLang="zh-CN" sz="1400" dirty="0">
                <a:latin typeface="Times New Roman" charset="0"/>
                <a:ea typeface="Times New Roman" charset="0"/>
                <a:cs typeface="Times New Roman" charset="0"/>
                <a:hlinkClick r:id="rId4" invalidUrl="http://mclab.eic.hust.edu.cn/~xbai/Talk_slice/Representation in Scene Text Detection and Recognition_20150207.pdf"/>
              </a:rPr>
              <a:t>http://mclab.eic.hust.edu.cn/~</a:t>
            </a:r>
            <a:r>
              <a:rPr lang="en-US" altLang="zh-CN" sz="1400" dirty="0" smtClean="0">
                <a:latin typeface="Times New Roman" charset="0"/>
                <a:ea typeface="Times New Roman" charset="0"/>
                <a:cs typeface="Times New Roman" charset="0"/>
                <a:hlinkClick r:id="rId5" invalidUrl="http://mclab.eic.hust.edu.cn/~xbai/Talk_slice/Representation in Scene Text Detection and Recognition_20150207.pdf"/>
              </a:rPr>
              <a:t>xbai/Talk_slice/Representation%20in%20Scene%20Text%20Detection%20and%20Recognition_20150207.pdf</a:t>
            </a:r>
            <a:endParaRPr lang="en-US" altLang="zh-CN" sz="1400" dirty="0" smtClean="0">
              <a:latin typeface="Times New Roman" charset="0"/>
              <a:ea typeface="Times New Roman" charset="0"/>
              <a:cs typeface="Times New Roman" charset="0"/>
            </a:endParaRPr>
          </a:p>
          <a:p>
            <a:endParaRPr lang="en-US" altLang="zh-CN" dirty="0" smtClean="0">
              <a:latin typeface="Times New Roman" charset="0"/>
              <a:ea typeface="Times New Roman" charset="0"/>
              <a:cs typeface="Times New Roman" charset="0"/>
            </a:endParaRPr>
          </a:p>
          <a:p>
            <a:r>
              <a:rPr lang="en-US" altLang="zh-CN" dirty="0" smtClean="0">
                <a:latin typeface="Times New Roman" charset="0"/>
                <a:ea typeface="Times New Roman" charset="0"/>
                <a:cs typeface="Times New Roman" charset="0"/>
              </a:rPr>
              <a:t>[Talk PPT in 2017] </a:t>
            </a:r>
          </a:p>
          <a:p>
            <a:r>
              <a:rPr lang="en-US" altLang="zh-CN" dirty="0" smtClean="0">
                <a:latin typeface="Times New Roman" charset="0"/>
                <a:ea typeface="Times New Roman" charset="0"/>
                <a:cs typeface="Times New Roman" charset="0"/>
              </a:rPr>
              <a:t>Oriented Scene Text Detection Revisited.</a:t>
            </a:r>
          </a:p>
          <a:p>
            <a:r>
              <a:rPr lang="en-US" altLang="zh-CN" sz="1400" dirty="0" smtClean="0">
                <a:latin typeface="Times New Roman" charset="0"/>
                <a:ea typeface="Times New Roman" charset="0"/>
                <a:cs typeface="Times New Roman" charset="0"/>
                <a:hlinkClick r:id="rId6"/>
              </a:rPr>
              <a:t>http</a:t>
            </a:r>
            <a:r>
              <a:rPr lang="en-US" altLang="zh-CN" sz="1400" dirty="0">
                <a:latin typeface="Times New Roman" charset="0"/>
                <a:ea typeface="Times New Roman" charset="0"/>
                <a:cs typeface="Times New Roman" charset="0"/>
                <a:hlinkClick r:id="rId6"/>
              </a:rPr>
              <a:t>://mclab.eic.hust.edu.cn/~</a:t>
            </a:r>
            <a:r>
              <a:rPr lang="en-US" altLang="zh-CN" sz="1400" dirty="0" smtClean="0">
                <a:latin typeface="Times New Roman" charset="0"/>
                <a:ea typeface="Times New Roman" charset="0"/>
                <a:cs typeface="Times New Roman" charset="0"/>
                <a:hlinkClick r:id="rId6"/>
              </a:rPr>
              <a:t>xbai/Talk_slice/Oriented-Scene-Text-Detection-Revisited_VALSE2017.pdf</a:t>
            </a:r>
            <a:endParaRPr lang="en-US" altLang="zh-CN" sz="1400" dirty="0" smtClean="0">
              <a:latin typeface="Times New Roman" charset="0"/>
              <a:ea typeface="Times New Roman" charset="0"/>
              <a:cs typeface="Times New Roman" charset="0"/>
            </a:endParaRPr>
          </a:p>
          <a:p>
            <a:endParaRPr lang="en-US" altLang="zh-CN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4" name="文本框 3"/>
          <p:cNvSpPr txBox="1">
            <a:spLocks noChangeArrowheads="1"/>
          </p:cNvSpPr>
          <p:nvPr/>
        </p:nvSpPr>
        <p:spPr bwMode="auto">
          <a:xfrm>
            <a:off x="257175" y="1108266"/>
            <a:ext cx="1009650" cy="5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lnSpc>
                <a:spcPct val="150000"/>
              </a:lnSpc>
              <a:buClr>
                <a:srgbClr val="C00000"/>
              </a:buClr>
              <a:buFont typeface="Wingdings" pitchFamily="2" charset="2"/>
              <a:buChar char="p"/>
            </a:pPr>
            <a:r>
              <a:rPr lang="en-US" altLang="zh-CN" dirty="0">
                <a:latin typeface="Times New Roman" pitchFamily="18" charset="0"/>
                <a:cs typeface="Times New Roman" pitchFamily="18" charset="0"/>
                <a:sym typeface="+mn-ea"/>
              </a:rPr>
              <a:t>  </a:t>
            </a:r>
            <a:endParaRPr lang="en-US" altLang="zh-CN" dirty="0">
              <a:latin typeface="Times New Roman" pitchFamily="18" charset="0"/>
            </a:endParaRPr>
          </a:p>
        </p:txBody>
      </p:sp>
      <p:sp>
        <p:nvSpPr>
          <p:cNvPr id="5" name="文本框 3"/>
          <p:cNvSpPr txBox="1">
            <a:spLocks noChangeArrowheads="1"/>
          </p:cNvSpPr>
          <p:nvPr/>
        </p:nvSpPr>
        <p:spPr bwMode="auto">
          <a:xfrm>
            <a:off x="257175" y="2712750"/>
            <a:ext cx="1009650" cy="5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lnSpc>
                <a:spcPct val="150000"/>
              </a:lnSpc>
              <a:buClr>
                <a:srgbClr val="C00000"/>
              </a:buClr>
              <a:buFont typeface="Wingdings" pitchFamily="2" charset="2"/>
              <a:buChar char="p"/>
            </a:pPr>
            <a:r>
              <a:rPr lang="en-US" altLang="zh-CN" dirty="0">
                <a:latin typeface="Times New Roman" pitchFamily="18" charset="0"/>
                <a:cs typeface="Times New Roman" pitchFamily="18" charset="0"/>
                <a:sym typeface="+mn-ea"/>
              </a:rPr>
              <a:t>  </a:t>
            </a:r>
            <a:endParaRPr lang="en-US" altLang="zh-CN" dirty="0">
              <a:latin typeface="Times New Roman" pitchFamily="18" charset="0"/>
            </a:endParaRPr>
          </a:p>
        </p:txBody>
      </p:sp>
      <p:sp>
        <p:nvSpPr>
          <p:cNvPr id="6" name="文本框 3"/>
          <p:cNvSpPr txBox="1">
            <a:spLocks noChangeArrowheads="1"/>
          </p:cNvSpPr>
          <p:nvPr/>
        </p:nvSpPr>
        <p:spPr bwMode="auto">
          <a:xfrm>
            <a:off x="257175" y="3948736"/>
            <a:ext cx="1009650" cy="5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lnSpc>
                <a:spcPct val="150000"/>
              </a:lnSpc>
              <a:buClr>
                <a:srgbClr val="C00000"/>
              </a:buClr>
              <a:buFont typeface="Wingdings" pitchFamily="2" charset="2"/>
              <a:buChar char="p"/>
            </a:pPr>
            <a:r>
              <a:rPr lang="en-US" altLang="zh-CN" dirty="0">
                <a:latin typeface="Times New Roman" pitchFamily="18" charset="0"/>
                <a:cs typeface="Times New Roman" pitchFamily="18" charset="0"/>
                <a:sym typeface="+mn-ea"/>
              </a:rPr>
              <a:t>  </a:t>
            </a:r>
            <a:endParaRPr lang="en-US" altLang="zh-CN" dirty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3565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2" cstate="print">
            <a:extLst/>
          </a:blip>
          <a:srcRect l="30571" t="13333" r="34737" b="66957"/>
          <a:stretch/>
        </p:blipFill>
        <p:spPr>
          <a:xfrm>
            <a:off x="383077" y="3757369"/>
            <a:ext cx="1440000" cy="1440000"/>
          </a:xfrm>
          <a:prstGeom prst="ellipse">
            <a:avLst/>
          </a:prstGeom>
          <a:ln w="12700">
            <a:solidFill>
              <a:srgbClr val="0070C0"/>
            </a:solidFill>
          </a:ln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>
            <a:extLst/>
          </a:blip>
          <a:srcRect l="15630" t="12195" r="19158" b="22180"/>
          <a:stretch/>
        </p:blipFill>
        <p:spPr>
          <a:xfrm>
            <a:off x="7362748" y="3757369"/>
            <a:ext cx="1440000" cy="1440000"/>
          </a:xfrm>
          <a:prstGeom prst="ellipse">
            <a:avLst/>
          </a:prstGeom>
          <a:ln w="12700">
            <a:solidFill>
              <a:srgbClr val="0070C0"/>
            </a:solidFill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4" cstate="print">
            <a:extLst/>
          </a:blip>
          <a:srcRect l="9176" t="-207" r="15526" b="24566"/>
          <a:stretch/>
        </p:blipFill>
        <p:spPr>
          <a:xfrm>
            <a:off x="2711812" y="3757369"/>
            <a:ext cx="1433468" cy="1440000"/>
          </a:xfrm>
          <a:prstGeom prst="ellipse">
            <a:avLst/>
          </a:prstGeom>
          <a:ln w="12700">
            <a:solidFill>
              <a:srgbClr val="0070C0"/>
            </a:solidFill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5">
            <a:extLst/>
          </a:blip>
          <a:srcRect l="18187" t="2756" r="23842" b="46386"/>
          <a:stretch/>
        </p:blipFill>
        <p:spPr>
          <a:xfrm>
            <a:off x="5034015" y="3757369"/>
            <a:ext cx="1439998" cy="1440000"/>
          </a:xfrm>
          <a:prstGeom prst="ellipse">
            <a:avLst/>
          </a:prstGeom>
          <a:ln w="12700">
            <a:solidFill>
              <a:srgbClr val="0070C0"/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6">
            <a:extLst/>
          </a:blip>
          <a:srcRect l="18745" t="11388" r="17106" b="24223"/>
          <a:stretch/>
        </p:blipFill>
        <p:spPr>
          <a:xfrm>
            <a:off x="3678974" y="1187207"/>
            <a:ext cx="1440000" cy="1440000"/>
          </a:xfrm>
          <a:prstGeom prst="ellipse">
            <a:avLst/>
          </a:prstGeom>
          <a:ln w="12700">
            <a:solidFill>
              <a:srgbClr val="0070C0"/>
            </a:solidFill>
          </a:ln>
        </p:spPr>
      </p:pic>
      <p:sp>
        <p:nvSpPr>
          <p:cNvPr id="135174" name="文本框 1"/>
          <p:cNvSpPr txBox="1">
            <a:spLocks noChangeArrowheads="1"/>
          </p:cNvSpPr>
          <p:nvPr/>
        </p:nvSpPr>
        <p:spPr bwMode="auto">
          <a:xfrm>
            <a:off x="3292475" y="2749550"/>
            <a:ext cx="235902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kumimoji="1" lang="en-US" altLang="zh-CN">
                <a:latin typeface="Times New Roman" pitchFamily="18" charset="0"/>
                <a:cs typeface="Times New Roman" pitchFamily="18" charset="0"/>
              </a:rPr>
              <a:t>Baoguang Shi.</a:t>
            </a:r>
            <a:r>
              <a:rPr kumimoji="1" lang="zh-CN" altLang="en-US">
                <a:latin typeface="Times New Roman" pitchFamily="18" charset="0"/>
                <a:cs typeface="Times New Roman" pitchFamily="18" charset="0"/>
              </a:rPr>
              <a:t> </a:t>
            </a:r>
            <a:endParaRPr kumimoji="1" lang="en-US" altLang="zh-CN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kumimoji="1" lang="en-US" altLang="zh-CN">
                <a:latin typeface="Times New Roman" pitchFamily="18" charset="0"/>
                <a:cs typeface="Times New Roman" pitchFamily="18" charset="0"/>
              </a:rPr>
              <a:t>PHD</a:t>
            </a:r>
            <a:r>
              <a:rPr kumimoji="1" lang="zh-CN" altLang="en-US"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1" lang="en-US" altLang="zh-CN">
                <a:latin typeface="Times New Roman" pitchFamily="18" charset="0"/>
                <a:cs typeface="Times New Roman" pitchFamily="18" charset="0"/>
              </a:rPr>
              <a:t>Candidate,</a:t>
            </a:r>
            <a:r>
              <a:rPr kumimoji="1" lang="zh-CN" altLang="en-US"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1" lang="en-US" altLang="zh-CN">
                <a:latin typeface="Times New Roman" pitchFamily="18" charset="0"/>
                <a:cs typeface="Times New Roman" pitchFamily="18" charset="0"/>
              </a:rPr>
              <a:t>HUST</a:t>
            </a:r>
            <a:endParaRPr kumimoji="1" lang="zh-CN" alt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5175" name="文本框 7"/>
          <p:cNvSpPr txBox="1">
            <a:spLocks noChangeArrowheads="1"/>
          </p:cNvSpPr>
          <p:nvPr/>
        </p:nvSpPr>
        <p:spPr bwMode="auto">
          <a:xfrm>
            <a:off x="7154863" y="5324475"/>
            <a:ext cx="1855787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zh-CN">
                <a:latin typeface="Times New Roman" pitchFamily="18" charset="0"/>
                <a:cs typeface="Times New Roman" pitchFamily="18" charset="0"/>
              </a:rPr>
              <a:t>Serge Belongie.</a:t>
            </a:r>
            <a:r>
              <a:rPr lang="zh-CN" altLang="en-US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altLang="zh-CN">
                <a:latin typeface="Times New Roman" pitchFamily="18" charset="0"/>
                <a:cs typeface="Times New Roman" pitchFamily="18" charset="0"/>
              </a:rPr>
              <a:t>Professor,</a:t>
            </a:r>
            <a:r>
              <a:rPr lang="zh-CN" altLang="en-US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>
                <a:latin typeface="Times New Roman" pitchFamily="18" charset="0"/>
                <a:cs typeface="Times New Roman" pitchFamily="18" charset="0"/>
              </a:rPr>
              <a:t>Cornell</a:t>
            </a:r>
            <a:endParaRPr lang="zh-CN" alt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5176" name="文本框 8"/>
          <p:cNvSpPr txBox="1">
            <a:spLocks noChangeArrowheads="1"/>
          </p:cNvSpPr>
          <p:nvPr/>
        </p:nvSpPr>
        <p:spPr bwMode="auto">
          <a:xfrm>
            <a:off x="-141288" y="5324475"/>
            <a:ext cx="2489201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kumimoji="1" lang="en-US" altLang="zh-CN">
                <a:latin typeface="Times New Roman" pitchFamily="18" charset="0"/>
                <a:cs typeface="Times New Roman" pitchFamily="18" charset="0"/>
              </a:rPr>
              <a:t>Chengquan Zhang.</a:t>
            </a:r>
          </a:p>
          <a:p>
            <a:pPr algn="ctr"/>
            <a:r>
              <a:rPr kumimoji="1" lang="zh-CN" altLang="en-US"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1" lang="en-US" altLang="zh-CN">
                <a:latin typeface="Times New Roman" pitchFamily="18" charset="0"/>
                <a:cs typeface="Times New Roman" pitchFamily="18" charset="0"/>
              </a:rPr>
              <a:t>Researcher,</a:t>
            </a:r>
            <a:r>
              <a:rPr kumimoji="1" lang="zh-CN" altLang="en-US"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1" lang="en-US" altLang="zh-CN">
                <a:latin typeface="Times New Roman" pitchFamily="18" charset="0"/>
                <a:cs typeface="Times New Roman" pitchFamily="18" charset="0"/>
              </a:rPr>
              <a:t>Baidu</a:t>
            </a:r>
            <a:r>
              <a:rPr kumimoji="1" lang="zh-CN" altLang="en-US"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1" lang="en-US" altLang="zh-CN">
                <a:latin typeface="Times New Roman" pitchFamily="18" charset="0"/>
                <a:cs typeface="Times New Roman" pitchFamily="18" charset="0"/>
              </a:rPr>
              <a:t>IDL </a:t>
            </a: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7">
            <a:extLst/>
          </a:blip>
          <a:srcRect l="15761" t="4449" r="17391" b="28295"/>
          <a:stretch/>
        </p:blipFill>
        <p:spPr>
          <a:xfrm>
            <a:off x="978598" y="1187207"/>
            <a:ext cx="1436930" cy="1440000"/>
          </a:xfrm>
          <a:prstGeom prst="ellipse">
            <a:avLst/>
          </a:prstGeom>
          <a:ln w="12700">
            <a:solidFill>
              <a:srgbClr val="0070C0"/>
            </a:solidFill>
          </a:ln>
        </p:spPr>
      </p:pic>
      <p:sp>
        <p:nvSpPr>
          <p:cNvPr id="135178" name="文本框 12"/>
          <p:cNvSpPr txBox="1">
            <a:spLocks noChangeArrowheads="1"/>
          </p:cNvSpPr>
          <p:nvPr/>
        </p:nvSpPr>
        <p:spPr bwMode="auto">
          <a:xfrm>
            <a:off x="2251075" y="5324475"/>
            <a:ext cx="235585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kumimoji="1" lang="en-US" altLang="zh-CN">
                <a:latin typeface="Times New Roman" pitchFamily="18" charset="0"/>
                <a:cs typeface="Times New Roman" pitchFamily="18" charset="0"/>
              </a:rPr>
              <a:t>Minghui</a:t>
            </a:r>
            <a:r>
              <a:rPr kumimoji="1" lang="zh-CN" altLang="en-US"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1" lang="en-US" altLang="zh-CN">
                <a:latin typeface="Times New Roman" pitchFamily="18" charset="0"/>
                <a:cs typeface="Times New Roman" pitchFamily="18" charset="0"/>
              </a:rPr>
              <a:t>Liao.</a:t>
            </a:r>
          </a:p>
          <a:p>
            <a:pPr algn="ctr"/>
            <a:r>
              <a:rPr kumimoji="1" lang="en-US" altLang="zh-CN">
                <a:latin typeface="Times New Roman" pitchFamily="18" charset="0"/>
                <a:cs typeface="Times New Roman" pitchFamily="18" charset="0"/>
              </a:rPr>
              <a:t>PHD</a:t>
            </a:r>
            <a:r>
              <a:rPr kumimoji="1" lang="zh-CN" altLang="en-US"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1" lang="en-US" altLang="zh-CN">
                <a:latin typeface="Times New Roman" pitchFamily="18" charset="0"/>
                <a:cs typeface="Times New Roman" pitchFamily="18" charset="0"/>
              </a:rPr>
              <a:t>student,</a:t>
            </a:r>
            <a:r>
              <a:rPr kumimoji="1" lang="zh-CN" altLang="en-US"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1" lang="en-US" altLang="zh-CN">
                <a:latin typeface="Times New Roman" pitchFamily="18" charset="0"/>
                <a:cs typeface="Times New Roman" pitchFamily="18" charset="0"/>
              </a:rPr>
              <a:t>HUST</a:t>
            </a:r>
          </a:p>
        </p:txBody>
      </p:sp>
      <p:sp>
        <p:nvSpPr>
          <p:cNvPr id="135179" name="文本框 10"/>
          <p:cNvSpPr txBox="1">
            <a:spLocks noChangeArrowheads="1"/>
          </p:cNvSpPr>
          <p:nvPr/>
        </p:nvSpPr>
        <p:spPr bwMode="auto">
          <a:xfrm>
            <a:off x="155575" y="2757488"/>
            <a:ext cx="3082925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kumimoji="1" lang="en-US" altLang="zh-CN">
                <a:latin typeface="Times New Roman" pitchFamily="18" charset="0"/>
                <a:cs typeface="Times New Roman" pitchFamily="18" charset="0"/>
              </a:rPr>
              <a:t>Cong Yao.</a:t>
            </a:r>
          </a:p>
          <a:p>
            <a:pPr algn="ctr"/>
            <a:r>
              <a:rPr kumimoji="1" lang="en-US" altLang="zh-CN">
                <a:latin typeface="Times New Roman" pitchFamily="18" charset="0"/>
                <a:cs typeface="Times New Roman" pitchFamily="18" charset="0"/>
              </a:rPr>
              <a:t> Cloud Team chief,</a:t>
            </a:r>
            <a:r>
              <a:rPr kumimoji="1" lang="zh-CN" altLang="en-US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>
                <a:latin typeface="Times New Roman" pitchFamily="18" charset="0"/>
                <a:cs typeface="Times New Roman" pitchFamily="18" charset="0"/>
              </a:rPr>
              <a:t>Megvii Inc.</a:t>
            </a:r>
            <a:endParaRPr kumimoji="1" lang="zh-CN" alt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5180" name="文本框 12"/>
          <p:cNvSpPr txBox="1">
            <a:spLocks noChangeArrowheads="1"/>
          </p:cNvSpPr>
          <p:nvPr/>
        </p:nvSpPr>
        <p:spPr bwMode="auto">
          <a:xfrm>
            <a:off x="5773738" y="2738438"/>
            <a:ext cx="2925762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kumimoji="1" lang="en-US" altLang="zh-CN">
                <a:latin typeface="Times New Roman" pitchFamily="18" charset="0"/>
                <a:cs typeface="Times New Roman" pitchFamily="18" charset="0"/>
              </a:rPr>
              <a:t>Zheng Zhang.</a:t>
            </a:r>
          </a:p>
          <a:p>
            <a:pPr algn="ctr"/>
            <a:r>
              <a:rPr lang="en-US" altLang="zh-CN">
                <a:latin typeface="Times New Roman" pitchFamily="18" charset="0"/>
                <a:cs typeface="Times New Roman" pitchFamily="18" charset="0"/>
              </a:rPr>
              <a:t>Associate Researcher</a:t>
            </a:r>
            <a:r>
              <a:rPr kumimoji="1" lang="en-US" altLang="zh-CN">
                <a:latin typeface="Times New Roman" pitchFamily="18" charset="0"/>
                <a:cs typeface="Times New Roman" pitchFamily="18" charset="0"/>
              </a:rPr>
              <a:t>,</a:t>
            </a:r>
            <a:r>
              <a:rPr kumimoji="1" lang="zh-CN" altLang="en-US"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1" lang="en-US" altLang="zh-CN">
                <a:latin typeface="Times New Roman" pitchFamily="18" charset="0"/>
                <a:cs typeface="Times New Roman" pitchFamily="18" charset="0"/>
              </a:rPr>
              <a:t>MSRA</a:t>
            </a:r>
            <a:endParaRPr kumimoji="1" lang="zh-CN" alt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5181" name="文本框 13"/>
          <p:cNvSpPr txBox="1">
            <a:spLocks noChangeArrowheads="1"/>
          </p:cNvSpPr>
          <p:nvPr/>
        </p:nvSpPr>
        <p:spPr bwMode="auto">
          <a:xfrm>
            <a:off x="4271963" y="5324475"/>
            <a:ext cx="2963862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kumimoji="1" lang="en-US" altLang="zh-CN">
                <a:latin typeface="Times New Roman" pitchFamily="18" charset="0"/>
                <a:cs typeface="Times New Roman" pitchFamily="18" charset="0"/>
              </a:rPr>
              <a:t>Mingkun</a:t>
            </a:r>
            <a:r>
              <a:rPr kumimoji="1" lang="zh-CN" altLang="en-US"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1" lang="en-US" altLang="zh-CN">
                <a:latin typeface="Times New Roman" pitchFamily="18" charset="0"/>
                <a:cs typeface="Times New Roman" pitchFamily="18" charset="0"/>
              </a:rPr>
              <a:t>Yang.</a:t>
            </a:r>
          </a:p>
          <a:p>
            <a:pPr algn="ctr"/>
            <a:r>
              <a:rPr kumimoji="1" lang="en-US" altLang="zh-CN">
                <a:latin typeface="Times New Roman" pitchFamily="18" charset="0"/>
                <a:cs typeface="Times New Roman" pitchFamily="18" charset="0"/>
              </a:rPr>
              <a:t>Master</a:t>
            </a:r>
            <a:r>
              <a:rPr kumimoji="1" lang="zh-CN" altLang="en-US"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1" lang="en-US" altLang="zh-CN">
                <a:latin typeface="Times New Roman" pitchFamily="18" charset="0"/>
                <a:cs typeface="Times New Roman" pitchFamily="18" charset="0"/>
              </a:rPr>
              <a:t>student,</a:t>
            </a:r>
            <a:r>
              <a:rPr kumimoji="1" lang="zh-CN" altLang="en-US"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1" lang="en-US" altLang="zh-CN">
                <a:latin typeface="Times New Roman" pitchFamily="18" charset="0"/>
                <a:cs typeface="Times New Roman" pitchFamily="18" charset="0"/>
              </a:rPr>
              <a:t>HUST</a:t>
            </a:r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8" cstate="print">
            <a:extLst/>
          </a:blip>
          <a:srcRect l="12734" t="11571" r="15576" b="16739"/>
          <a:stretch/>
        </p:blipFill>
        <p:spPr>
          <a:xfrm>
            <a:off x="6390211" y="1187207"/>
            <a:ext cx="1440000" cy="1440000"/>
          </a:xfrm>
          <a:prstGeom prst="ellipse">
            <a:avLst/>
          </a:prstGeom>
          <a:ln w="12700">
            <a:solidFill>
              <a:srgbClr val="0070C0"/>
            </a:solidFill>
          </a:ln>
        </p:spPr>
      </p:pic>
      <p:sp>
        <p:nvSpPr>
          <p:cNvPr id="135183" name="标题 10"/>
          <p:cNvSpPr>
            <a:spLocks noGrp="1"/>
          </p:cNvSpPr>
          <p:nvPr>
            <p:ph type="title"/>
          </p:nvPr>
        </p:nvSpPr>
        <p:spPr>
          <a:xfrm>
            <a:off x="611188" y="206375"/>
            <a:ext cx="7504112" cy="812800"/>
          </a:xfrm>
        </p:spPr>
        <p:txBody>
          <a:bodyPr/>
          <a:lstStyle/>
          <a:p>
            <a:pPr eaLnBrk="1" hangingPunct="1"/>
            <a:r>
              <a:rPr lang="en-US" altLang="zh-CN">
                <a:latin typeface="Times New Roman" pitchFamily="18" charset="0"/>
                <a:cs typeface="Times New Roman" pitchFamily="18" charset="0"/>
              </a:rPr>
              <a:t>Collaborators</a:t>
            </a:r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193" name="图片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83242" y="1227067"/>
            <a:ext cx="3960000" cy="39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11188" y="206375"/>
            <a:ext cx="7504112" cy="8128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Refer to my homepage for more details</a:t>
            </a:r>
            <a:endParaRPr lang="zh-CN" altLang="en-US" dirty="0"/>
          </a:p>
        </p:txBody>
      </p:sp>
      <p:sp>
        <p:nvSpPr>
          <p:cNvPr id="3" name="文本框 2"/>
          <p:cNvSpPr txBox="1"/>
          <p:nvPr/>
        </p:nvSpPr>
        <p:spPr>
          <a:xfrm>
            <a:off x="2578138" y="5241930"/>
            <a:ext cx="357020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5400" dirty="0" smtClean="0">
                <a:solidFill>
                  <a:srgbClr val="C00000"/>
                </a:solidFill>
                <a:latin typeface="Times New Roman" charset="0"/>
                <a:ea typeface="Times New Roman" charset="0"/>
                <a:cs typeface="Times New Roman" charset="0"/>
              </a:rPr>
              <a:t>Thank you !</a:t>
            </a:r>
            <a:endParaRPr kumimoji="1" lang="zh-CN" altLang="en-US" sz="5400" dirty="0">
              <a:solidFill>
                <a:srgbClr val="C00000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文本框 4"/>
          <p:cNvSpPr txBox="1">
            <a:spLocks noChangeArrowheads="1"/>
          </p:cNvSpPr>
          <p:nvPr/>
        </p:nvSpPr>
        <p:spPr bwMode="auto">
          <a:xfrm>
            <a:off x="361950" y="5253038"/>
            <a:ext cx="845185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 sz="1200" dirty="0">
                <a:latin typeface="Times New Roman" pitchFamily="18" charset="0"/>
                <a:sym typeface="+mn-ea"/>
              </a:rPr>
              <a:t>[1] M. </a:t>
            </a:r>
            <a:r>
              <a:rPr lang="en-US" altLang="zh-CN" sz="1200" dirty="0" err="1">
                <a:latin typeface="Times New Roman" pitchFamily="18" charset="0"/>
                <a:sym typeface="+mn-ea"/>
              </a:rPr>
              <a:t>Jaderberg</a:t>
            </a:r>
            <a:r>
              <a:rPr lang="en-US" altLang="zh-CN" sz="1200" dirty="0">
                <a:latin typeface="Times New Roman" pitchFamily="18" charset="0"/>
                <a:sym typeface="+mn-ea"/>
              </a:rPr>
              <a:t> et al. Reading text in the wild with convolutional neural networks. IJCV, </a:t>
            </a:r>
            <a:r>
              <a:rPr lang="en-US" altLang="zh-CN" sz="1200" dirty="0" smtClean="0">
                <a:latin typeface="Times New Roman" pitchFamily="18" charset="0"/>
                <a:sym typeface="+mn-ea"/>
              </a:rPr>
              <a:t>2016.</a:t>
            </a:r>
            <a:endParaRPr lang="en-US" altLang="zh-CN" sz="1200" dirty="0">
              <a:latin typeface="Times New Roman" pitchFamily="18" charset="0"/>
              <a:sym typeface="+mn-ea"/>
            </a:endParaRPr>
          </a:p>
          <a:p>
            <a:r>
              <a:rPr lang="en-US" altLang="zh-CN" sz="1200" dirty="0">
                <a:latin typeface="Times New Roman" pitchFamily="18" charset="0"/>
                <a:sym typeface="+mn-ea"/>
              </a:rPr>
              <a:t>[2] B. Su</a:t>
            </a:r>
            <a:r>
              <a:rPr lang="zh-CN" altLang="en-US" sz="1200" dirty="0">
                <a:latin typeface="Times New Roman" pitchFamily="18" charset="0"/>
                <a:sym typeface="+mn-ea"/>
              </a:rPr>
              <a:t> </a:t>
            </a:r>
            <a:r>
              <a:rPr lang="en-US" altLang="zh-CN" sz="1200" dirty="0">
                <a:latin typeface="Times New Roman" pitchFamily="18" charset="0"/>
                <a:sym typeface="+mn-ea"/>
              </a:rPr>
              <a:t>et</a:t>
            </a:r>
            <a:r>
              <a:rPr lang="zh-CN" altLang="en-US" sz="1200" dirty="0">
                <a:latin typeface="Times New Roman" pitchFamily="18" charset="0"/>
                <a:sym typeface="+mn-ea"/>
              </a:rPr>
              <a:t> </a:t>
            </a:r>
            <a:r>
              <a:rPr lang="en-US" altLang="zh-CN" sz="1200" dirty="0">
                <a:latin typeface="Times New Roman" pitchFamily="18" charset="0"/>
                <a:sym typeface="+mn-ea"/>
              </a:rPr>
              <a:t>al. Accurate scene text recognition based on recurrent neural network.  ACCV, 2014.</a:t>
            </a:r>
          </a:p>
          <a:p>
            <a:r>
              <a:rPr lang="en-US" altLang="zh-CN" sz="1200" dirty="0">
                <a:latin typeface="Times New Roman" pitchFamily="18" charset="0"/>
                <a:sym typeface="+mn-ea"/>
              </a:rPr>
              <a:t>[3] He</a:t>
            </a:r>
            <a:r>
              <a:rPr lang="zh-CN" altLang="en-US" sz="1200" dirty="0">
                <a:latin typeface="Times New Roman" pitchFamily="18" charset="0"/>
                <a:sym typeface="+mn-ea"/>
              </a:rPr>
              <a:t> </a:t>
            </a:r>
            <a:r>
              <a:rPr lang="en-US" altLang="zh-CN" sz="1200" dirty="0">
                <a:latin typeface="Times New Roman" pitchFamily="18" charset="0"/>
                <a:sym typeface="+mn-ea"/>
              </a:rPr>
              <a:t>et al. Reading Scene Text in Deep Convolutional Sequences. AAAI, 2016.</a:t>
            </a:r>
          </a:p>
          <a:p>
            <a:r>
              <a:rPr lang="en-US" altLang="zh-CN" sz="1200" dirty="0">
                <a:latin typeface="Times New Roman" pitchFamily="18" charset="0"/>
                <a:sym typeface="+mn-ea"/>
              </a:rPr>
              <a:t>[4] Shi B et al. An end-to-end trainable neural network for image-based sequence recognition and its application to scene text recognition. TPAMI, 2017.</a:t>
            </a:r>
          </a:p>
        </p:txBody>
      </p:sp>
      <p:grpSp>
        <p:nvGrpSpPr>
          <p:cNvPr id="120" name="组合 119"/>
          <p:cNvGrpSpPr>
            <a:grpSpLocks/>
          </p:cNvGrpSpPr>
          <p:nvPr/>
        </p:nvGrpSpPr>
        <p:grpSpPr bwMode="auto">
          <a:xfrm>
            <a:off x="376238" y="3808413"/>
            <a:ext cx="6637337" cy="1476375"/>
            <a:chOff x="994" y="5006"/>
            <a:chExt cx="10454" cy="2326"/>
          </a:xfrm>
        </p:grpSpPr>
        <p:cxnSp>
          <p:nvCxnSpPr>
            <p:cNvPr id="57" name="直接箭头连接符 56"/>
            <p:cNvCxnSpPr/>
            <p:nvPr/>
          </p:nvCxnSpPr>
          <p:spPr>
            <a:xfrm>
              <a:off x="3097" y="6177"/>
              <a:ext cx="563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圆角矩形 57"/>
            <p:cNvSpPr/>
            <p:nvPr/>
          </p:nvSpPr>
          <p:spPr>
            <a:xfrm>
              <a:off x="3489" y="5611"/>
              <a:ext cx="2695" cy="1133"/>
            </a:xfrm>
            <a:prstGeom prst="roundRect">
              <a:avLst/>
            </a:prstGeom>
            <a:noFill/>
            <a:ln>
              <a:solidFill>
                <a:schemeClr val="bg2">
                  <a:lumMod val="50000"/>
                </a:schemeClr>
              </a:solidFill>
              <a:prstDash val="dash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cxnSp>
          <p:nvCxnSpPr>
            <p:cNvPr id="59" name="直接箭头连接符 58"/>
            <p:cNvCxnSpPr/>
            <p:nvPr/>
          </p:nvCxnSpPr>
          <p:spPr>
            <a:xfrm>
              <a:off x="6107" y="6179"/>
              <a:ext cx="563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圆角矩形 59"/>
            <p:cNvSpPr/>
            <p:nvPr/>
          </p:nvSpPr>
          <p:spPr>
            <a:xfrm>
              <a:off x="6467" y="5669"/>
              <a:ext cx="2483" cy="1018"/>
            </a:xfrm>
            <a:prstGeom prst="roundRect">
              <a:avLst/>
            </a:prstGeom>
            <a:noFill/>
            <a:ln>
              <a:solidFill>
                <a:schemeClr val="bg2">
                  <a:lumMod val="50000"/>
                </a:schemeClr>
              </a:solidFill>
              <a:prstDash val="dash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cxnSp>
          <p:nvCxnSpPr>
            <p:cNvPr id="61" name="直接箭头连接符 60"/>
            <p:cNvCxnSpPr/>
            <p:nvPr/>
          </p:nvCxnSpPr>
          <p:spPr>
            <a:xfrm>
              <a:off x="8793" y="6169"/>
              <a:ext cx="563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680" name="文本框 61"/>
            <p:cNvSpPr txBox="1">
              <a:spLocks noChangeArrowheads="1"/>
            </p:cNvSpPr>
            <p:nvPr/>
          </p:nvSpPr>
          <p:spPr bwMode="auto">
            <a:xfrm>
              <a:off x="3307" y="5675"/>
              <a:ext cx="3049" cy="10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altLang="zh-CN">
                  <a:latin typeface="Times New Roman" pitchFamily="18" charset="0"/>
                </a:rPr>
                <a:t>Sequence feature Extractor</a:t>
              </a:r>
            </a:p>
          </p:txBody>
        </p:sp>
        <p:sp>
          <p:nvSpPr>
            <p:cNvPr id="26681" name="文本框 62"/>
            <p:cNvSpPr txBox="1">
              <a:spLocks noChangeArrowheads="1"/>
            </p:cNvSpPr>
            <p:nvPr/>
          </p:nvSpPr>
          <p:spPr bwMode="auto">
            <a:xfrm>
              <a:off x="6602" y="5880"/>
              <a:ext cx="2214" cy="5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altLang="zh-CN">
                  <a:latin typeface="Times New Roman" pitchFamily="18" charset="0"/>
                </a:rPr>
                <a:t>RNN + CTC</a:t>
              </a:r>
            </a:p>
          </p:txBody>
        </p:sp>
        <p:pic>
          <p:nvPicPr>
            <p:cNvPr id="64" name="图片 63" descr="190"/>
            <p:cNvPicPr>
              <a:picLocks noChangeAspect="1"/>
            </p:cNvPicPr>
            <p:nvPr/>
          </p:nvPicPr>
          <p:blipFill>
            <a:blip r:embed="rId3">
              <a:grayscl/>
            </a:blip>
            <a:srcRect t="19951" b="11047"/>
            <a:stretch>
              <a:fillRect/>
            </a:stretch>
          </p:blipFill>
          <p:spPr>
            <a:xfrm>
              <a:off x="994" y="5841"/>
              <a:ext cx="1963" cy="675"/>
            </a:xfrm>
            <a:prstGeom prst="rect">
              <a:avLst/>
            </a:prstGeom>
            <a:ln w="19050"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grpSp>
          <p:nvGrpSpPr>
            <p:cNvPr id="99" name="组合 98"/>
            <p:cNvGrpSpPr/>
            <p:nvPr/>
          </p:nvGrpSpPr>
          <p:grpSpPr>
            <a:xfrm>
              <a:off x="9402" y="5162"/>
              <a:ext cx="295" cy="2066"/>
              <a:chOff x="11804" y="6335"/>
              <a:chExt cx="295" cy="2066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90" name="矩形 89"/>
              <p:cNvSpPr/>
              <p:nvPr/>
            </p:nvSpPr>
            <p:spPr>
              <a:xfrm rot="5400000">
                <a:off x="11804" y="6918"/>
                <a:ext cx="295" cy="295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/>
              </a:p>
            </p:txBody>
          </p:sp>
          <p:sp>
            <p:nvSpPr>
              <p:cNvPr id="91" name="矩形 90"/>
              <p:cNvSpPr/>
              <p:nvPr/>
            </p:nvSpPr>
            <p:spPr>
              <a:xfrm rot="5400000">
                <a:off x="11804" y="7221"/>
                <a:ext cx="295" cy="295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/>
              </a:p>
            </p:txBody>
          </p:sp>
          <p:sp>
            <p:nvSpPr>
              <p:cNvPr id="92" name="矩形 91"/>
              <p:cNvSpPr/>
              <p:nvPr/>
            </p:nvSpPr>
            <p:spPr>
              <a:xfrm rot="5400000">
                <a:off x="11804" y="7516"/>
                <a:ext cx="295" cy="295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/>
              </a:p>
            </p:txBody>
          </p:sp>
          <p:sp>
            <p:nvSpPr>
              <p:cNvPr id="93" name="矩形 92"/>
              <p:cNvSpPr/>
              <p:nvPr/>
            </p:nvSpPr>
            <p:spPr>
              <a:xfrm rot="5400000">
                <a:off x="11804" y="6335"/>
                <a:ext cx="295" cy="295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/>
              </a:p>
            </p:txBody>
          </p:sp>
          <p:sp>
            <p:nvSpPr>
              <p:cNvPr id="96" name="矩形 95"/>
              <p:cNvSpPr/>
              <p:nvPr/>
            </p:nvSpPr>
            <p:spPr>
              <a:xfrm rot="5400000">
                <a:off x="11804" y="6630"/>
                <a:ext cx="295" cy="295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/>
              </a:p>
            </p:txBody>
          </p:sp>
          <p:sp>
            <p:nvSpPr>
              <p:cNvPr id="97" name="矩形 96"/>
              <p:cNvSpPr/>
              <p:nvPr/>
            </p:nvSpPr>
            <p:spPr>
              <a:xfrm rot="5400000">
                <a:off x="11804" y="7811"/>
                <a:ext cx="295" cy="295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/>
              </a:p>
            </p:txBody>
          </p:sp>
          <p:sp>
            <p:nvSpPr>
              <p:cNvPr id="98" name="矩形 97"/>
              <p:cNvSpPr/>
              <p:nvPr/>
            </p:nvSpPr>
            <p:spPr>
              <a:xfrm rot="5400000">
                <a:off x="11804" y="8106"/>
                <a:ext cx="295" cy="295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/>
              </a:p>
            </p:txBody>
          </p:sp>
        </p:grpSp>
        <p:sp>
          <p:nvSpPr>
            <p:cNvPr id="26684" name="文本框 99"/>
            <p:cNvSpPr txBox="1">
              <a:spLocks noChangeArrowheads="1"/>
            </p:cNvSpPr>
            <p:nvPr/>
          </p:nvSpPr>
          <p:spPr bwMode="auto">
            <a:xfrm>
              <a:off x="9376" y="5006"/>
              <a:ext cx="349" cy="5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altLang="zh-CN">
                  <a:latin typeface="Times New Roman" pitchFamily="18" charset="0"/>
                </a:rPr>
                <a:t>-</a:t>
              </a:r>
            </a:p>
          </p:txBody>
        </p:sp>
        <p:sp>
          <p:nvSpPr>
            <p:cNvPr id="26685" name="文本框 100"/>
            <p:cNvSpPr txBox="1">
              <a:spLocks noChangeArrowheads="1"/>
            </p:cNvSpPr>
            <p:nvPr/>
          </p:nvSpPr>
          <p:spPr bwMode="auto">
            <a:xfrm>
              <a:off x="9374" y="5276"/>
              <a:ext cx="349" cy="5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altLang="zh-CN">
                  <a:latin typeface="Times New Roman" pitchFamily="18" charset="0"/>
                </a:rPr>
                <a:t>a</a:t>
              </a:r>
            </a:p>
          </p:txBody>
        </p:sp>
        <p:sp>
          <p:nvSpPr>
            <p:cNvPr id="26686" name="文本框 101"/>
            <p:cNvSpPr txBox="1">
              <a:spLocks noChangeArrowheads="1"/>
            </p:cNvSpPr>
            <p:nvPr/>
          </p:nvSpPr>
          <p:spPr bwMode="auto">
            <a:xfrm>
              <a:off x="9376" y="5586"/>
              <a:ext cx="349" cy="5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altLang="zh-CN">
                  <a:latin typeface="Times New Roman" pitchFamily="18" charset="0"/>
                </a:rPr>
                <a:t>-</a:t>
              </a:r>
            </a:p>
          </p:txBody>
        </p:sp>
        <p:sp>
          <p:nvSpPr>
            <p:cNvPr id="26687" name="文本框 102"/>
            <p:cNvSpPr txBox="1">
              <a:spLocks noChangeArrowheads="1"/>
            </p:cNvSpPr>
            <p:nvPr/>
          </p:nvSpPr>
          <p:spPr bwMode="auto">
            <a:xfrm>
              <a:off x="9387" y="5867"/>
              <a:ext cx="349" cy="5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altLang="zh-CN">
                  <a:latin typeface="Times New Roman" pitchFamily="18" charset="0"/>
                </a:rPr>
                <a:t>n</a:t>
              </a:r>
            </a:p>
          </p:txBody>
        </p:sp>
        <p:sp>
          <p:nvSpPr>
            <p:cNvPr id="26688" name="文本框 103"/>
            <p:cNvSpPr txBox="1">
              <a:spLocks noChangeArrowheads="1"/>
            </p:cNvSpPr>
            <p:nvPr/>
          </p:nvSpPr>
          <p:spPr bwMode="auto">
            <a:xfrm>
              <a:off x="9387" y="6162"/>
              <a:ext cx="349" cy="5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altLang="zh-CN">
                  <a:latin typeface="Times New Roman" pitchFamily="18" charset="0"/>
                </a:rPr>
                <a:t>n</a:t>
              </a:r>
            </a:p>
          </p:txBody>
        </p:sp>
        <p:sp>
          <p:nvSpPr>
            <p:cNvPr id="26689" name="文本框 104"/>
            <p:cNvSpPr txBox="1">
              <a:spLocks noChangeArrowheads="1"/>
            </p:cNvSpPr>
            <p:nvPr/>
          </p:nvSpPr>
          <p:spPr bwMode="auto">
            <a:xfrm>
              <a:off x="9389" y="6496"/>
              <a:ext cx="349" cy="5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altLang="zh-CN">
                  <a:latin typeface="Times New Roman" pitchFamily="18" charset="0"/>
                </a:rPr>
                <a:t>d</a:t>
              </a:r>
            </a:p>
          </p:txBody>
        </p:sp>
        <p:sp>
          <p:nvSpPr>
            <p:cNvPr id="26690" name="文本框 105"/>
            <p:cNvSpPr txBox="1">
              <a:spLocks noChangeArrowheads="1"/>
            </p:cNvSpPr>
            <p:nvPr/>
          </p:nvSpPr>
          <p:spPr bwMode="auto">
            <a:xfrm>
              <a:off x="9376" y="6752"/>
              <a:ext cx="349" cy="5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altLang="zh-CN">
                  <a:latin typeface="Times New Roman" pitchFamily="18" charset="0"/>
                </a:rPr>
                <a:t>-</a:t>
              </a:r>
            </a:p>
          </p:txBody>
        </p:sp>
        <p:cxnSp>
          <p:nvCxnSpPr>
            <p:cNvPr id="108" name="直接箭头连接符 107"/>
            <p:cNvCxnSpPr/>
            <p:nvPr/>
          </p:nvCxnSpPr>
          <p:spPr>
            <a:xfrm>
              <a:off x="9813" y="6169"/>
              <a:ext cx="565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692" name="文本框 108"/>
            <p:cNvSpPr txBox="1">
              <a:spLocks noChangeArrowheads="1"/>
            </p:cNvSpPr>
            <p:nvPr/>
          </p:nvSpPr>
          <p:spPr bwMode="auto">
            <a:xfrm>
              <a:off x="10322" y="5888"/>
              <a:ext cx="1126" cy="5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altLang="zh-CN">
                  <a:latin typeface="Times New Roman" pitchFamily="18" charset="0"/>
                </a:rPr>
                <a:t>“and”</a:t>
              </a:r>
            </a:p>
          </p:txBody>
        </p:sp>
      </p:grpSp>
      <p:grpSp>
        <p:nvGrpSpPr>
          <p:cNvPr id="70" name="组合 69"/>
          <p:cNvGrpSpPr>
            <a:grpSpLocks/>
          </p:cNvGrpSpPr>
          <p:nvPr/>
        </p:nvGrpSpPr>
        <p:grpSpPr bwMode="auto">
          <a:xfrm>
            <a:off x="403225" y="1385888"/>
            <a:ext cx="4275138" cy="1439862"/>
            <a:chOff x="994" y="3727"/>
            <a:chExt cx="6732" cy="2267"/>
          </a:xfrm>
        </p:grpSpPr>
        <p:pic>
          <p:nvPicPr>
            <p:cNvPr id="7" name="图片 6" descr="214"/>
            <p:cNvPicPr>
              <a:picLocks noChangeAspect="1"/>
            </p:cNvPicPr>
            <p:nvPr/>
          </p:nvPicPr>
          <p:blipFill>
            <a:blip r:embed="rId4">
              <a:grayscl/>
            </a:blip>
            <a:stretch>
              <a:fillRect/>
            </a:stretch>
          </p:blipFill>
          <p:spPr>
            <a:xfrm>
              <a:off x="994" y="4709"/>
              <a:ext cx="1965" cy="662"/>
            </a:xfrm>
            <a:prstGeom prst="rect">
              <a:avLst/>
            </a:prstGeom>
            <a:ln w="19050"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cxnSp>
          <p:nvCxnSpPr>
            <p:cNvPr id="32" name="直接箭头连接符 31"/>
            <p:cNvCxnSpPr/>
            <p:nvPr/>
          </p:nvCxnSpPr>
          <p:spPr>
            <a:xfrm>
              <a:off x="3106" y="5044"/>
              <a:ext cx="562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圆角矩形 35"/>
            <p:cNvSpPr/>
            <p:nvPr/>
          </p:nvSpPr>
          <p:spPr>
            <a:xfrm>
              <a:off x="3426" y="4544"/>
              <a:ext cx="2482" cy="1020"/>
            </a:xfrm>
            <a:prstGeom prst="roundRect">
              <a:avLst/>
            </a:prstGeom>
            <a:noFill/>
            <a:ln>
              <a:solidFill>
                <a:schemeClr val="bg2">
                  <a:lumMod val="50000"/>
                </a:schemeClr>
              </a:solidFill>
              <a:prstDash val="dash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26660" name="文本框 36"/>
            <p:cNvSpPr txBox="1">
              <a:spLocks noChangeArrowheads="1"/>
            </p:cNvSpPr>
            <p:nvPr/>
          </p:nvSpPr>
          <p:spPr bwMode="auto">
            <a:xfrm>
              <a:off x="3767" y="4536"/>
              <a:ext cx="1801" cy="10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altLang="zh-CN">
                  <a:latin typeface="Times New Roman" pitchFamily="18" charset="0"/>
                </a:rPr>
                <a:t>Word</a:t>
              </a:r>
            </a:p>
            <a:p>
              <a:pPr algn="ctr"/>
              <a:r>
                <a:rPr lang="en-US" altLang="zh-CN">
                  <a:latin typeface="Times New Roman" pitchFamily="18" charset="0"/>
                </a:rPr>
                <a:t>Classifier</a:t>
              </a:r>
            </a:p>
          </p:txBody>
        </p:sp>
        <p:cxnSp>
          <p:nvCxnSpPr>
            <p:cNvPr id="38" name="直接箭头连接符 37"/>
            <p:cNvCxnSpPr/>
            <p:nvPr/>
          </p:nvCxnSpPr>
          <p:spPr>
            <a:xfrm>
              <a:off x="5681" y="5039"/>
              <a:ext cx="562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6662" name="组合 10"/>
            <p:cNvGrpSpPr>
              <a:grpSpLocks/>
            </p:cNvGrpSpPr>
            <p:nvPr/>
          </p:nvGrpSpPr>
          <p:grpSpPr bwMode="auto">
            <a:xfrm>
              <a:off x="5909" y="3727"/>
              <a:ext cx="1817" cy="2267"/>
              <a:chOff x="6532" y="1363"/>
              <a:chExt cx="1817" cy="2267"/>
            </a:xfrm>
          </p:grpSpPr>
          <p:sp>
            <p:nvSpPr>
              <p:cNvPr id="39" name="矩形 38"/>
              <p:cNvSpPr/>
              <p:nvPr/>
            </p:nvSpPr>
            <p:spPr>
              <a:xfrm>
                <a:off x="6969" y="1755"/>
                <a:ext cx="295" cy="295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/>
              </a:p>
            </p:txBody>
          </p:sp>
          <p:sp>
            <p:nvSpPr>
              <p:cNvPr id="40" name="矩形 39"/>
              <p:cNvSpPr/>
              <p:nvPr/>
            </p:nvSpPr>
            <p:spPr>
              <a:xfrm>
                <a:off x="6969" y="2048"/>
                <a:ext cx="295" cy="295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/>
              </a:p>
            </p:txBody>
          </p:sp>
          <p:sp>
            <p:nvSpPr>
              <p:cNvPr id="41" name="矩形 40"/>
              <p:cNvSpPr/>
              <p:nvPr/>
            </p:nvSpPr>
            <p:spPr>
              <a:xfrm>
                <a:off x="6969" y="2333"/>
                <a:ext cx="295" cy="295"/>
              </a:xfrm>
              <a:prstGeom prst="rect">
                <a:avLst/>
              </a:prstGeom>
              <a:solidFill>
                <a:schemeClr val="bg2">
                  <a:lumMod val="50000"/>
                </a:schemeClr>
              </a:solidFill>
              <a:ln w="19050">
                <a:solidFill>
                  <a:schemeClr val="tx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/>
              </a:p>
            </p:txBody>
          </p:sp>
          <p:sp>
            <p:nvSpPr>
              <p:cNvPr id="43" name="文本框 42"/>
              <p:cNvSpPr txBox="1"/>
              <p:nvPr/>
            </p:nvSpPr>
            <p:spPr>
              <a:xfrm>
                <a:off x="6867" y="2583"/>
                <a:ext cx="725" cy="522"/>
              </a:xfrm>
              <a:prstGeom prst="rect">
                <a:avLst/>
              </a:prstGeom>
              <a:noFill/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vert="eaVert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altLang="zh-CN">
                    <a:latin typeface="+mn-lt"/>
                    <a:ea typeface="+mn-ea"/>
                  </a:rPr>
                  <a:t>...</a:t>
                </a:r>
              </a:p>
            </p:txBody>
          </p:sp>
          <p:sp>
            <p:nvSpPr>
              <p:cNvPr id="26669" name="文本框 44"/>
              <p:cNvSpPr txBox="1">
                <a:spLocks noChangeArrowheads="1"/>
              </p:cNvSpPr>
              <p:nvPr/>
            </p:nvSpPr>
            <p:spPr bwMode="auto">
              <a:xfrm>
                <a:off x="7198" y="1661"/>
                <a:ext cx="931" cy="48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/>
                <a:r>
                  <a:rPr lang="en-US" altLang="zh-CN" sz="1400">
                    <a:latin typeface="Times New Roman" pitchFamily="18" charset="0"/>
                  </a:rPr>
                  <a:t>apple</a:t>
                </a:r>
              </a:p>
            </p:txBody>
          </p:sp>
          <p:sp>
            <p:nvSpPr>
              <p:cNvPr id="26670" name="文本框 45"/>
              <p:cNvSpPr txBox="1">
                <a:spLocks noChangeArrowheads="1"/>
              </p:cNvSpPr>
              <p:nvPr/>
            </p:nvSpPr>
            <p:spPr bwMode="auto">
              <a:xfrm>
                <a:off x="7107" y="1953"/>
                <a:ext cx="931" cy="48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/>
                <a:r>
                  <a:rPr lang="en-US" altLang="zh-CN" sz="1400">
                    <a:latin typeface="Times New Roman" pitchFamily="18" charset="0"/>
                  </a:rPr>
                  <a:t>ball</a:t>
                </a:r>
              </a:p>
            </p:txBody>
          </p:sp>
          <p:sp>
            <p:nvSpPr>
              <p:cNvPr id="26671" name="文本框 46"/>
              <p:cNvSpPr txBox="1">
                <a:spLocks noChangeArrowheads="1"/>
              </p:cNvSpPr>
              <p:nvPr/>
            </p:nvSpPr>
            <p:spPr bwMode="auto">
              <a:xfrm>
                <a:off x="7185" y="2239"/>
                <a:ext cx="1048" cy="48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/>
                <a:r>
                  <a:rPr lang="en-US" altLang="zh-CN" sz="1400">
                    <a:latin typeface="Times New Roman" pitchFamily="18" charset="0"/>
                  </a:rPr>
                  <a:t>coffee</a:t>
                </a:r>
              </a:p>
            </p:txBody>
          </p:sp>
          <p:sp>
            <p:nvSpPr>
              <p:cNvPr id="26672" name="文本框 47"/>
              <p:cNvSpPr txBox="1">
                <a:spLocks noChangeArrowheads="1"/>
              </p:cNvSpPr>
              <p:nvPr/>
            </p:nvSpPr>
            <p:spPr bwMode="auto">
              <a:xfrm>
                <a:off x="7173" y="2843"/>
                <a:ext cx="1176" cy="48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/>
                <a:r>
                  <a:rPr lang="en-US" altLang="zh-CN" sz="1400">
                    <a:latin typeface="Times New Roman" pitchFamily="18" charset="0"/>
                  </a:rPr>
                  <a:t>yellow</a:t>
                </a:r>
              </a:p>
            </p:txBody>
          </p:sp>
          <p:sp>
            <p:nvSpPr>
              <p:cNvPr id="26673" name="文本框 48"/>
              <p:cNvSpPr txBox="1">
                <a:spLocks noChangeArrowheads="1"/>
              </p:cNvSpPr>
              <p:nvPr/>
            </p:nvSpPr>
            <p:spPr bwMode="auto">
              <a:xfrm>
                <a:off x="7179" y="3147"/>
                <a:ext cx="797" cy="48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/>
                <a:r>
                  <a:rPr lang="en-US" altLang="zh-CN" sz="1400">
                    <a:latin typeface="Times New Roman" pitchFamily="18" charset="0"/>
                  </a:rPr>
                  <a:t>zoo</a:t>
                </a:r>
              </a:p>
            </p:txBody>
          </p:sp>
          <p:sp>
            <p:nvSpPr>
              <p:cNvPr id="26674" name="文本框 50"/>
              <p:cNvSpPr txBox="1">
                <a:spLocks noChangeArrowheads="1"/>
              </p:cNvSpPr>
              <p:nvPr/>
            </p:nvSpPr>
            <p:spPr bwMode="auto">
              <a:xfrm>
                <a:off x="6532" y="1363"/>
                <a:ext cx="1382" cy="48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en-US" altLang="zh-CN" sz="1400">
                    <a:latin typeface="Times New Roman" pitchFamily="18" charset="0"/>
                  </a:rPr>
                  <a:t>#words</a:t>
                </a:r>
              </a:p>
            </p:txBody>
          </p:sp>
        </p:grpSp>
        <p:sp>
          <p:nvSpPr>
            <p:cNvPr id="68" name="矩形 67"/>
            <p:cNvSpPr/>
            <p:nvPr/>
          </p:nvSpPr>
          <p:spPr>
            <a:xfrm>
              <a:off x="6344" y="5309"/>
              <a:ext cx="295" cy="295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69" name="矩形 68"/>
            <p:cNvSpPr/>
            <p:nvPr/>
          </p:nvSpPr>
          <p:spPr>
            <a:xfrm>
              <a:off x="6344" y="5602"/>
              <a:ext cx="295" cy="295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</p:grpSp>
      <p:grpSp>
        <p:nvGrpSpPr>
          <p:cNvPr id="81" name="组合 80"/>
          <p:cNvGrpSpPr>
            <a:grpSpLocks/>
          </p:cNvGrpSpPr>
          <p:nvPr/>
        </p:nvGrpSpPr>
        <p:grpSpPr bwMode="auto">
          <a:xfrm>
            <a:off x="403225" y="2805113"/>
            <a:ext cx="4200525" cy="1320800"/>
            <a:chOff x="967" y="3702"/>
            <a:chExt cx="6615" cy="2078"/>
          </a:xfrm>
        </p:grpSpPr>
        <p:cxnSp>
          <p:nvCxnSpPr>
            <p:cNvPr id="22" name="直接箭头连接符 21"/>
            <p:cNvCxnSpPr/>
            <p:nvPr/>
          </p:nvCxnSpPr>
          <p:spPr>
            <a:xfrm>
              <a:off x="3512" y="4746"/>
              <a:ext cx="565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圆角矩形 22"/>
            <p:cNvSpPr/>
            <p:nvPr/>
          </p:nvSpPr>
          <p:spPr>
            <a:xfrm>
              <a:off x="3835" y="4244"/>
              <a:ext cx="2482" cy="1019"/>
            </a:xfrm>
            <a:prstGeom prst="roundRect">
              <a:avLst/>
            </a:prstGeom>
            <a:noFill/>
            <a:ln>
              <a:solidFill>
                <a:schemeClr val="bg2">
                  <a:lumMod val="50000"/>
                </a:schemeClr>
              </a:solidFill>
              <a:prstDash val="dash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26637" name="文本框 24"/>
            <p:cNvSpPr txBox="1">
              <a:spLocks noChangeArrowheads="1"/>
            </p:cNvSpPr>
            <p:nvPr/>
          </p:nvSpPr>
          <p:spPr bwMode="auto">
            <a:xfrm>
              <a:off x="4174" y="4248"/>
              <a:ext cx="1801" cy="10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altLang="zh-CN">
                  <a:latin typeface="Times New Roman" pitchFamily="18" charset="0"/>
                </a:rPr>
                <a:t>Char</a:t>
              </a:r>
            </a:p>
            <a:p>
              <a:pPr algn="ctr"/>
              <a:r>
                <a:rPr lang="en-US" altLang="zh-CN">
                  <a:latin typeface="Times New Roman" pitchFamily="18" charset="0"/>
                </a:rPr>
                <a:t>Classifier</a:t>
              </a:r>
            </a:p>
          </p:txBody>
        </p:sp>
        <p:cxnSp>
          <p:nvCxnSpPr>
            <p:cNvPr id="26" name="直接箭头连接符 25"/>
            <p:cNvCxnSpPr/>
            <p:nvPr/>
          </p:nvCxnSpPr>
          <p:spPr>
            <a:xfrm>
              <a:off x="6087" y="4741"/>
              <a:ext cx="565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6639" name="组合 76"/>
            <p:cNvGrpSpPr>
              <a:grpSpLocks/>
            </p:cNvGrpSpPr>
            <p:nvPr/>
          </p:nvGrpSpPr>
          <p:grpSpPr bwMode="auto">
            <a:xfrm>
              <a:off x="967" y="3922"/>
              <a:ext cx="2417" cy="1460"/>
              <a:chOff x="948" y="3903"/>
              <a:chExt cx="2417" cy="1460"/>
            </a:xfrm>
          </p:grpSpPr>
          <p:grpSp>
            <p:nvGrpSpPr>
              <p:cNvPr id="26651" name="组合 55"/>
              <p:cNvGrpSpPr>
                <a:grpSpLocks/>
              </p:cNvGrpSpPr>
              <p:nvPr/>
            </p:nvGrpSpPr>
            <p:grpSpPr bwMode="auto">
              <a:xfrm>
                <a:off x="1369" y="3903"/>
                <a:ext cx="1997" cy="1460"/>
                <a:chOff x="1188" y="4119"/>
                <a:chExt cx="1997" cy="1460"/>
              </a:xfrm>
            </p:grpSpPr>
            <p:sp>
              <p:nvSpPr>
                <p:cNvPr id="26655" name="文本框 53"/>
                <p:cNvSpPr txBox="1">
                  <a:spLocks noChangeArrowheads="1"/>
                </p:cNvSpPr>
                <p:nvPr/>
              </p:nvSpPr>
              <p:spPr bwMode="auto">
                <a:xfrm>
                  <a:off x="1188" y="4127"/>
                  <a:ext cx="458" cy="145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r>
                    <a:rPr lang="en-US" altLang="zh-CN" sz="5400">
                      <a:latin typeface="Times New Roman" pitchFamily="18" charset="0"/>
                    </a:rPr>
                    <a:t>(</a:t>
                  </a:r>
                </a:p>
              </p:txBody>
            </p:sp>
            <p:sp>
              <p:nvSpPr>
                <p:cNvPr id="26656" name="文本框 54"/>
                <p:cNvSpPr txBox="1">
                  <a:spLocks noChangeArrowheads="1"/>
                </p:cNvSpPr>
                <p:nvPr/>
              </p:nvSpPr>
              <p:spPr bwMode="auto">
                <a:xfrm>
                  <a:off x="2727" y="4119"/>
                  <a:ext cx="458" cy="145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r>
                    <a:rPr lang="en-US" altLang="zh-CN" sz="5400">
                      <a:latin typeface="Times New Roman" pitchFamily="18" charset="0"/>
                    </a:rPr>
                    <a:t>)</a:t>
                  </a:r>
                </a:p>
              </p:txBody>
            </p:sp>
          </p:grpSp>
          <p:pic>
            <p:nvPicPr>
              <p:cNvPr id="74" name="图片 73"/>
              <p:cNvPicPr>
                <a:picLocks noChangeAspect="1"/>
              </p:cNvPicPr>
              <p:nvPr/>
            </p:nvPicPr>
            <p:blipFill>
              <a:blip r:embed="rId5"/>
              <a:srcRect t="3688"/>
              <a:stretch>
                <a:fillRect/>
              </a:stretch>
            </p:blipFill>
            <p:spPr>
              <a:xfrm>
                <a:off x="948" y="4397"/>
                <a:ext cx="510" cy="679"/>
              </a:xfrm>
              <a:prstGeom prst="rect">
                <a:avLst/>
              </a:prstGeom>
              <a:ln w="19050">
                <a:solidFill>
                  <a:schemeClr val="tx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75" name="图片 74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838" y="4392"/>
                <a:ext cx="510" cy="679"/>
              </a:xfrm>
              <a:prstGeom prst="rect">
                <a:avLst/>
              </a:prstGeom>
              <a:ln w="19050">
                <a:solidFill>
                  <a:schemeClr val="tx1"/>
                </a:solidFill>
                <a:prstDash val="dash"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76" name="图片 75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571" y="4392"/>
                <a:ext cx="510" cy="679"/>
              </a:xfrm>
              <a:prstGeom prst="rect">
                <a:avLst/>
              </a:prstGeom>
              <a:ln w="19050">
                <a:solidFill>
                  <a:schemeClr val="tx1"/>
                </a:solidFill>
                <a:prstDash val="dash"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</p:grpSp>
        <p:grpSp>
          <p:nvGrpSpPr>
            <p:cNvPr id="26640" name="组合 79"/>
            <p:cNvGrpSpPr>
              <a:grpSpLocks/>
            </p:cNvGrpSpPr>
            <p:nvPr/>
          </p:nvGrpSpPr>
          <p:grpSpPr bwMode="auto">
            <a:xfrm>
              <a:off x="6850" y="3702"/>
              <a:ext cx="733" cy="2078"/>
              <a:chOff x="7986" y="3284"/>
              <a:chExt cx="733" cy="2078"/>
            </a:xfrm>
          </p:grpSpPr>
          <p:sp>
            <p:nvSpPr>
              <p:cNvPr id="3" name="矩形 2"/>
              <p:cNvSpPr/>
              <p:nvPr/>
            </p:nvSpPr>
            <p:spPr>
              <a:xfrm>
                <a:off x="8103" y="4063"/>
                <a:ext cx="295" cy="295"/>
              </a:xfrm>
              <a:prstGeom prst="rect">
                <a:avLst/>
              </a:prstGeom>
              <a:solidFill>
                <a:schemeClr val="bg2">
                  <a:lumMod val="50000"/>
                </a:schemeClr>
              </a:solidFill>
              <a:ln w="19050">
                <a:solidFill>
                  <a:schemeClr val="tx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/>
              </a:p>
            </p:txBody>
          </p:sp>
          <p:sp>
            <p:nvSpPr>
              <p:cNvPr id="4" name="矩形 3"/>
              <p:cNvSpPr/>
              <p:nvPr/>
            </p:nvSpPr>
            <p:spPr>
              <a:xfrm>
                <a:off x="8103" y="3459"/>
                <a:ext cx="295" cy="295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/>
              </a:p>
            </p:txBody>
          </p:sp>
          <p:sp>
            <p:nvSpPr>
              <p:cNvPr id="10" name="矩形 9"/>
              <p:cNvSpPr/>
              <p:nvPr/>
            </p:nvSpPr>
            <p:spPr>
              <a:xfrm>
                <a:off x="8103" y="4668"/>
                <a:ext cx="295" cy="295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/>
              </a:p>
            </p:txBody>
          </p:sp>
          <p:sp>
            <p:nvSpPr>
              <p:cNvPr id="26644" name="文本框 18"/>
              <p:cNvSpPr txBox="1">
                <a:spLocks noChangeArrowheads="1"/>
              </p:cNvSpPr>
              <p:nvPr/>
            </p:nvSpPr>
            <p:spPr bwMode="auto">
              <a:xfrm>
                <a:off x="8337" y="3920"/>
                <a:ext cx="349" cy="58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/>
                <a:r>
                  <a:rPr lang="en-US" altLang="zh-CN">
                    <a:latin typeface="Times New Roman" pitchFamily="18" charset="0"/>
                  </a:rPr>
                  <a:t>f</a:t>
                </a:r>
              </a:p>
            </p:txBody>
          </p:sp>
          <p:sp>
            <p:nvSpPr>
              <p:cNvPr id="26645" name="文本框 33"/>
              <p:cNvSpPr txBox="1">
                <a:spLocks noChangeArrowheads="1"/>
              </p:cNvSpPr>
              <p:nvPr/>
            </p:nvSpPr>
            <p:spPr bwMode="auto">
              <a:xfrm>
                <a:off x="8347" y="3284"/>
                <a:ext cx="349" cy="58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/>
                <a:r>
                  <a:rPr lang="en-US" altLang="zh-CN">
                    <a:latin typeface="Times New Roman" pitchFamily="18" charset="0"/>
                  </a:rPr>
                  <a:t>a</a:t>
                </a:r>
              </a:p>
            </p:txBody>
          </p:sp>
          <p:sp>
            <p:nvSpPr>
              <p:cNvPr id="26646" name="文本框 34"/>
              <p:cNvSpPr txBox="1">
                <a:spLocks noChangeArrowheads="1"/>
              </p:cNvSpPr>
              <p:nvPr/>
            </p:nvSpPr>
            <p:spPr bwMode="auto">
              <a:xfrm>
                <a:off x="8371" y="4496"/>
                <a:ext cx="349" cy="5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/>
                <a:r>
                  <a:rPr lang="en-US" altLang="zh-CN" sz="1600">
                    <a:latin typeface="Times New Roman" pitchFamily="18" charset="0"/>
                  </a:rPr>
                  <a:t>y</a:t>
                </a:r>
              </a:p>
            </p:txBody>
          </p:sp>
          <p:sp>
            <p:nvSpPr>
              <p:cNvPr id="26647" name="文本框 49"/>
              <p:cNvSpPr txBox="1">
                <a:spLocks noChangeArrowheads="1"/>
              </p:cNvSpPr>
              <p:nvPr/>
            </p:nvSpPr>
            <p:spPr bwMode="auto">
              <a:xfrm>
                <a:off x="8361" y="4782"/>
                <a:ext cx="349" cy="58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/>
                <a:r>
                  <a:rPr lang="en-US" altLang="zh-CN">
                    <a:latin typeface="Times New Roman" pitchFamily="18" charset="0"/>
                  </a:rPr>
                  <a:t>z</a:t>
                </a:r>
              </a:p>
            </p:txBody>
          </p:sp>
          <p:sp>
            <p:nvSpPr>
              <p:cNvPr id="71" name="矩形 70"/>
              <p:cNvSpPr/>
              <p:nvPr/>
            </p:nvSpPr>
            <p:spPr>
              <a:xfrm>
                <a:off x="8103" y="4970"/>
                <a:ext cx="295" cy="295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/>
              </a:p>
            </p:txBody>
          </p:sp>
          <p:sp>
            <p:nvSpPr>
              <p:cNvPr id="78" name="文本框 77"/>
              <p:cNvSpPr txBox="1"/>
              <p:nvPr/>
            </p:nvSpPr>
            <p:spPr>
              <a:xfrm>
                <a:off x="7986" y="3694"/>
                <a:ext cx="722" cy="524"/>
              </a:xfrm>
              <a:prstGeom prst="rect">
                <a:avLst/>
              </a:prstGeom>
              <a:noFill/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vert="eaVert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altLang="zh-CN">
                    <a:latin typeface="+mn-lt"/>
                    <a:ea typeface="+mn-ea"/>
                  </a:rPr>
                  <a:t>...</a:t>
                </a:r>
              </a:p>
            </p:txBody>
          </p:sp>
          <p:sp>
            <p:nvSpPr>
              <p:cNvPr id="79" name="文本框 78"/>
              <p:cNvSpPr txBox="1"/>
              <p:nvPr/>
            </p:nvSpPr>
            <p:spPr>
              <a:xfrm>
                <a:off x="7986" y="4318"/>
                <a:ext cx="722" cy="522"/>
              </a:xfrm>
              <a:prstGeom prst="rect">
                <a:avLst/>
              </a:prstGeom>
              <a:noFill/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vert="eaVert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altLang="zh-CN">
                    <a:latin typeface="+mn-lt"/>
                    <a:ea typeface="+mn-ea"/>
                  </a:rPr>
                  <a:t>...</a:t>
                </a:r>
              </a:p>
            </p:txBody>
          </p:sp>
        </p:grpSp>
      </p:grpSp>
      <p:sp>
        <p:nvSpPr>
          <p:cNvPr id="2050" name=" 2050"/>
          <p:cNvSpPr/>
          <p:nvPr/>
        </p:nvSpPr>
        <p:spPr bwMode="auto">
          <a:xfrm>
            <a:off x="4835525" y="1944688"/>
            <a:ext cx="247650" cy="1852612"/>
          </a:xfrm>
          <a:custGeom>
            <a:avLst/>
            <a:gdLst>
              <a:gd name="T0" fmla="*/ 2147483646 w 41"/>
              <a:gd name="T1" fmla="*/ 2147483646 h 281"/>
              <a:gd name="T2" fmla="*/ 2147483646 w 41"/>
              <a:gd name="T3" fmla="*/ 2147483646 h 281"/>
              <a:gd name="T4" fmla="*/ 0 w 41"/>
              <a:gd name="T5" fmla="*/ 0 h 281"/>
              <a:gd name="T6" fmla="*/ 2147483646 w 41"/>
              <a:gd name="T7" fmla="*/ 2147483646 h 281"/>
              <a:gd name="T8" fmla="*/ 2147483646 w 41"/>
              <a:gd name="T9" fmla="*/ 2147483646 h 281"/>
              <a:gd name="T10" fmla="*/ 2147483646 w 41"/>
              <a:gd name="T11" fmla="*/ 2147483646 h 281"/>
              <a:gd name="T12" fmla="*/ 2147483646 w 41"/>
              <a:gd name="T13" fmla="*/ 2147483646 h 281"/>
              <a:gd name="T14" fmla="*/ 2147483646 w 41"/>
              <a:gd name="T15" fmla="*/ 2147483646 h 281"/>
              <a:gd name="T16" fmla="*/ 2147483646 w 41"/>
              <a:gd name="T17" fmla="*/ 2147483646 h 281"/>
              <a:gd name="T18" fmla="*/ 2147483646 w 41"/>
              <a:gd name="T19" fmla="*/ 2147483646 h 281"/>
              <a:gd name="T20" fmla="*/ 2147483646 w 41"/>
              <a:gd name="T21" fmla="*/ 2147483646 h 281"/>
              <a:gd name="T22" fmla="*/ 2147483646 w 41"/>
              <a:gd name="T23" fmla="*/ 2147483646 h 281"/>
              <a:gd name="T24" fmla="*/ 2147483646 w 41"/>
              <a:gd name="T25" fmla="*/ 2147483646 h 281"/>
              <a:gd name="T26" fmla="*/ 0 w 41"/>
              <a:gd name="T27" fmla="*/ 2147483646 h 281"/>
              <a:gd name="T28" fmla="*/ 2147483646 w 41"/>
              <a:gd name="T29" fmla="*/ 2147483646 h 281"/>
              <a:gd name="T30" fmla="*/ 2147483646 w 41"/>
              <a:gd name="T31" fmla="*/ 2147483646 h 281"/>
              <a:gd name="T32" fmla="*/ 2147483646 w 41"/>
              <a:gd name="T33" fmla="*/ 2147483646 h 281"/>
              <a:gd name="T34" fmla="*/ 2147483646 w 41"/>
              <a:gd name="T35" fmla="*/ 2147483646 h 281"/>
              <a:gd name="T36" fmla="*/ 2147483646 w 41"/>
              <a:gd name="T37" fmla="*/ 2147483646 h 281"/>
              <a:gd name="T38" fmla="*/ 2147483646 w 41"/>
              <a:gd name="T39" fmla="*/ 2147483646 h 281"/>
              <a:gd name="T40" fmla="*/ 2147483646 w 41"/>
              <a:gd name="T41" fmla="*/ 2147483646 h 281"/>
              <a:gd name="T42" fmla="*/ 2147483646 w 41"/>
              <a:gd name="T43" fmla="*/ 2147483646 h 281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41" h="281">
                <a:moveTo>
                  <a:pt x="15" y="41"/>
                </a:moveTo>
                <a:cubicBezTo>
                  <a:pt x="15" y="29"/>
                  <a:pt x="13" y="19"/>
                  <a:pt x="11" y="13"/>
                </a:cubicBezTo>
                <a:cubicBezTo>
                  <a:pt x="9" y="7"/>
                  <a:pt x="5" y="2"/>
                  <a:pt x="0" y="0"/>
                </a:cubicBezTo>
                <a:cubicBezTo>
                  <a:pt x="10" y="0"/>
                  <a:pt x="17" y="3"/>
                  <a:pt x="21" y="9"/>
                </a:cubicBezTo>
                <a:cubicBezTo>
                  <a:pt x="25" y="14"/>
                  <a:pt x="27" y="27"/>
                  <a:pt x="27" y="45"/>
                </a:cubicBezTo>
                <a:cubicBezTo>
                  <a:pt x="27" y="103"/>
                  <a:pt x="27" y="103"/>
                  <a:pt x="27" y="103"/>
                </a:cubicBezTo>
                <a:cubicBezTo>
                  <a:pt x="27" y="114"/>
                  <a:pt x="28" y="122"/>
                  <a:pt x="30" y="128"/>
                </a:cubicBezTo>
                <a:cubicBezTo>
                  <a:pt x="32" y="134"/>
                  <a:pt x="35" y="138"/>
                  <a:pt x="41" y="141"/>
                </a:cubicBezTo>
                <a:cubicBezTo>
                  <a:pt x="35" y="143"/>
                  <a:pt x="31" y="147"/>
                  <a:pt x="30" y="153"/>
                </a:cubicBezTo>
                <a:cubicBezTo>
                  <a:pt x="28" y="158"/>
                  <a:pt x="27" y="167"/>
                  <a:pt x="27" y="179"/>
                </a:cubicBezTo>
                <a:cubicBezTo>
                  <a:pt x="27" y="232"/>
                  <a:pt x="27" y="232"/>
                  <a:pt x="27" y="232"/>
                </a:cubicBezTo>
                <a:cubicBezTo>
                  <a:pt x="27" y="245"/>
                  <a:pt x="26" y="255"/>
                  <a:pt x="25" y="262"/>
                </a:cubicBezTo>
                <a:cubicBezTo>
                  <a:pt x="23" y="269"/>
                  <a:pt x="20" y="274"/>
                  <a:pt x="16" y="277"/>
                </a:cubicBezTo>
                <a:cubicBezTo>
                  <a:pt x="12" y="279"/>
                  <a:pt x="7" y="281"/>
                  <a:pt x="0" y="281"/>
                </a:cubicBezTo>
                <a:cubicBezTo>
                  <a:pt x="5" y="279"/>
                  <a:pt x="9" y="274"/>
                  <a:pt x="11" y="268"/>
                </a:cubicBezTo>
                <a:cubicBezTo>
                  <a:pt x="13" y="261"/>
                  <a:pt x="15" y="252"/>
                  <a:pt x="15" y="240"/>
                </a:cubicBezTo>
                <a:cubicBezTo>
                  <a:pt x="15" y="186"/>
                  <a:pt x="15" y="186"/>
                  <a:pt x="15" y="186"/>
                </a:cubicBezTo>
                <a:cubicBezTo>
                  <a:pt x="15" y="172"/>
                  <a:pt x="15" y="162"/>
                  <a:pt x="17" y="155"/>
                </a:cubicBezTo>
                <a:cubicBezTo>
                  <a:pt x="19" y="148"/>
                  <a:pt x="23" y="144"/>
                  <a:pt x="29" y="141"/>
                </a:cubicBezTo>
                <a:cubicBezTo>
                  <a:pt x="23" y="138"/>
                  <a:pt x="19" y="133"/>
                  <a:pt x="17" y="127"/>
                </a:cubicBezTo>
                <a:cubicBezTo>
                  <a:pt x="15" y="121"/>
                  <a:pt x="15" y="111"/>
                  <a:pt x="15" y="98"/>
                </a:cubicBezTo>
                <a:lnTo>
                  <a:pt x="15" y="41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  <a:extLst/>
        </p:spPr>
        <p:txBody>
          <a:bodyPr anchor="ctr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9pPr>
          </a:lstStyle>
          <a:p>
            <a:pPr>
              <a:defRPr/>
            </a:pPr>
            <a:endParaRPr lang="zh-CN" altLang="en-US"/>
          </a:p>
        </p:txBody>
      </p:sp>
      <p:sp>
        <p:nvSpPr>
          <p:cNvPr id="26630" name="文本框 81"/>
          <p:cNvSpPr txBox="1">
            <a:spLocks noChangeArrowheads="1"/>
          </p:cNvSpPr>
          <p:nvPr/>
        </p:nvSpPr>
        <p:spPr bwMode="auto">
          <a:xfrm>
            <a:off x="2763838" y="1001713"/>
            <a:ext cx="42545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1" lang="en-US" altLang="zh-CN" sz="2400" b="1">
                <a:latin typeface="Times New Roman" pitchFamily="18" charset="0"/>
              </a:rPr>
              <a:t>Scene text recognition methods</a:t>
            </a:r>
          </a:p>
        </p:txBody>
      </p:sp>
      <p:sp>
        <p:nvSpPr>
          <p:cNvPr id="26631" name="标题 1"/>
          <p:cNvSpPr>
            <a:spLocks noGrp="1"/>
          </p:cNvSpPr>
          <p:nvPr>
            <p:ph type="title"/>
          </p:nvPr>
        </p:nvSpPr>
        <p:spPr>
          <a:xfrm>
            <a:off x="611188" y="206375"/>
            <a:ext cx="7504112" cy="812800"/>
          </a:xfrm>
        </p:spPr>
        <p:txBody>
          <a:bodyPr/>
          <a:lstStyle/>
          <a:p>
            <a:pPr eaLnBrk="1" hangingPunct="1"/>
            <a:r>
              <a:rPr kumimoji="1" lang="en-US" altLang="zh-CN">
                <a:latin typeface="Times New Roman" pitchFamily="18" charset="0"/>
              </a:rPr>
              <a:t>Background</a:t>
            </a:r>
            <a:endParaRPr lang="zh-CN" altLang="en-US"/>
          </a:p>
        </p:txBody>
      </p:sp>
      <p:sp>
        <p:nvSpPr>
          <p:cNvPr id="86" name="矩形 85"/>
          <p:cNvSpPr/>
          <p:nvPr/>
        </p:nvSpPr>
        <p:spPr>
          <a:xfrm>
            <a:off x="354013" y="5253038"/>
            <a:ext cx="8459787" cy="1001712"/>
          </a:xfrm>
          <a:prstGeom prst="rect">
            <a:avLst/>
          </a:prstGeom>
          <a:noFill/>
          <a:ln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2" name="圆角矩形标注 11"/>
          <p:cNvSpPr/>
          <p:nvPr/>
        </p:nvSpPr>
        <p:spPr>
          <a:xfrm>
            <a:off x="5610329" y="1573970"/>
            <a:ext cx="3204000" cy="1014509"/>
          </a:xfrm>
          <a:prstGeom prst="wedgeRoundRectCallout">
            <a:avLst>
              <a:gd name="adj1" fmla="val -61900"/>
              <a:gd name="adj2" fmla="val 60319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000" b="1" dirty="0">
                <a:solidFill>
                  <a:srgbClr val="C00000"/>
                </a:solidFill>
                <a:latin typeface="Times New Roman" panose="02020603050405020304" charset="0"/>
              </a:rPr>
              <a:t>Word/Char Level</a:t>
            </a:r>
            <a:r>
              <a:rPr lang="en-US" altLang="zh-CN" sz="2000" b="1" baseline="30000" dirty="0">
                <a:solidFill>
                  <a:srgbClr val="C00000"/>
                </a:solidFill>
                <a:latin typeface="Times New Roman" panose="02020603050405020304" charset="0"/>
              </a:rPr>
              <a:t>[1]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altLang="zh-CN" sz="600" baseline="30000" dirty="0">
              <a:solidFill>
                <a:srgbClr val="FFC000"/>
              </a:solidFill>
              <a:latin typeface="Times New Roman" panose="0202060305040502030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SzPct val="50000"/>
              <a:buFont typeface="Wingdings" panose="05000000000000000000" charset="0"/>
              <a:buChar char=""/>
              <a:defRPr/>
            </a:pPr>
            <a:r>
              <a:rPr lang="en-US" altLang="zh-CN" dirty="0">
                <a:latin typeface="Times New Roman" panose="02020603050405020304" charset="0"/>
              </a:rPr>
              <a:t> Multi-class classification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SzPct val="50000"/>
              <a:buFont typeface="Wingdings" panose="05000000000000000000" charset="0"/>
              <a:buChar char=""/>
              <a:defRPr/>
            </a:pPr>
            <a:r>
              <a:rPr lang="en-US" altLang="zh-CN" dirty="0">
                <a:noFill/>
                <a:latin typeface="Times New Roman" panose="02020603050405020304" charset="0"/>
              </a:rPr>
              <a:t> </a:t>
            </a:r>
            <a:r>
              <a:rPr lang="en-US" altLang="zh-CN" dirty="0">
                <a:latin typeface="Times New Roman" panose="02020603050405020304" charset="0"/>
              </a:rPr>
              <a:t>with one class per word/char</a:t>
            </a:r>
          </a:p>
        </p:txBody>
      </p:sp>
      <p:sp>
        <p:nvSpPr>
          <p:cNvPr id="87" name="圆角矩形标注 86"/>
          <p:cNvSpPr/>
          <p:nvPr/>
        </p:nvSpPr>
        <p:spPr>
          <a:xfrm>
            <a:off x="5221288" y="2755900"/>
            <a:ext cx="3592512" cy="1014413"/>
          </a:xfrm>
          <a:prstGeom prst="wedgeRoundRectCallout">
            <a:avLst>
              <a:gd name="adj1" fmla="val 122"/>
              <a:gd name="adj2" fmla="val 104258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000" b="1" dirty="0">
                <a:solidFill>
                  <a:srgbClr val="C00000"/>
                </a:solidFill>
                <a:latin typeface="Times New Roman" panose="02020603050405020304" charset="0"/>
                <a:sym typeface="+mn-ea"/>
              </a:rPr>
              <a:t>Sequence </a:t>
            </a:r>
            <a:r>
              <a:rPr lang="en-US" altLang="zh-CN" sz="2000" b="1" dirty="0">
                <a:solidFill>
                  <a:srgbClr val="C00000"/>
                </a:solidFill>
                <a:latin typeface="Times New Roman" panose="02020603050405020304" charset="0"/>
              </a:rPr>
              <a:t>Level</a:t>
            </a:r>
            <a:r>
              <a:rPr lang="en-US" altLang="zh-CN" sz="2000" b="1" baseline="30000" dirty="0">
                <a:solidFill>
                  <a:srgbClr val="C00000"/>
                </a:solidFill>
                <a:latin typeface="Times New Roman" panose="02020603050405020304" charset="0"/>
              </a:rPr>
              <a:t>[2][3][4]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altLang="zh-CN" sz="600" dirty="0">
              <a:solidFill>
                <a:srgbClr val="FFC000"/>
              </a:solidFill>
              <a:latin typeface="Times New Roman" panose="0202060305040502030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SzPct val="50000"/>
              <a:buFont typeface="Wingdings" panose="05000000000000000000" charset="0"/>
              <a:buChar char=""/>
              <a:defRPr/>
            </a:pPr>
            <a:r>
              <a:rPr lang="en-US" altLang="zh-CN" dirty="0">
                <a:latin typeface="Times New Roman" panose="02020603050405020304" charset="0"/>
              </a:rPr>
              <a:t> </a:t>
            </a:r>
            <a:r>
              <a:rPr lang="en-US" altLang="zh-CN" dirty="0">
                <a:latin typeface="Times New Roman" panose="02020603050405020304" charset="0"/>
                <a:sym typeface="+mn-ea"/>
              </a:rPr>
              <a:t>Text is a sequence of chars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SzPct val="50000"/>
              <a:buFont typeface="Wingdings" panose="05000000000000000000" charset="0"/>
              <a:buChar char=""/>
              <a:defRPr/>
            </a:pPr>
            <a:r>
              <a:rPr lang="en-US" altLang="zh-CN" dirty="0">
                <a:latin typeface="Times New Roman" panose="02020603050405020304" charset="0"/>
                <a:sym typeface="+mn-ea"/>
              </a:rPr>
              <a:t> The w</a:t>
            </a:r>
            <a:r>
              <a:rPr lang="en-US" altLang="zh-CN" dirty="0">
                <a:latin typeface="Times New Roman" panose="02020603050405020304" charset="0"/>
              </a:rPr>
              <a:t>hole sequence is recognized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25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5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文本框 2"/>
          <p:cNvSpPr txBox="1">
            <a:spLocks noChangeArrowheads="1"/>
          </p:cNvSpPr>
          <p:nvPr/>
        </p:nvSpPr>
        <p:spPr bwMode="auto">
          <a:xfrm>
            <a:off x="631825" y="5321300"/>
            <a:ext cx="8040688" cy="922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5750" indent="-285750">
              <a:buClr>
                <a:srgbClr val="C00000"/>
              </a:buClr>
              <a:buFont typeface="Wingdings" pitchFamily="2" charset="2"/>
              <a:buChar char="p"/>
            </a:pPr>
            <a:r>
              <a:rPr lang="en-US" altLang="zh-CN">
                <a:latin typeface="Times New Roman" pitchFamily="18" charset="0"/>
              </a:rPr>
              <a:t>Over 80% text detection papers focus on multi-oriented text detection .</a:t>
            </a:r>
          </a:p>
          <a:p>
            <a:pPr marL="285750" indent="-285750">
              <a:buClr>
                <a:srgbClr val="C00000"/>
              </a:buClr>
              <a:buFont typeface="Wingdings" pitchFamily="2" charset="2"/>
              <a:buChar char="p"/>
            </a:pPr>
            <a:r>
              <a:rPr lang="en-US" altLang="zh-CN" b="1">
                <a:latin typeface="Times New Roman" pitchFamily="18" charset="0"/>
              </a:rPr>
              <a:t>Scene text recognition </a:t>
            </a:r>
            <a:r>
              <a:rPr lang="en-US" altLang="zh-CN">
                <a:latin typeface="Times New Roman" pitchFamily="18" charset="0"/>
              </a:rPr>
              <a:t>and </a:t>
            </a:r>
            <a:r>
              <a:rPr lang="en-US" altLang="zh-CN" b="1">
                <a:latin typeface="Times New Roman" pitchFamily="18" charset="0"/>
              </a:rPr>
              <a:t>end-to-end recognition </a:t>
            </a:r>
            <a:r>
              <a:rPr lang="en-US" altLang="zh-CN">
                <a:latin typeface="Times New Roman" pitchFamily="18" charset="0"/>
              </a:rPr>
              <a:t>are paid less attention to.</a:t>
            </a:r>
          </a:p>
          <a:p>
            <a:pPr marL="285750" indent="-285750">
              <a:buClr>
                <a:srgbClr val="C00000"/>
              </a:buClr>
              <a:buFont typeface="Wingdings" pitchFamily="2" charset="2"/>
              <a:buChar char="p"/>
            </a:pPr>
            <a:r>
              <a:rPr lang="en-US" altLang="zh-CN">
                <a:latin typeface="Times New Roman" pitchFamily="18" charset="0"/>
              </a:rPr>
              <a:t>Most papers focus on </a:t>
            </a:r>
            <a:r>
              <a:rPr lang="en-US" altLang="zh-CN" b="1">
                <a:latin typeface="Times New Roman" pitchFamily="18" charset="0"/>
              </a:rPr>
              <a:t>English</a:t>
            </a:r>
            <a:r>
              <a:rPr lang="en-US" altLang="zh-CN">
                <a:latin typeface="Times New Roman" pitchFamily="18" charset="0"/>
              </a:rPr>
              <a:t> text.</a:t>
            </a:r>
          </a:p>
        </p:txBody>
      </p:sp>
      <p:graphicFrame>
        <p:nvGraphicFramePr>
          <p:cNvPr id="5" name="表格 4"/>
          <p:cNvGraphicFramePr>
            <a:graphicFrameLocks noGrp="1"/>
          </p:cNvGraphicFramePr>
          <p:nvPr/>
        </p:nvGraphicFramePr>
        <p:xfrm>
          <a:off x="792163" y="2017713"/>
          <a:ext cx="7610168" cy="3175000"/>
        </p:xfrm>
        <a:graphic>
          <a:graphicData uri="http://schemas.openxmlformats.org/drawingml/2006/table">
            <a:tbl>
              <a:tblPr firstRow="1" lastRow="1" bandRow="1">
                <a:tableStyleId>{3B4B98B0-60AC-42C2-AFA5-B58CD77FA1E5}</a:tableStyleId>
              </a:tblPr>
              <a:tblGrid>
                <a:gridCol w="185240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645074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044592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2068096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51816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/>
                        <a:t>Conference</a:t>
                      </a:r>
                      <a:endParaRPr lang="en-US" altLang="zh-CN" sz="1600" b="0" dirty="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/>
                        <a:t>Detection</a:t>
                      </a:r>
                      <a:endParaRPr lang="en-US" altLang="zh-CN" sz="1600" b="0" dirty="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/>
                        <a:t>Recognition</a:t>
                      </a:r>
                      <a:endParaRPr lang="en-US" altLang="zh-CN" sz="1600" b="0" dirty="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/>
                        <a:t>End-to-end recognition</a:t>
                      </a:r>
                      <a:endParaRPr lang="en-US" altLang="zh-CN" sz="1600" b="0" dirty="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/>
                        <a:t>AAAI-17</a:t>
                      </a:r>
                      <a:endParaRPr lang="en-US" altLang="zh-CN" sz="1600" dirty="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/>
                        <a:t>0</a:t>
                      </a:r>
                      <a:endParaRPr lang="en-US" altLang="zh-CN" sz="1600" dirty="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/>
                        <a:t>0</a:t>
                      </a:r>
                      <a:endParaRPr lang="en-US" altLang="zh-CN" sz="1600" dirty="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/>
                        <a:t>2</a:t>
                      </a:r>
                      <a:endParaRPr lang="en-US" altLang="zh-CN" sz="1600" dirty="0">
                        <a:solidFill>
                          <a:schemeClr val="tx1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/>
                        <a:t>IJCAI-17</a:t>
                      </a:r>
                      <a:endParaRPr lang="en-US" altLang="zh-CN" sz="1600" dirty="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/>
                        <a:t>0</a:t>
                      </a:r>
                      <a:endParaRPr lang="en-US" altLang="zh-CN" sz="1600" dirty="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/>
                        <a:t>1</a:t>
                      </a:r>
                      <a:endParaRPr lang="en-US" altLang="zh-CN" sz="1600" dirty="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/>
                        <a:t>0</a:t>
                      </a:r>
                      <a:endParaRPr lang="en-US" altLang="zh-CN" sz="1600" dirty="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600" dirty="0"/>
                        <a:t>NIPS-17</a:t>
                      </a:r>
                      <a:endParaRPr lang="en-US" altLang="zh-CN" sz="1600" dirty="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600" dirty="0"/>
                        <a:t>0</a:t>
                      </a:r>
                      <a:endParaRPr lang="en-US" altLang="zh-CN" sz="1600" dirty="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600" dirty="0"/>
                        <a:t>1</a:t>
                      </a:r>
                      <a:endParaRPr lang="en-US" altLang="zh-CN" sz="1600" dirty="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600" dirty="0"/>
                        <a:t>0</a:t>
                      </a:r>
                      <a:endParaRPr lang="en-US" altLang="zh-CN" sz="1600" dirty="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/>
                        <a:t>ICCV-17</a:t>
                      </a:r>
                      <a:endParaRPr lang="en-US" altLang="zh-CN" sz="1600" dirty="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/>
                        <a:t>5</a:t>
                      </a:r>
                      <a:endParaRPr lang="en-US" altLang="zh-CN" sz="1600" dirty="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/>
                        <a:t>1</a:t>
                      </a:r>
                      <a:endParaRPr lang="en-US" altLang="zh-CN" sz="1600" dirty="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/>
                        <a:t>2</a:t>
                      </a:r>
                      <a:endParaRPr lang="en-US" altLang="zh-CN" sz="1600" dirty="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/>
                        <a:t>CVPR-17</a:t>
                      </a:r>
                      <a:endParaRPr lang="en-US" altLang="zh-CN" sz="1600" dirty="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/>
                        <a:t>3</a:t>
                      </a:r>
                      <a:endParaRPr lang="en-US" altLang="zh-CN" sz="1600" dirty="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/>
                        <a:t>0</a:t>
                      </a:r>
                      <a:endParaRPr lang="en-US" altLang="zh-CN" sz="1600" dirty="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/>
                        <a:t>0</a:t>
                      </a:r>
                      <a:endParaRPr lang="en-US" altLang="zh-CN" sz="1600" dirty="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/>
                        <a:t>ICDAR-17</a:t>
                      </a:r>
                      <a:endParaRPr lang="en-US" altLang="zh-CN" sz="1600" dirty="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/>
                        <a:t>8</a:t>
                      </a:r>
                      <a:endParaRPr lang="en-US" altLang="zh-CN" sz="1600" dirty="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/>
                        <a:t>2</a:t>
                      </a:r>
                      <a:endParaRPr lang="en-US" altLang="zh-CN" sz="1600" dirty="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/>
                        <a:t>1</a:t>
                      </a:r>
                      <a:endParaRPr lang="en-US" altLang="zh-CN" sz="1600" dirty="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/>
                        <a:t>TOTAL</a:t>
                      </a:r>
                      <a:endParaRPr lang="en-US" altLang="zh-CN" sz="1600" b="1" dirty="0">
                        <a:solidFill>
                          <a:srgbClr val="FF0000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/>
                        <a:t>16</a:t>
                      </a:r>
                      <a:endParaRPr lang="en-US" altLang="zh-CN" sz="1600" b="1" dirty="0">
                        <a:solidFill>
                          <a:srgbClr val="FF0000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/>
                        <a:t>5</a:t>
                      </a:r>
                      <a:endParaRPr lang="en-US" altLang="zh-CN" sz="1600" b="1" dirty="0">
                        <a:solidFill>
                          <a:srgbClr val="FF0000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/>
                        <a:t>5</a:t>
                      </a:r>
                      <a:endParaRPr lang="en-US" altLang="zh-CN" sz="1600" b="1" dirty="0">
                        <a:solidFill>
                          <a:srgbClr val="FF0000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28711" name="文本框 1"/>
          <p:cNvSpPr txBox="1">
            <a:spLocks noChangeArrowheads="1"/>
          </p:cNvSpPr>
          <p:nvPr/>
        </p:nvSpPr>
        <p:spPr bwMode="auto">
          <a:xfrm>
            <a:off x="631825" y="1584325"/>
            <a:ext cx="793273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zh-CN" sz="2000">
                <a:latin typeface="Times New Roman" pitchFamily="18" charset="0"/>
                <a:cs typeface="Times New Roman" pitchFamily="18" charset="0"/>
              </a:rPr>
              <a:t>Statistics of related papers </a:t>
            </a:r>
            <a:r>
              <a:rPr lang="en-US" altLang="zh-CN" sz="2000">
                <a:latin typeface="Times New Roman" pitchFamily="18" charset="0"/>
                <a:cs typeface="Times New Roman" pitchFamily="18" charset="0"/>
                <a:sym typeface="+mn-ea"/>
              </a:rPr>
              <a:t>published in</a:t>
            </a:r>
            <a:r>
              <a:rPr lang="en-US" altLang="zh-CN" sz="2000">
                <a:latin typeface="Times New Roman" pitchFamily="18" charset="0"/>
                <a:cs typeface="Times New Roman" pitchFamily="18" charset="0"/>
              </a:rPr>
              <a:t> 2017 top conferences</a:t>
            </a:r>
          </a:p>
        </p:txBody>
      </p:sp>
      <p:sp>
        <p:nvSpPr>
          <p:cNvPr id="28712" name="文本框 6"/>
          <p:cNvSpPr txBox="1">
            <a:spLocks noChangeArrowheads="1"/>
          </p:cNvSpPr>
          <p:nvPr/>
        </p:nvSpPr>
        <p:spPr bwMode="auto">
          <a:xfrm>
            <a:off x="1600200" y="1089025"/>
            <a:ext cx="618172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zh-CN" sz="2400" b="1">
                <a:latin typeface="Times New Roman" pitchFamily="18" charset="0"/>
                <a:cs typeface="Times New Roman" pitchFamily="18" charset="0"/>
              </a:rPr>
              <a:t>Recent Trend</a:t>
            </a:r>
          </a:p>
        </p:txBody>
      </p:sp>
      <p:sp>
        <p:nvSpPr>
          <p:cNvPr id="28713" name="标题 3"/>
          <p:cNvSpPr>
            <a:spLocks noGrp="1"/>
          </p:cNvSpPr>
          <p:nvPr>
            <p:ph type="title"/>
          </p:nvPr>
        </p:nvSpPr>
        <p:spPr>
          <a:xfrm>
            <a:off x="611188" y="206375"/>
            <a:ext cx="7504112" cy="812800"/>
          </a:xfrm>
        </p:spPr>
        <p:txBody>
          <a:bodyPr/>
          <a:lstStyle/>
          <a:p>
            <a:pPr eaLnBrk="1" hangingPunct="1"/>
            <a:r>
              <a:rPr kumimoji="1" lang="en-US" altLang="zh-CN">
                <a:latin typeface="Times New Roman" pitchFamily="18" charset="0"/>
              </a:rPr>
              <a:t>Background</a:t>
            </a:r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Picture 4" descr="http://www.china-embassy.or.jp/chn/images/topnew.jpg"/>
          <p:cNvPicPr>
            <a:picLocks noChangeAspect="1" noChangeArrowheads="1"/>
          </p:cNvPicPr>
          <p:nvPr/>
        </p:nvPicPr>
        <p:blipFill>
          <a:blip r:embed="rId3"/>
          <a:srcRect l="16725" r="20818"/>
          <a:stretch>
            <a:fillRect/>
          </a:stretch>
        </p:blipFill>
        <p:spPr bwMode="auto">
          <a:xfrm>
            <a:off x="549275" y="1830388"/>
            <a:ext cx="7967663" cy="181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矩形 13"/>
          <p:cNvSpPr/>
          <p:nvPr/>
        </p:nvSpPr>
        <p:spPr>
          <a:xfrm>
            <a:off x="1687513" y="2363788"/>
            <a:ext cx="6521450" cy="51276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00"/>
              </a:solidFill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1727200" y="2882900"/>
            <a:ext cx="1069975" cy="249238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27" name="矩形 26"/>
          <p:cNvSpPr/>
          <p:nvPr/>
        </p:nvSpPr>
        <p:spPr>
          <a:xfrm>
            <a:off x="2859088" y="2882900"/>
            <a:ext cx="311150" cy="249238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28" name="矩形 27"/>
          <p:cNvSpPr/>
          <p:nvPr/>
        </p:nvSpPr>
        <p:spPr>
          <a:xfrm>
            <a:off x="3232150" y="2882900"/>
            <a:ext cx="450850" cy="249238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29" name="矩形 28"/>
          <p:cNvSpPr/>
          <p:nvPr/>
        </p:nvSpPr>
        <p:spPr>
          <a:xfrm>
            <a:off x="3717925" y="2882900"/>
            <a:ext cx="1095375" cy="249238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30" name="矩形 29"/>
          <p:cNvSpPr/>
          <p:nvPr/>
        </p:nvSpPr>
        <p:spPr>
          <a:xfrm>
            <a:off x="4846638" y="2882900"/>
            <a:ext cx="1131887" cy="249238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31" name="矩形 30"/>
          <p:cNvSpPr/>
          <p:nvPr/>
        </p:nvSpPr>
        <p:spPr>
          <a:xfrm>
            <a:off x="6069013" y="2882900"/>
            <a:ext cx="282575" cy="249238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32" name="矩形 31"/>
          <p:cNvSpPr/>
          <p:nvPr/>
        </p:nvSpPr>
        <p:spPr>
          <a:xfrm>
            <a:off x="6442075" y="2882900"/>
            <a:ext cx="703263" cy="249238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33" name="矩形 32"/>
          <p:cNvSpPr/>
          <p:nvPr/>
        </p:nvSpPr>
        <p:spPr>
          <a:xfrm>
            <a:off x="7180263" y="2892425"/>
            <a:ext cx="254000" cy="239713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34" name="矩形 33"/>
          <p:cNvSpPr/>
          <p:nvPr/>
        </p:nvSpPr>
        <p:spPr>
          <a:xfrm>
            <a:off x="7469188" y="2901950"/>
            <a:ext cx="739775" cy="230188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cxnSp>
        <p:nvCxnSpPr>
          <p:cNvPr id="7" name="直接连接符 6"/>
          <p:cNvCxnSpPr/>
          <p:nvPr/>
        </p:nvCxnSpPr>
        <p:spPr>
          <a:xfrm>
            <a:off x="4927600" y="2392363"/>
            <a:ext cx="0" cy="484187"/>
          </a:xfrm>
          <a:prstGeom prst="line">
            <a:avLst/>
          </a:prstGeom>
          <a:ln w="762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接连接符 20"/>
          <p:cNvCxnSpPr/>
          <p:nvPr/>
        </p:nvCxnSpPr>
        <p:spPr>
          <a:xfrm>
            <a:off x="5435600" y="2392363"/>
            <a:ext cx="0" cy="484187"/>
          </a:xfrm>
          <a:prstGeom prst="line">
            <a:avLst/>
          </a:prstGeom>
          <a:ln w="762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接连接符 21"/>
          <p:cNvCxnSpPr/>
          <p:nvPr/>
        </p:nvCxnSpPr>
        <p:spPr>
          <a:xfrm>
            <a:off x="6821488" y="2392363"/>
            <a:ext cx="0" cy="455612"/>
          </a:xfrm>
          <a:prstGeom prst="line">
            <a:avLst/>
          </a:prstGeom>
          <a:ln w="762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文本框 25"/>
          <p:cNvSpPr txBox="1"/>
          <p:nvPr/>
        </p:nvSpPr>
        <p:spPr>
          <a:xfrm>
            <a:off x="1751013" y="5467350"/>
            <a:ext cx="5740400" cy="708025"/>
          </a:xfrm>
          <a:prstGeom prst="rect">
            <a:avLst/>
          </a:prstGeom>
          <a:ln w="28575">
            <a:noFill/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000" b="1" dirty="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Line-based detection and sequence labeling are appropriate for both Latin and Non-Latin text</a:t>
            </a:r>
          </a:p>
        </p:txBody>
      </p:sp>
      <p:sp>
        <p:nvSpPr>
          <p:cNvPr id="30736" name="文本框 37"/>
          <p:cNvSpPr txBox="1">
            <a:spLocks noChangeArrowheads="1"/>
          </p:cNvSpPr>
          <p:nvPr/>
        </p:nvSpPr>
        <p:spPr bwMode="auto">
          <a:xfrm>
            <a:off x="2798763" y="1143000"/>
            <a:ext cx="3883025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kumimoji="1" lang="en-US" altLang="zh-CN" sz="2400" b="1">
                <a:latin typeface="Times New Roman" pitchFamily="18" charset="0"/>
              </a:rPr>
              <a:t>Latin text vs.</a:t>
            </a:r>
            <a:r>
              <a:rPr kumimoji="1" lang="zh-CN" altLang="en-US" sz="2400" b="1">
                <a:latin typeface="Times New Roman" pitchFamily="18" charset="0"/>
              </a:rPr>
              <a:t> </a:t>
            </a:r>
            <a:r>
              <a:rPr kumimoji="1" lang="en-US" altLang="zh-CN" sz="2400" b="1">
                <a:latin typeface="Times New Roman" pitchFamily="18" charset="0"/>
              </a:rPr>
              <a:t>Non-Latin</a:t>
            </a:r>
            <a:r>
              <a:rPr kumimoji="1" lang="zh-CN" altLang="en-US" sz="2400" b="1">
                <a:latin typeface="Times New Roman" pitchFamily="18" charset="0"/>
              </a:rPr>
              <a:t> </a:t>
            </a:r>
            <a:r>
              <a:rPr kumimoji="1" lang="en-US" altLang="zh-CN" sz="2400" b="1">
                <a:latin typeface="Times New Roman" pitchFamily="18" charset="0"/>
              </a:rPr>
              <a:t>text</a:t>
            </a:r>
          </a:p>
        </p:txBody>
      </p:sp>
      <p:sp>
        <p:nvSpPr>
          <p:cNvPr id="66" name="文本框 65"/>
          <p:cNvSpPr txBox="1">
            <a:spLocks noChangeArrowheads="1"/>
          </p:cNvSpPr>
          <p:nvPr/>
        </p:nvSpPr>
        <p:spPr bwMode="auto">
          <a:xfrm>
            <a:off x="549275" y="3922713"/>
            <a:ext cx="3846513" cy="644525"/>
          </a:xfrm>
          <a:prstGeom prst="rect">
            <a:avLst/>
          </a:prstGeom>
          <a:noFill/>
          <a:ln w="19050">
            <a:solidFill>
              <a:schemeClr val="accent1"/>
            </a:solidFill>
            <a:prstDash val="sysDash"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zh-CN" b="1">
                <a:latin typeface="Times New Roman" pitchFamily="18" charset="0"/>
                <a:sym typeface="+mn-ea"/>
              </a:rPr>
              <a:t>English</a:t>
            </a:r>
            <a:r>
              <a:rPr lang="en-US" altLang="zh-CN">
                <a:latin typeface="Times New Roman" pitchFamily="18" charset="0"/>
                <a:sym typeface="+mn-ea"/>
              </a:rPr>
              <a:t>: there is always a blank space between neighbor words</a:t>
            </a:r>
            <a:endParaRPr lang="zh-CN" altLang="en-US">
              <a:latin typeface="Calibri" pitchFamily="34" charset="0"/>
            </a:endParaRPr>
          </a:p>
        </p:txBody>
      </p:sp>
      <p:cxnSp>
        <p:nvCxnSpPr>
          <p:cNvPr id="67" name="直接连接符 66"/>
          <p:cNvCxnSpPr>
            <a:stCxn id="15" idx="2"/>
            <a:endCxn id="66" idx="0"/>
          </p:cNvCxnSpPr>
          <p:nvPr/>
        </p:nvCxnSpPr>
        <p:spPr>
          <a:xfrm>
            <a:off x="2262188" y="3132138"/>
            <a:ext cx="209550" cy="790575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文本框 5"/>
          <p:cNvSpPr txBox="1">
            <a:spLocks noChangeArrowheads="1"/>
          </p:cNvSpPr>
          <p:nvPr/>
        </p:nvSpPr>
        <p:spPr bwMode="auto">
          <a:xfrm>
            <a:off x="4621213" y="3922713"/>
            <a:ext cx="3921125" cy="644525"/>
          </a:xfrm>
          <a:prstGeom prst="rect">
            <a:avLst/>
          </a:prstGeom>
          <a:noFill/>
          <a:ln w="19050">
            <a:solidFill>
              <a:schemeClr val="accent1"/>
            </a:solidFill>
            <a:prstDash val="sysDash"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zh-CN" b="1">
                <a:latin typeface="Times New Roman" pitchFamily="18" charset="0"/>
                <a:sym typeface="+mn-ea"/>
              </a:rPr>
              <a:t>Chinese</a:t>
            </a:r>
            <a:r>
              <a:rPr lang="en-US" altLang="zh-CN">
                <a:latin typeface="Times New Roman" pitchFamily="18" charset="0"/>
                <a:sym typeface="+mn-ea"/>
              </a:rPr>
              <a:t>: no vision cues for partition, while semantic information is needed.</a:t>
            </a:r>
            <a:endParaRPr lang="zh-CN" altLang="en-US">
              <a:latin typeface="Calibri" pitchFamily="34" charset="0"/>
            </a:endParaRPr>
          </a:p>
        </p:txBody>
      </p:sp>
      <p:cxnSp>
        <p:nvCxnSpPr>
          <p:cNvPr id="8" name="直接连接符 7"/>
          <p:cNvCxnSpPr>
            <a:endCxn id="6" idx="0"/>
          </p:cNvCxnSpPr>
          <p:nvPr/>
        </p:nvCxnSpPr>
        <p:spPr>
          <a:xfrm>
            <a:off x="5695950" y="2633663"/>
            <a:ext cx="885825" cy="128905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左中括号 8"/>
          <p:cNvSpPr/>
          <p:nvPr/>
        </p:nvSpPr>
        <p:spPr>
          <a:xfrm rot="16200000">
            <a:off x="4371182" y="2366169"/>
            <a:ext cx="501650" cy="4903787"/>
          </a:xfrm>
          <a:prstGeom prst="leftBracket">
            <a:avLst>
              <a:gd name="adj" fmla="val 0"/>
            </a:avLst>
          </a:prstGeom>
          <a:ln w="19050">
            <a:solidFill>
              <a:schemeClr val="accent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cxnSp>
        <p:nvCxnSpPr>
          <p:cNvPr id="10" name="直接箭头连接符 9"/>
          <p:cNvCxnSpPr>
            <a:stCxn id="9" idx="1"/>
            <a:endCxn id="26" idx="0"/>
          </p:cNvCxnSpPr>
          <p:nvPr/>
        </p:nvCxnSpPr>
        <p:spPr>
          <a:xfrm flipH="1">
            <a:off x="4621213" y="5068888"/>
            <a:ext cx="0" cy="398462"/>
          </a:xfrm>
          <a:prstGeom prst="straightConnector1">
            <a:avLst/>
          </a:prstGeom>
          <a:ln w="19050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743" name="标题 1"/>
          <p:cNvSpPr>
            <a:spLocks noGrp="1"/>
          </p:cNvSpPr>
          <p:nvPr>
            <p:ph type="title"/>
          </p:nvPr>
        </p:nvSpPr>
        <p:spPr>
          <a:xfrm>
            <a:off x="611188" y="206375"/>
            <a:ext cx="7504112" cy="812800"/>
          </a:xfrm>
        </p:spPr>
        <p:txBody>
          <a:bodyPr/>
          <a:lstStyle/>
          <a:p>
            <a:pPr eaLnBrk="1" hangingPunct="1"/>
            <a:r>
              <a:rPr kumimoji="1" lang="en-US" altLang="zh-CN">
                <a:latin typeface="Times New Roman" pitchFamily="18" charset="0"/>
              </a:rPr>
              <a:t>Background</a:t>
            </a:r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25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25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"/>
                            </p:stCondLst>
                            <p:childTnLst>
                              <p:par>
                                <p:cTn id="3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66" grpId="0" bldLvl="0" animBg="1"/>
      <p:bldP spid="6" grpId="0" bldLvl="0" animBg="1"/>
      <p:bldP spid="9" grpId="0" animBg="1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13169</TotalTime>
  <Words>3204</Words>
  <Application>Microsoft Macintosh PowerPoint</Application>
  <PresentationFormat>全屏显示(4:3)</PresentationFormat>
  <Paragraphs>942</Paragraphs>
  <Slides>65</Slides>
  <Notes>62</Notes>
  <HiddenSlides>0</HiddenSlides>
  <MMClips>0</MMClips>
  <ScaleCrop>false</ScaleCrop>
  <HeadingPairs>
    <vt:vector size="8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65</vt:i4>
      </vt:variant>
    </vt:vector>
  </HeadingPairs>
  <TitlesOfParts>
    <vt:vector size="80" baseType="lpstr">
      <vt:lpstr>Brush Script MT</vt:lpstr>
      <vt:lpstr>Calibri</vt:lpstr>
      <vt:lpstr>Calibri Light</vt:lpstr>
      <vt:lpstr>Helvetica Neue Medium</vt:lpstr>
      <vt:lpstr>Mangal</vt:lpstr>
      <vt:lpstr>Symbol</vt:lpstr>
      <vt:lpstr>Times New Roman</vt:lpstr>
      <vt:lpstr>Wingdings</vt:lpstr>
      <vt:lpstr>等线</vt:lpstr>
      <vt:lpstr>黑体</vt:lpstr>
      <vt:lpstr>宋体</vt:lpstr>
      <vt:lpstr>微软雅黑</vt:lpstr>
      <vt:lpstr>Arial</vt:lpstr>
      <vt:lpstr>Office 主题</vt:lpstr>
      <vt:lpstr>Equation</vt:lpstr>
      <vt:lpstr>PowerPoint 演示文稿</vt:lpstr>
      <vt:lpstr>Problem definitions</vt:lpstr>
      <vt:lpstr>Outline</vt:lpstr>
      <vt:lpstr>Background</vt:lpstr>
      <vt:lpstr>Background</vt:lpstr>
      <vt:lpstr>Background</vt:lpstr>
      <vt:lpstr>Background</vt:lpstr>
      <vt:lpstr>Background</vt:lpstr>
      <vt:lpstr>Background</vt:lpstr>
      <vt:lpstr>Background</vt:lpstr>
      <vt:lpstr>Background</vt:lpstr>
      <vt:lpstr>Background</vt:lpstr>
      <vt:lpstr>Outline</vt:lpstr>
      <vt:lpstr>Scene Text Detection</vt:lpstr>
      <vt:lpstr>TextBoxes: Horizontal text detection</vt:lpstr>
      <vt:lpstr>TextBoxes: Horizontal text detection</vt:lpstr>
      <vt:lpstr>TextBoxes: Horizontal text detection</vt:lpstr>
      <vt:lpstr>TextBoxes++: Multi-oriented text detection</vt:lpstr>
      <vt:lpstr>TextBoxes++: Multi-oriented text detection</vt:lpstr>
      <vt:lpstr>TextBoxes++: Long text line detection</vt:lpstr>
      <vt:lpstr>TextBoxes++: Long text line detection</vt:lpstr>
      <vt:lpstr>TextBoxes++: Long text line detection</vt:lpstr>
      <vt:lpstr>Scene Text Detection</vt:lpstr>
      <vt:lpstr>SegLink: Detect long text with segments and links</vt:lpstr>
      <vt:lpstr>SegLink: Detect long text with segments and links</vt:lpstr>
      <vt:lpstr>SegLink: Detect long text with segments and links</vt:lpstr>
      <vt:lpstr>SegLink: Detect long text with segments and links</vt:lpstr>
      <vt:lpstr>Outline</vt:lpstr>
      <vt:lpstr>Scene Text Recognition</vt:lpstr>
      <vt:lpstr>CRNN for Regular Text Recognition</vt:lpstr>
      <vt:lpstr>CRNN for Regular Text Recognition</vt:lpstr>
      <vt:lpstr>CRNN for Regular Text Recognition</vt:lpstr>
      <vt:lpstr>Scene Text Recognition</vt:lpstr>
      <vt:lpstr>RARE for Irregular Text Recognition</vt:lpstr>
      <vt:lpstr>RARE for Irregular Text Recognition</vt:lpstr>
      <vt:lpstr>RARE for Irregular Text Recognition</vt:lpstr>
      <vt:lpstr>RARE for Irregular Text Recognition</vt:lpstr>
      <vt:lpstr>RARE for Irregular Text Recognition</vt:lpstr>
      <vt:lpstr>RARE for Irregular Text Recognition</vt:lpstr>
      <vt:lpstr>RARE for Irregular Text Recognition</vt:lpstr>
      <vt:lpstr>Recognition is helpful to detection</vt:lpstr>
      <vt:lpstr>Combination of TextBoxes++ and CRNN</vt:lpstr>
      <vt:lpstr>Outline</vt:lpstr>
      <vt:lpstr>Applications</vt:lpstr>
      <vt:lpstr>Fine-Grained Image Classification with Textual Cue</vt:lpstr>
      <vt:lpstr>Fine-Grained Image Classification with Textual Cue</vt:lpstr>
      <vt:lpstr>Fine-Grained Image Classification with Textual Cue</vt:lpstr>
      <vt:lpstr>Fine-Grained Image Classification with Textual Cue</vt:lpstr>
      <vt:lpstr>Fine-Grained Image Classification with Textual Cue</vt:lpstr>
      <vt:lpstr>Fine-Grained Image Classification with Textual Cue</vt:lpstr>
      <vt:lpstr>Fine-Grained Image Classification with Textual Cue</vt:lpstr>
      <vt:lpstr>Applications</vt:lpstr>
      <vt:lpstr>Number-based Person Re-Identification</vt:lpstr>
      <vt:lpstr>Number-based Person Re-Identification</vt:lpstr>
      <vt:lpstr>Number-based Person Re-Identification</vt:lpstr>
      <vt:lpstr>Applications</vt:lpstr>
      <vt:lpstr>From Text Recognition to Person Re-Identification</vt:lpstr>
      <vt:lpstr>From Text Recognition to Person Re-Identification</vt:lpstr>
      <vt:lpstr>From Text Recognition to Person Re-Identification</vt:lpstr>
      <vt:lpstr>Outline</vt:lpstr>
      <vt:lpstr>Future Trends</vt:lpstr>
      <vt:lpstr>Resources (Papers &amp; Datasets &amp; Codes)</vt:lpstr>
      <vt:lpstr>Literature review (Papers &amp; PPTs)</vt:lpstr>
      <vt:lpstr>Collaborators</vt:lpstr>
      <vt:lpstr>Refer to my homepage for more details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X BAI</dc:creator>
  <cp:lastModifiedBy>Microsoft Office 用户</cp:lastModifiedBy>
  <cp:revision>654</cp:revision>
  <dcterms:created xsi:type="dcterms:W3CDTF">2017-09-20T02:26:00Z</dcterms:created>
  <dcterms:modified xsi:type="dcterms:W3CDTF">2017-11-15T11:48:58Z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2052-10.1.0.6876</vt:lpwstr>
  </property>
</Properties>
</file>